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nZ5GokEdQzmPuCB3Q2a8zO+kkF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eth Yarbor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1-08T17:18:28.254">
    <p:pos x="6000" y="0"/>
    <p:text>Opportunity to find better image for secondary congruence?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YS35Vo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Indications for surgery 2 mm displacement WB dome and instability/incongruency</a:t>
            </a:r>
            <a:endParaRPr/>
          </a:p>
        </p:txBody>
      </p:sp>
      <p:sp>
        <p:nvSpPr>
          <p:cNvPr id="197" name="Google Shape;197;p1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Rockwood and Green Fig 50-31A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EUA may be needed for indeterminate stability PW fx’s</a:t>
            </a:r>
            <a:endParaRPr/>
          </a:p>
        </p:txBody>
      </p:sp>
      <p:sp>
        <p:nvSpPr>
          <p:cNvPr id="221" name="Google Shape;221;p1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Hip must be stable with congruency for nonsurgical tx</a:t>
            </a:r>
            <a:endParaRPr/>
          </a:p>
        </p:txBody>
      </p:sp>
      <p:sp>
        <p:nvSpPr>
          <p:cNvPr id="230" name="Google Shape;230;p1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to surgery not a/w survival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Minimally invasive techniques did not change outcome scores or conversion rates to THA, similar mortality</a:t>
            </a:r>
            <a:endParaRPr/>
          </a:p>
        </p:txBody>
      </p:sp>
      <p:sp>
        <p:nvSpPr>
          <p:cNvPr id="254" name="Google Shape;254;p1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23.3% mortality in acetabular fx combined with other injuries</a:t>
            </a:r>
            <a:endParaRPr/>
          </a:p>
        </p:txBody>
      </p:sp>
      <p:sp>
        <p:nvSpPr>
          <p:cNvPr id="271" name="Google Shape;271;p1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NEED NEW IMAGES</a:t>
            </a:r>
            <a:endParaRPr/>
          </a:p>
        </p:txBody>
      </p:sp>
      <p:sp>
        <p:nvSpPr>
          <p:cNvPr id="125" name="Google Shape;125;p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to surgery not a/w survival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Minimally invasive techniques did not change outcome scores or conversion rates to THA, similar mortality</a:t>
            </a:r>
            <a:endParaRPr/>
          </a:p>
        </p:txBody>
      </p:sp>
      <p:sp>
        <p:nvSpPr>
          <p:cNvPr id="278" name="Google Shape;278;p2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 50-7, 50-8</a:t>
            </a:r>
            <a:endParaRPr/>
          </a:p>
        </p:txBody>
      </p:sp>
      <p:sp>
        <p:nvSpPr>
          <p:cNvPr id="157" name="Google Shape;157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Rockwood 50-15</a:t>
            </a:r>
            <a:endParaRPr/>
          </a:p>
        </p:txBody>
      </p:sp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Poor bone quality leads often to protrusion, medial dome impaction</a:t>
            </a:r>
            <a:endParaRPr/>
          </a:p>
        </p:txBody>
      </p:sp>
      <p:sp>
        <p:nvSpPr>
          <p:cNvPr id="189" name="Google Shape;189;p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 txBox="1"/>
          <p:nvPr>
            <p:ph type="ctrTitle"/>
          </p:nvPr>
        </p:nvSpPr>
        <p:spPr>
          <a:xfrm>
            <a:off x="4519716" y="2457882"/>
            <a:ext cx="719097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5400"/>
              <a:buFont typeface="Arial"/>
              <a:buNone/>
              <a:defRPr b="1" sz="5400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" type="subTitle"/>
          </p:nvPr>
        </p:nvSpPr>
        <p:spPr>
          <a:xfrm>
            <a:off x="4519716" y="5420245"/>
            <a:ext cx="7190974" cy="82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5" name="Google Shape;15;p24"/>
          <p:cNvCxnSpPr/>
          <p:nvPr/>
        </p:nvCxnSpPr>
        <p:spPr>
          <a:xfrm>
            <a:off x="4404261" y="5159074"/>
            <a:ext cx="7421881" cy="0"/>
          </a:xfrm>
          <a:prstGeom prst="straightConnector1">
            <a:avLst/>
          </a:prstGeom>
          <a:noFill/>
          <a:ln cap="flat" cmpd="sng" w="117475">
            <a:solidFill>
              <a:srgbClr val="CCCCCC">
                <a:alpha val="5372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24"/>
          <p:cNvSpPr/>
          <p:nvPr/>
        </p:nvSpPr>
        <p:spPr>
          <a:xfrm rot="-1596308">
            <a:off x="-588482" y="119054"/>
            <a:ext cx="7871114" cy="4894123"/>
          </a:xfrm>
          <a:prstGeom prst="rect">
            <a:avLst/>
          </a:prstGeom>
          <a:blipFill rotWithShape="1">
            <a:blip r:embed="rId2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6" name="Google Shape;86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33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89" name="Google Shape;8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3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34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4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97" name="Google Shape;9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4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>
            <p:ph type="title"/>
          </p:nvPr>
        </p:nvSpPr>
        <p:spPr>
          <a:xfrm>
            <a:off x="838200" y="36512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" type="body"/>
          </p:nvPr>
        </p:nvSpPr>
        <p:spPr>
          <a:xfrm rot="5400000">
            <a:off x="3752994" y="-1423843"/>
            <a:ext cx="4686012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2" name="Google Shape;102;p35"/>
          <p:cNvCxnSpPr/>
          <p:nvPr/>
        </p:nvCxnSpPr>
        <p:spPr>
          <a:xfrm>
            <a:off x="838200" y="1272771"/>
            <a:ext cx="10018486" cy="10363"/>
          </a:xfrm>
          <a:prstGeom prst="straightConnector1">
            <a:avLst/>
          </a:prstGeom>
          <a:noFill/>
          <a:ln cap="flat" cmpd="sng" w="41275">
            <a:solidFill>
              <a:srgbClr val="CCCCCC">
                <a:alpha val="2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35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5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105" name="Google Shape;10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5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5"/>
          <p:cNvSpPr/>
          <p:nvPr/>
        </p:nvSpPr>
        <p:spPr>
          <a:xfrm>
            <a:off x="10325084" y="173912"/>
            <a:ext cx="1277273" cy="1653612"/>
          </a:xfrm>
          <a:custGeom>
            <a:rect b="b" l="l" r="r" t="t"/>
            <a:pathLst>
              <a:path extrusionOk="0" h="4347148" w="3357796">
                <a:moveTo>
                  <a:pt x="1004341" y="119922"/>
                </a:moveTo>
                <a:lnTo>
                  <a:pt x="1004341" y="119922"/>
                </a:lnTo>
                <a:cubicBezTo>
                  <a:pt x="844446" y="189876"/>
                  <a:pt x="682383" y="255071"/>
                  <a:pt x="524655" y="329784"/>
                </a:cubicBezTo>
                <a:cubicBezTo>
                  <a:pt x="492092" y="345209"/>
                  <a:pt x="434714" y="389745"/>
                  <a:pt x="434714" y="389745"/>
                </a:cubicBezTo>
                <a:cubicBezTo>
                  <a:pt x="364761" y="494676"/>
                  <a:pt x="404734" y="459699"/>
                  <a:pt x="329783" y="509666"/>
                </a:cubicBezTo>
                <a:cubicBezTo>
                  <a:pt x="324786" y="524656"/>
                  <a:pt x="322922" y="541087"/>
                  <a:pt x="314793" y="554636"/>
                </a:cubicBezTo>
                <a:cubicBezTo>
                  <a:pt x="307522" y="566755"/>
                  <a:pt x="291133" y="571976"/>
                  <a:pt x="284813" y="584617"/>
                </a:cubicBezTo>
                <a:cubicBezTo>
                  <a:pt x="270680" y="612883"/>
                  <a:pt x="264826" y="644578"/>
                  <a:pt x="254832" y="674558"/>
                </a:cubicBezTo>
                <a:cubicBezTo>
                  <a:pt x="249835" y="689548"/>
                  <a:pt x="248607" y="706381"/>
                  <a:pt x="239842" y="719528"/>
                </a:cubicBezTo>
                <a:lnTo>
                  <a:pt x="209862" y="764499"/>
                </a:lnTo>
                <a:cubicBezTo>
                  <a:pt x="175065" y="1008081"/>
                  <a:pt x="219764" y="739879"/>
                  <a:pt x="164891" y="959371"/>
                </a:cubicBezTo>
                <a:cubicBezTo>
                  <a:pt x="162892" y="967366"/>
                  <a:pt x="143512" y="1051400"/>
                  <a:pt x="134911" y="1064302"/>
                </a:cubicBezTo>
                <a:cubicBezTo>
                  <a:pt x="123152" y="1081941"/>
                  <a:pt x="104931" y="1094282"/>
                  <a:pt x="89941" y="1109272"/>
                </a:cubicBezTo>
                <a:cubicBezTo>
                  <a:pt x="84944" y="1129259"/>
                  <a:pt x="80610" y="1149424"/>
                  <a:pt x="74950" y="1169233"/>
                </a:cubicBezTo>
                <a:cubicBezTo>
                  <a:pt x="52481" y="1247873"/>
                  <a:pt x="65049" y="1180459"/>
                  <a:pt x="44970" y="1274164"/>
                </a:cubicBezTo>
                <a:cubicBezTo>
                  <a:pt x="10878" y="1433262"/>
                  <a:pt x="18315" y="1397462"/>
                  <a:pt x="0" y="1543987"/>
                </a:cubicBezTo>
                <a:cubicBezTo>
                  <a:pt x="4997" y="1628931"/>
                  <a:pt x="-3086" y="1715671"/>
                  <a:pt x="14990" y="1798820"/>
                </a:cubicBezTo>
                <a:cubicBezTo>
                  <a:pt x="22644" y="1834029"/>
                  <a:pt x="63555" y="1854579"/>
                  <a:pt x="74950" y="1888761"/>
                </a:cubicBezTo>
                <a:cubicBezTo>
                  <a:pt x="79947" y="1903751"/>
                  <a:pt x="81811" y="1920182"/>
                  <a:pt x="89941" y="1933731"/>
                </a:cubicBezTo>
                <a:cubicBezTo>
                  <a:pt x="97212" y="1945850"/>
                  <a:pt x="109928" y="1953718"/>
                  <a:pt x="119921" y="1963712"/>
                </a:cubicBezTo>
                <a:cubicBezTo>
                  <a:pt x="129914" y="1993692"/>
                  <a:pt x="127555" y="2031307"/>
                  <a:pt x="149901" y="2053653"/>
                </a:cubicBezTo>
                <a:cubicBezTo>
                  <a:pt x="177789" y="2081540"/>
                  <a:pt x="190951" y="2090781"/>
                  <a:pt x="209862" y="2128604"/>
                </a:cubicBezTo>
                <a:cubicBezTo>
                  <a:pt x="216928" y="2142737"/>
                  <a:pt x="217786" y="2159441"/>
                  <a:pt x="224852" y="2173574"/>
                </a:cubicBezTo>
                <a:cubicBezTo>
                  <a:pt x="243763" y="2211397"/>
                  <a:pt x="256925" y="2220638"/>
                  <a:pt x="284813" y="2248525"/>
                </a:cubicBezTo>
                <a:cubicBezTo>
                  <a:pt x="289810" y="2263515"/>
                  <a:pt x="290619" y="2280637"/>
                  <a:pt x="299803" y="2293495"/>
                </a:cubicBezTo>
                <a:cubicBezTo>
                  <a:pt x="316232" y="2316496"/>
                  <a:pt x="359764" y="2353456"/>
                  <a:pt x="359764" y="2353456"/>
                </a:cubicBezTo>
                <a:lnTo>
                  <a:pt x="389744" y="2443397"/>
                </a:lnTo>
                <a:cubicBezTo>
                  <a:pt x="394741" y="2458387"/>
                  <a:pt x="395969" y="2475221"/>
                  <a:pt x="404734" y="2488368"/>
                </a:cubicBezTo>
                <a:lnTo>
                  <a:pt x="464695" y="2578309"/>
                </a:lnTo>
                <a:cubicBezTo>
                  <a:pt x="502373" y="2691342"/>
                  <a:pt x="451548" y="2552015"/>
                  <a:pt x="509665" y="2668250"/>
                </a:cubicBezTo>
                <a:cubicBezTo>
                  <a:pt x="571723" y="2792366"/>
                  <a:pt x="468720" y="2629318"/>
                  <a:pt x="554636" y="2758191"/>
                </a:cubicBezTo>
                <a:cubicBezTo>
                  <a:pt x="609306" y="2922201"/>
                  <a:pt x="522115" y="2673775"/>
                  <a:pt x="599606" y="2848131"/>
                </a:cubicBezTo>
                <a:cubicBezTo>
                  <a:pt x="612441" y="2877009"/>
                  <a:pt x="612056" y="2911778"/>
                  <a:pt x="629586" y="2938072"/>
                </a:cubicBezTo>
                <a:lnTo>
                  <a:pt x="689547" y="3028013"/>
                </a:lnTo>
                <a:cubicBezTo>
                  <a:pt x="694544" y="3048000"/>
                  <a:pt x="698877" y="3068165"/>
                  <a:pt x="704537" y="3087974"/>
                </a:cubicBezTo>
                <a:cubicBezTo>
                  <a:pt x="708878" y="3103167"/>
                  <a:pt x="715695" y="3117616"/>
                  <a:pt x="719527" y="3132945"/>
                </a:cubicBezTo>
                <a:cubicBezTo>
                  <a:pt x="725707" y="3157662"/>
                  <a:pt x="725572" y="3184039"/>
                  <a:pt x="734518" y="3207895"/>
                </a:cubicBezTo>
                <a:cubicBezTo>
                  <a:pt x="740844" y="3224764"/>
                  <a:pt x="756441" y="3236752"/>
                  <a:pt x="764498" y="3252866"/>
                </a:cubicBezTo>
                <a:cubicBezTo>
                  <a:pt x="771564" y="3266999"/>
                  <a:pt x="774491" y="3282846"/>
                  <a:pt x="779488" y="3297836"/>
                </a:cubicBezTo>
                <a:cubicBezTo>
                  <a:pt x="774491" y="3347803"/>
                  <a:pt x="775790" y="3398807"/>
                  <a:pt x="764498" y="3447738"/>
                </a:cubicBezTo>
                <a:cubicBezTo>
                  <a:pt x="754028" y="3493107"/>
                  <a:pt x="720005" y="3497308"/>
                  <a:pt x="689547" y="3522689"/>
                </a:cubicBezTo>
                <a:cubicBezTo>
                  <a:pt x="673261" y="3536260"/>
                  <a:pt x="659567" y="3552669"/>
                  <a:pt x="644577" y="3567659"/>
                </a:cubicBezTo>
                <a:cubicBezTo>
                  <a:pt x="639580" y="3582649"/>
                  <a:pt x="636653" y="3598497"/>
                  <a:pt x="629586" y="3612630"/>
                </a:cubicBezTo>
                <a:cubicBezTo>
                  <a:pt x="621529" y="3628744"/>
                  <a:pt x="606703" y="3641041"/>
                  <a:pt x="599606" y="3657600"/>
                </a:cubicBezTo>
                <a:cubicBezTo>
                  <a:pt x="543474" y="3788575"/>
                  <a:pt x="639521" y="3644355"/>
                  <a:pt x="539645" y="3777522"/>
                </a:cubicBezTo>
                <a:lnTo>
                  <a:pt x="509665" y="3867463"/>
                </a:lnTo>
                <a:lnTo>
                  <a:pt x="494675" y="3912433"/>
                </a:lnTo>
                <a:cubicBezTo>
                  <a:pt x="522581" y="4303122"/>
                  <a:pt x="474693" y="4009052"/>
                  <a:pt x="539645" y="4182256"/>
                </a:cubicBezTo>
                <a:cubicBezTo>
                  <a:pt x="545696" y="4198392"/>
                  <a:pt x="554847" y="4278682"/>
                  <a:pt x="584616" y="4287187"/>
                </a:cubicBezTo>
                <a:cubicBezTo>
                  <a:pt x="642469" y="4303716"/>
                  <a:pt x="704537" y="4297180"/>
                  <a:pt x="764498" y="4302177"/>
                </a:cubicBezTo>
                <a:cubicBezTo>
                  <a:pt x="896594" y="4346212"/>
                  <a:pt x="784172" y="4313118"/>
                  <a:pt x="1079291" y="4332158"/>
                </a:cubicBezTo>
                <a:cubicBezTo>
                  <a:pt x="1144305" y="4336352"/>
                  <a:pt x="1209206" y="4342151"/>
                  <a:pt x="1274164" y="4347148"/>
                </a:cubicBezTo>
                <a:lnTo>
                  <a:pt x="1573967" y="4332158"/>
                </a:lnTo>
                <a:cubicBezTo>
                  <a:pt x="1638997" y="4328217"/>
                  <a:pt x="1704487" y="4327329"/>
                  <a:pt x="1768839" y="4317168"/>
                </a:cubicBezTo>
                <a:cubicBezTo>
                  <a:pt x="1800054" y="4312239"/>
                  <a:pt x="1858780" y="4287187"/>
                  <a:pt x="1858780" y="4287187"/>
                </a:cubicBezTo>
                <a:cubicBezTo>
                  <a:pt x="1873770" y="4277194"/>
                  <a:pt x="1887636" y="4265264"/>
                  <a:pt x="1903750" y="4257207"/>
                </a:cubicBezTo>
                <a:cubicBezTo>
                  <a:pt x="1917883" y="4250141"/>
                  <a:pt x="1936080" y="4251698"/>
                  <a:pt x="1948721" y="4242217"/>
                </a:cubicBezTo>
                <a:cubicBezTo>
                  <a:pt x="2086521" y="4138868"/>
                  <a:pt x="1967043" y="4186142"/>
                  <a:pt x="2068642" y="4152276"/>
                </a:cubicBezTo>
                <a:cubicBezTo>
                  <a:pt x="2078636" y="4142282"/>
                  <a:pt x="2087587" y="4131124"/>
                  <a:pt x="2098623" y="4122295"/>
                </a:cubicBezTo>
                <a:cubicBezTo>
                  <a:pt x="2112691" y="4111041"/>
                  <a:pt x="2130854" y="4105054"/>
                  <a:pt x="2143593" y="4092315"/>
                </a:cubicBezTo>
                <a:cubicBezTo>
                  <a:pt x="2156332" y="4079576"/>
                  <a:pt x="2162319" y="4061413"/>
                  <a:pt x="2173573" y="4047345"/>
                </a:cubicBezTo>
                <a:cubicBezTo>
                  <a:pt x="2182402" y="4036309"/>
                  <a:pt x="2195074" y="4028671"/>
                  <a:pt x="2203554" y="4017364"/>
                </a:cubicBezTo>
                <a:cubicBezTo>
                  <a:pt x="2225173" y="3988539"/>
                  <a:pt x="2252119" y="3961605"/>
                  <a:pt x="2263514" y="3927423"/>
                </a:cubicBezTo>
                <a:cubicBezTo>
                  <a:pt x="2282974" y="3869045"/>
                  <a:pt x="2267332" y="3893626"/>
                  <a:pt x="2308485" y="3852472"/>
                </a:cubicBezTo>
                <a:lnTo>
                  <a:pt x="2353455" y="3717561"/>
                </a:lnTo>
                <a:lnTo>
                  <a:pt x="2368445" y="3672591"/>
                </a:lnTo>
                <a:lnTo>
                  <a:pt x="2383436" y="3627620"/>
                </a:lnTo>
                <a:cubicBezTo>
                  <a:pt x="2388433" y="3297836"/>
                  <a:pt x="2388870" y="2967952"/>
                  <a:pt x="2398426" y="2638269"/>
                </a:cubicBezTo>
                <a:cubicBezTo>
                  <a:pt x="2398884" y="2622475"/>
                  <a:pt x="2405287" y="2606848"/>
                  <a:pt x="2413416" y="2593299"/>
                </a:cubicBezTo>
                <a:cubicBezTo>
                  <a:pt x="2420687" y="2581180"/>
                  <a:pt x="2434567" y="2574354"/>
                  <a:pt x="2443396" y="2563318"/>
                </a:cubicBezTo>
                <a:cubicBezTo>
                  <a:pt x="2454650" y="2549250"/>
                  <a:pt x="2460638" y="2531087"/>
                  <a:pt x="2473377" y="2518348"/>
                </a:cubicBezTo>
                <a:cubicBezTo>
                  <a:pt x="2516336" y="2475390"/>
                  <a:pt x="2514551" y="2497761"/>
                  <a:pt x="2563318" y="2473377"/>
                </a:cubicBezTo>
                <a:cubicBezTo>
                  <a:pt x="2679546" y="2415262"/>
                  <a:pt x="2540229" y="2466083"/>
                  <a:pt x="2653259" y="2428407"/>
                </a:cubicBezTo>
                <a:cubicBezTo>
                  <a:pt x="2668249" y="2418414"/>
                  <a:pt x="2682115" y="2406484"/>
                  <a:pt x="2698229" y="2398427"/>
                </a:cubicBezTo>
                <a:cubicBezTo>
                  <a:pt x="2712362" y="2391360"/>
                  <a:pt x="2729387" y="2391110"/>
                  <a:pt x="2743200" y="2383436"/>
                </a:cubicBezTo>
                <a:cubicBezTo>
                  <a:pt x="2897829" y="2297531"/>
                  <a:pt x="2776356" y="2342404"/>
                  <a:pt x="2878111" y="2308486"/>
                </a:cubicBezTo>
                <a:cubicBezTo>
                  <a:pt x="2888104" y="2298492"/>
                  <a:pt x="2895972" y="2285776"/>
                  <a:pt x="2908091" y="2278505"/>
                </a:cubicBezTo>
                <a:cubicBezTo>
                  <a:pt x="3018925" y="2212004"/>
                  <a:pt x="2884308" y="2324515"/>
                  <a:pt x="2998032" y="2233535"/>
                </a:cubicBezTo>
                <a:cubicBezTo>
                  <a:pt x="3009068" y="2224706"/>
                  <a:pt x="3016977" y="2212383"/>
                  <a:pt x="3028013" y="2203554"/>
                </a:cubicBezTo>
                <a:cubicBezTo>
                  <a:pt x="3076450" y="2164805"/>
                  <a:pt x="3091705" y="2175472"/>
                  <a:pt x="3132944" y="2113613"/>
                </a:cubicBezTo>
                <a:cubicBezTo>
                  <a:pt x="3170764" y="2056884"/>
                  <a:pt x="3150185" y="2081382"/>
                  <a:pt x="3192905" y="2038663"/>
                </a:cubicBezTo>
                <a:cubicBezTo>
                  <a:pt x="3197902" y="2023673"/>
                  <a:pt x="3200221" y="2007505"/>
                  <a:pt x="3207895" y="1993692"/>
                </a:cubicBezTo>
                <a:cubicBezTo>
                  <a:pt x="3225393" y="1962194"/>
                  <a:pt x="3256461" y="1937934"/>
                  <a:pt x="3267855" y="1903751"/>
                </a:cubicBezTo>
                <a:lnTo>
                  <a:pt x="3312826" y="1768840"/>
                </a:lnTo>
                <a:cubicBezTo>
                  <a:pt x="3317823" y="1753850"/>
                  <a:pt x="3323984" y="1739198"/>
                  <a:pt x="3327816" y="1723869"/>
                </a:cubicBezTo>
                <a:lnTo>
                  <a:pt x="3357796" y="1603948"/>
                </a:lnTo>
                <a:cubicBezTo>
                  <a:pt x="3352799" y="1364105"/>
                  <a:pt x="3352026" y="1124137"/>
                  <a:pt x="3342806" y="884420"/>
                </a:cubicBezTo>
                <a:cubicBezTo>
                  <a:pt x="3341765" y="857343"/>
                  <a:pt x="3320694" y="807027"/>
                  <a:pt x="3312826" y="779489"/>
                </a:cubicBezTo>
                <a:cubicBezTo>
                  <a:pt x="3273344" y="641301"/>
                  <a:pt x="3327736" y="799289"/>
                  <a:pt x="3267855" y="659568"/>
                </a:cubicBezTo>
                <a:cubicBezTo>
                  <a:pt x="3261631" y="645044"/>
                  <a:pt x="3259089" y="629121"/>
                  <a:pt x="3252865" y="614597"/>
                </a:cubicBezTo>
                <a:cubicBezTo>
                  <a:pt x="3196309" y="482630"/>
                  <a:pt x="3248696" y="633109"/>
                  <a:pt x="3192905" y="479686"/>
                </a:cubicBezTo>
                <a:cubicBezTo>
                  <a:pt x="3182105" y="449987"/>
                  <a:pt x="3180453" y="416040"/>
                  <a:pt x="3162924" y="389745"/>
                </a:cubicBezTo>
                <a:cubicBezTo>
                  <a:pt x="3111528" y="312650"/>
                  <a:pt x="3159357" y="371901"/>
                  <a:pt x="3087973" y="314794"/>
                </a:cubicBezTo>
                <a:cubicBezTo>
                  <a:pt x="3076937" y="305965"/>
                  <a:pt x="3070112" y="292084"/>
                  <a:pt x="3057993" y="284813"/>
                </a:cubicBezTo>
                <a:cubicBezTo>
                  <a:pt x="3044444" y="276683"/>
                  <a:pt x="3026835" y="277497"/>
                  <a:pt x="3013023" y="269823"/>
                </a:cubicBezTo>
                <a:cubicBezTo>
                  <a:pt x="2981526" y="252325"/>
                  <a:pt x="2948560" y="235341"/>
                  <a:pt x="2923082" y="209863"/>
                </a:cubicBezTo>
                <a:cubicBezTo>
                  <a:pt x="2913088" y="199869"/>
                  <a:pt x="2905220" y="187154"/>
                  <a:pt x="2893101" y="179882"/>
                </a:cubicBezTo>
                <a:cubicBezTo>
                  <a:pt x="2879552" y="171752"/>
                  <a:pt x="2863121" y="169889"/>
                  <a:pt x="2848131" y="164892"/>
                </a:cubicBezTo>
                <a:cubicBezTo>
                  <a:pt x="2838137" y="154899"/>
                  <a:pt x="2830791" y="141232"/>
                  <a:pt x="2818150" y="134912"/>
                </a:cubicBezTo>
                <a:cubicBezTo>
                  <a:pt x="2765148" y="108411"/>
                  <a:pt x="2722045" y="106080"/>
                  <a:pt x="2668249" y="89941"/>
                </a:cubicBezTo>
                <a:cubicBezTo>
                  <a:pt x="2591769" y="66997"/>
                  <a:pt x="2587449" y="58791"/>
                  <a:pt x="2518347" y="44971"/>
                </a:cubicBezTo>
                <a:cubicBezTo>
                  <a:pt x="2488543" y="39010"/>
                  <a:pt x="2458210" y="35942"/>
                  <a:pt x="2428406" y="29981"/>
                </a:cubicBezTo>
                <a:cubicBezTo>
                  <a:pt x="2408204" y="25941"/>
                  <a:pt x="2388866" y="17714"/>
                  <a:pt x="2368445" y="14991"/>
                </a:cubicBezTo>
                <a:cubicBezTo>
                  <a:pt x="2313739" y="7697"/>
                  <a:pt x="2258518" y="4997"/>
                  <a:pt x="2203554" y="0"/>
                </a:cubicBezTo>
                <a:lnTo>
                  <a:pt x="1573967" y="14991"/>
                </a:lnTo>
                <a:cubicBezTo>
                  <a:pt x="1548512" y="16074"/>
                  <a:pt x="1524406" y="27865"/>
                  <a:pt x="1499016" y="29981"/>
                </a:cubicBezTo>
                <a:cubicBezTo>
                  <a:pt x="1404275" y="37876"/>
                  <a:pt x="1309087" y="39041"/>
                  <a:pt x="1214203" y="44971"/>
                </a:cubicBezTo>
                <a:cubicBezTo>
                  <a:pt x="1149181" y="49035"/>
                  <a:pt x="1084288" y="54964"/>
                  <a:pt x="1019331" y="59961"/>
                </a:cubicBezTo>
                <a:cubicBezTo>
                  <a:pt x="964879" y="78111"/>
                  <a:pt x="990161" y="74951"/>
                  <a:pt x="944380" y="74951"/>
                </a:cubicBezTo>
                <a:lnTo>
                  <a:pt x="959370" y="89941"/>
                </a:lnTo>
                <a:lnTo>
                  <a:pt x="944380" y="89941"/>
                </a:lnTo>
                <a:lnTo>
                  <a:pt x="1004341" y="11992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6364" l="-82104" r="-43308" t="49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6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5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838200" y="1461849"/>
            <a:ext cx="10515600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25"/>
          <p:cNvCxnSpPr/>
          <p:nvPr/>
        </p:nvCxnSpPr>
        <p:spPr>
          <a:xfrm>
            <a:off x="838200" y="1272771"/>
            <a:ext cx="10018486" cy="10363"/>
          </a:xfrm>
          <a:prstGeom prst="straightConnector1">
            <a:avLst/>
          </a:prstGeom>
          <a:noFill/>
          <a:ln cap="flat" cmpd="sng" w="41275">
            <a:solidFill>
              <a:srgbClr val="CCCCCC">
                <a:alpha val="2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S:\LOGO\2017 Logo Current\OTA_newlogo.png" id="24" name="Google Shape;2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5"/>
          <p:cNvSpPr/>
          <p:nvPr/>
        </p:nvSpPr>
        <p:spPr>
          <a:xfrm>
            <a:off x="10325084" y="173912"/>
            <a:ext cx="1277273" cy="1653612"/>
          </a:xfrm>
          <a:custGeom>
            <a:rect b="b" l="l" r="r" t="t"/>
            <a:pathLst>
              <a:path extrusionOk="0" h="4347148" w="3357796">
                <a:moveTo>
                  <a:pt x="1004341" y="119922"/>
                </a:moveTo>
                <a:lnTo>
                  <a:pt x="1004341" y="119922"/>
                </a:lnTo>
                <a:cubicBezTo>
                  <a:pt x="844446" y="189876"/>
                  <a:pt x="682383" y="255071"/>
                  <a:pt x="524655" y="329784"/>
                </a:cubicBezTo>
                <a:cubicBezTo>
                  <a:pt x="492092" y="345209"/>
                  <a:pt x="434714" y="389745"/>
                  <a:pt x="434714" y="389745"/>
                </a:cubicBezTo>
                <a:cubicBezTo>
                  <a:pt x="364761" y="494676"/>
                  <a:pt x="404734" y="459699"/>
                  <a:pt x="329783" y="509666"/>
                </a:cubicBezTo>
                <a:cubicBezTo>
                  <a:pt x="324786" y="524656"/>
                  <a:pt x="322922" y="541087"/>
                  <a:pt x="314793" y="554636"/>
                </a:cubicBezTo>
                <a:cubicBezTo>
                  <a:pt x="307522" y="566755"/>
                  <a:pt x="291133" y="571976"/>
                  <a:pt x="284813" y="584617"/>
                </a:cubicBezTo>
                <a:cubicBezTo>
                  <a:pt x="270680" y="612883"/>
                  <a:pt x="264826" y="644578"/>
                  <a:pt x="254832" y="674558"/>
                </a:cubicBezTo>
                <a:cubicBezTo>
                  <a:pt x="249835" y="689548"/>
                  <a:pt x="248607" y="706381"/>
                  <a:pt x="239842" y="719528"/>
                </a:cubicBezTo>
                <a:lnTo>
                  <a:pt x="209862" y="764499"/>
                </a:lnTo>
                <a:cubicBezTo>
                  <a:pt x="175065" y="1008081"/>
                  <a:pt x="219764" y="739879"/>
                  <a:pt x="164891" y="959371"/>
                </a:cubicBezTo>
                <a:cubicBezTo>
                  <a:pt x="162892" y="967366"/>
                  <a:pt x="143512" y="1051400"/>
                  <a:pt x="134911" y="1064302"/>
                </a:cubicBezTo>
                <a:cubicBezTo>
                  <a:pt x="123152" y="1081941"/>
                  <a:pt x="104931" y="1094282"/>
                  <a:pt x="89941" y="1109272"/>
                </a:cubicBezTo>
                <a:cubicBezTo>
                  <a:pt x="84944" y="1129259"/>
                  <a:pt x="80610" y="1149424"/>
                  <a:pt x="74950" y="1169233"/>
                </a:cubicBezTo>
                <a:cubicBezTo>
                  <a:pt x="52481" y="1247873"/>
                  <a:pt x="65049" y="1180459"/>
                  <a:pt x="44970" y="1274164"/>
                </a:cubicBezTo>
                <a:cubicBezTo>
                  <a:pt x="10878" y="1433262"/>
                  <a:pt x="18315" y="1397462"/>
                  <a:pt x="0" y="1543987"/>
                </a:cubicBezTo>
                <a:cubicBezTo>
                  <a:pt x="4997" y="1628931"/>
                  <a:pt x="-3086" y="1715671"/>
                  <a:pt x="14990" y="1798820"/>
                </a:cubicBezTo>
                <a:cubicBezTo>
                  <a:pt x="22644" y="1834029"/>
                  <a:pt x="63555" y="1854579"/>
                  <a:pt x="74950" y="1888761"/>
                </a:cubicBezTo>
                <a:cubicBezTo>
                  <a:pt x="79947" y="1903751"/>
                  <a:pt x="81811" y="1920182"/>
                  <a:pt x="89941" y="1933731"/>
                </a:cubicBezTo>
                <a:cubicBezTo>
                  <a:pt x="97212" y="1945850"/>
                  <a:pt x="109928" y="1953718"/>
                  <a:pt x="119921" y="1963712"/>
                </a:cubicBezTo>
                <a:cubicBezTo>
                  <a:pt x="129914" y="1993692"/>
                  <a:pt x="127555" y="2031307"/>
                  <a:pt x="149901" y="2053653"/>
                </a:cubicBezTo>
                <a:cubicBezTo>
                  <a:pt x="177789" y="2081540"/>
                  <a:pt x="190951" y="2090781"/>
                  <a:pt x="209862" y="2128604"/>
                </a:cubicBezTo>
                <a:cubicBezTo>
                  <a:pt x="216928" y="2142737"/>
                  <a:pt x="217786" y="2159441"/>
                  <a:pt x="224852" y="2173574"/>
                </a:cubicBezTo>
                <a:cubicBezTo>
                  <a:pt x="243763" y="2211397"/>
                  <a:pt x="256925" y="2220638"/>
                  <a:pt x="284813" y="2248525"/>
                </a:cubicBezTo>
                <a:cubicBezTo>
                  <a:pt x="289810" y="2263515"/>
                  <a:pt x="290619" y="2280637"/>
                  <a:pt x="299803" y="2293495"/>
                </a:cubicBezTo>
                <a:cubicBezTo>
                  <a:pt x="316232" y="2316496"/>
                  <a:pt x="359764" y="2353456"/>
                  <a:pt x="359764" y="2353456"/>
                </a:cubicBezTo>
                <a:lnTo>
                  <a:pt x="389744" y="2443397"/>
                </a:lnTo>
                <a:cubicBezTo>
                  <a:pt x="394741" y="2458387"/>
                  <a:pt x="395969" y="2475221"/>
                  <a:pt x="404734" y="2488368"/>
                </a:cubicBezTo>
                <a:lnTo>
                  <a:pt x="464695" y="2578309"/>
                </a:lnTo>
                <a:cubicBezTo>
                  <a:pt x="502373" y="2691342"/>
                  <a:pt x="451548" y="2552015"/>
                  <a:pt x="509665" y="2668250"/>
                </a:cubicBezTo>
                <a:cubicBezTo>
                  <a:pt x="571723" y="2792366"/>
                  <a:pt x="468720" y="2629318"/>
                  <a:pt x="554636" y="2758191"/>
                </a:cubicBezTo>
                <a:cubicBezTo>
                  <a:pt x="609306" y="2922201"/>
                  <a:pt x="522115" y="2673775"/>
                  <a:pt x="599606" y="2848131"/>
                </a:cubicBezTo>
                <a:cubicBezTo>
                  <a:pt x="612441" y="2877009"/>
                  <a:pt x="612056" y="2911778"/>
                  <a:pt x="629586" y="2938072"/>
                </a:cubicBezTo>
                <a:lnTo>
                  <a:pt x="689547" y="3028013"/>
                </a:lnTo>
                <a:cubicBezTo>
                  <a:pt x="694544" y="3048000"/>
                  <a:pt x="698877" y="3068165"/>
                  <a:pt x="704537" y="3087974"/>
                </a:cubicBezTo>
                <a:cubicBezTo>
                  <a:pt x="708878" y="3103167"/>
                  <a:pt x="715695" y="3117616"/>
                  <a:pt x="719527" y="3132945"/>
                </a:cubicBezTo>
                <a:cubicBezTo>
                  <a:pt x="725707" y="3157662"/>
                  <a:pt x="725572" y="3184039"/>
                  <a:pt x="734518" y="3207895"/>
                </a:cubicBezTo>
                <a:cubicBezTo>
                  <a:pt x="740844" y="3224764"/>
                  <a:pt x="756441" y="3236752"/>
                  <a:pt x="764498" y="3252866"/>
                </a:cubicBezTo>
                <a:cubicBezTo>
                  <a:pt x="771564" y="3266999"/>
                  <a:pt x="774491" y="3282846"/>
                  <a:pt x="779488" y="3297836"/>
                </a:cubicBezTo>
                <a:cubicBezTo>
                  <a:pt x="774491" y="3347803"/>
                  <a:pt x="775790" y="3398807"/>
                  <a:pt x="764498" y="3447738"/>
                </a:cubicBezTo>
                <a:cubicBezTo>
                  <a:pt x="754028" y="3493107"/>
                  <a:pt x="720005" y="3497308"/>
                  <a:pt x="689547" y="3522689"/>
                </a:cubicBezTo>
                <a:cubicBezTo>
                  <a:pt x="673261" y="3536260"/>
                  <a:pt x="659567" y="3552669"/>
                  <a:pt x="644577" y="3567659"/>
                </a:cubicBezTo>
                <a:cubicBezTo>
                  <a:pt x="639580" y="3582649"/>
                  <a:pt x="636653" y="3598497"/>
                  <a:pt x="629586" y="3612630"/>
                </a:cubicBezTo>
                <a:cubicBezTo>
                  <a:pt x="621529" y="3628744"/>
                  <a:pt x="606703" y="3641041"/>
                  <a:pt x="599606" y="3657600"/>
                </a:cubicBezTo>
                <a:cubicBezTo>
                  <a:pt x="543474" y="3788575"/>
                  <a:pt x="639521" y="3644355"/>
                  <a:pt x="539645" y="3777522"/>
                </a:cubicBezTo>
                <a:lnTo>
                  <a:pt x="509665" y="3867463"/>
                </a:lnTo>
                <a:lnTo>
                  <a:pt x="494675" y="3912433"/>
                </a:lnTo>
                <a:cubicBezTo>
                  <a:pt x="522581" y="4303122"/>
                  <a:pt x="474693" y="4009052"/>
                  <a:pt x="539645" y="4182256"/>
                </a:cubicBezTo>
                <a:cubicBezTo>
                  <a:pt x="545696" y="4198392"/>
                  <a:pt x="554847" y="4278682"/>
                  <a:pt x="584616" y="4287187"/>
                </a:cubicBezTo>
                <a:cubicBezTo>
                  <a:pt x="642469" y="4303716"/>
                  <a:pt x="704537" y="4297180"/>
                  <a:pt x="764498" y="4302177"/>
                </a:cubicBezTo>
                <a:cubicBezTo>
                  <a:pt x="896594" y="4346212"/>
                  <a:pt x="784172" y="4313118"/>
                  <a:pt x="1079291" y="4332158"/>
                </a:cubicBezTo>
                <a:cubicBezTo>
                  <a:pt x="1144305" y="4336352"/>
                  <a:pt x="1209206" y="4342151"/>
                  <a:pt x="1274164" y="4347148"/>
                </a:cubicBezTo>
                <a:lnTo>
                  <a:pt x="1573967" y="4332158"/>
                </a:lnTo>
                <a:cubicBezTo>
                  <a:pt x="1638997" y="4328217"/>
                  <a:pt x="1704487" y="4327329"/>
                  <a:pt x="1768839" y="4317168"/>
                </a:cubicBezTo>
                <a:cubicBezTo>
                  <a:pt x="1800054" y="4312239"/>
                  <a:pt x="1858780" y="4287187"/>
                  <a:pt x="1858780" y="4287187"/>
                </a:cubicBezTo>
                <a:cubicBezTo>
                  <a:pt x="1873770" y="4277194"/>
                  <a:pt x="1887636" y="4265264"/>
                  <a:pt x="1903750" y="4257207"/>
                </a:cubicBezTo>
                <a:cubicBezTo>
                  <a:pt x="1917883" y="4250141"/>
                  <a:pt x="1936080" y="4251698"/>
                  <a:pt x="1948721" y="4242217"/>
                </a:cubicBezTo>
                <a:cubicBezTo>
                  <a:pt x="2086521" y="4138868"/>
                  <a:pt x="1967043" y="4186142"/>
                  <a:pt x="2068642" y="4152276"/>
                </a:cubicBezTo>
                <a:cubicBezTo>
                  <a:pt x="2078636" y="4142282"/>
                  <a:pt x="2087587" y="4131124"/>
                  <a:pt x="2098623" y="4122295"/>
                </a:cubicBezTo>
                <a:cubicBezTo>
                  <a:pt x="2112691" y="4111041"/>
                  <a:pt x="2130854" y="4105054"/>
                  <a:pt x="2143593" y="4092315"/>
                </a:cubicBezTo>
                <a:cubicBezTo>
                  <a:pt x="2156332" y="4079576"/>
                  <a:pt x="2162319" y="4061413"/>
                  <a:pt x="2173573" y="4047345"/>
                </a:cubicBezTo>
                <a:cubicBezTo>
                  <a:pt x="2182402" y="4036309"/>
                  <a:pt x="2195074" y="4028671"/>
                  <a:pt x="2203554" y="4017364"/>
                </a:cubicBezTo>
                <a:cubicBezTo>
                  <a:pt x="2225173" y="3988539"/>
                  <a:pt x="2252119" y="3961605"/>
                  <a:pt x="2263514" y="3927423"/>
                </a:cubicBezTo>
                <a:cubicBezTo>
                  <a:pt x="2282974" y="3869045"/>
                  <a:pt x="2267332" y="3893626"/>
                  <a:pt x="2308485" y="3852472"/>
                </a:cubicBezTo>
                <a:lnTo>
                  <a:pt x="2353455" y="3717561"/>
                </a:lnTo>
                <a:lnTo>
                  <a:pt x="2368445" y="3672591"/>
                </a:lnTo>
                <a:lnTo>
                  <a:pt x="2383436" y="3627620"/>
                </a:lnTo>
                <a:cubicBezTo>
                  <a:pt x="2388433" y="3297836"/>
                  <a:pt x="2388870" y="2967952"/>
                  <a:pt x="2398426" y="2638269"/>
                </a:cubicBezTo>
                <a:cubicBezTo>
                  <a:pt x="2398884" y="2622475"/>
                  <a:pt x="2405287" y="2606848"/>
                  <a:pt x="2413416" y="2593299"/>
                </a:cubicBezTo>
                <a:cubicBezTo>
                  <a:pt x="2420687" y="2581180"/>
                  <a:pt x="2434567" y="2574354"/>
                  <a:pt x="2443396" y="2563318"/>
                </a:cubicBezTo>
                <a:cubicBezTo>
                  <a:pt x="2454650" y="2549250"/>
                  <a:pt x="2460638" y="2531087"/>
                  <a:pt x="2473377" y="2518348"/>
                </a:cubicBezTo>
                <a:cubicBezTo>
                  <a:pt x="2516336" y="2475390"/>
                  <a:pt x="2514551" y="2497761"/>
                  <a:pt x="2563318" y="2473377"/>
                </a:cubicBezTo>
                <a:cubicBezTo>
                  <a:pt x="2679546" y="2415262"/>
                  <a:pt x="2540229" y="2466083"/>
                  <a:pt x="2653259" y="2428407"/>
                </a:cubicBezTo>
                <a:cubicBezTo>
                  <a:pt x="2668249" y="2418414"/>
                  <a:pt x="2682115" y="2406484"/>
                  <a:pt x="2698229" y="2398427"/>
                </a:cubicBezTo>
                <a:cubicBezTo>
                  <a:pt x="2712362" y="2391360"/>
                  <a:pt x="2729387" y="2391110"/>
                  <a:pt x="2743200" y="2383436"/>
                </a:cubicBezTo>
                <a:cubicBezTo>
                  <a:pt x="2897829" y="2297531"/>
                  <a:pt x="2776356" y="2342404"/>
                  <a:pt x="2878111" y="2308486"/>
                </a:cubicBezTo>
                <a:cubicBezTo>
                  <a:pt x="2888104" y="2298492"/>
                  <a:pt x="2895972" y="2285776"/>
                  <a:pt x="2908091" y="2278505"/>
                </a:cubicBezTo>
                <a:cubicBezTo>
                  <a:pt x="3018925" y="2212004"/>
                  <a:pt x="2884308" y="2324515"/>
                  <a:pt x="2998032" y="2233535"/>
                </a:cubicBezTo>
                <a:cubicBezTo>
                  <a:pt x="3009068" y="2224706"/>
                  <a:pt x="3016977" y="2212383"/>
                  <a:pt x="3028013" y="2203554"/>
                </a:cubicBezTo>
                <a:cubicBezTo>
                  <a:pt x="3076450" y="2164805"/>
                  <a:pt x="3091705" y="2175472"/>
                  <a:pt x="3132944" y="2113613"/>
                </a:cubicBezTo>
                <a:cubicBezTo>
                  <a:pt x="3170764" y="2056884"/>
                  <a:pt x="3150185" y="2081382"/>
                  <a:pt x="3192905" y="2038663"/>
                </a:cubicBezTo>
                <a:cubicBezTo>
                  <a:pt x="3197902" y="2023673"/>
                  <a:pt x="3200221" y="2007505"/>
                  <a:pt x="3207895" y="1993692"/>
                </a:cubicBezTo>
                <a:cubicBezTo>
                  <a:pt x="3225393" y="1962194"/>
                  <a:pt x="3256461" y="1937934"/>
                  <a:pt x="3267855" y="1903751"/>
                </a:cubicBezTo>
                <a:lnTo>
                  <a:pt x="3312826" y="1768840"/>
                </a:lnTo>
                <a:cubicBezTo>
                  <a:pt x="3317823" y="1753850"/>
                  <a:pt x="3323984" y="1739198"/>
                  <a:pt x="3327816" y="1723869"/>
                </a:cubicBezTo>
                <a:lnTo>
                  <a:pt x="3357796" y="1603948"/>
                </a:lnTo>
                <a:cubicBezTo>
                  <a:pt x="3352799" y="1364105"/>
                  <a:pt x="3352026" y="1124137"/>
                  <a:pt x="3342806" y="884420"/>
                </a:cubicBezTo>
                <a:cubicBezTo>
                  <a:pt x="3341765" y="857343"/>
                  <a:pt x="3320694" y="807027"/>
                  <a:pt x="3312826" y="779489"/>
                </a:cubicBezTo>
                <a:cubicBezTo>
                  <a:pt x="3273344" y="641301"/>
                  <a:pt x="3327736" y="799289"/>
                  <a:pt x="3267855" y="659568"/>
                </a:cubicBezTo>
                <a:cubicBezTo>
                  <a:pt x="3261631" y="645044"/>
                  <a:pt x="3259089" y="629121"/>
                  <a:pt x="3252865" y="614597"/>
                </a:cubicBezTo>
                <a:cubicBezTo>
                  <a:pt x="3196309" y="482630"/>
                  <a:pt x="3248696" y="633109"/>
                  <a:pt x="3192905" y="479686"/>
                </a:cubicBezTo>
                <a:cubicBezTo>
                  <a:pt x="3182105" y="449987"/>
                  <a:pt x="3180453" y="416040"/>
                  <a:pt x="3162924" y="389745"/>
                </a:cubicBezTo>
                <a:cubicBezTo>
                  <a:pt x="3111528" y="312650"/>
                  <a:pt x="3159357" y="371901"/>
                  <a:pt x="3087973" y="314794"/>
                </a:cubicBezTo>
                <a:cubicBezTo>
                  <a:pt x="3076937" y="305965"/>
                  <a:pt x="3070112" y="292084"/>
                  <a:pt x="3057993" y="284813"/>
                </a:cubicBezTo>
                <a:cubicBezTo>
                  <a:pt x="3044444" y="276683"/>
                  <a:pt x="3026835" y="277497"/>
                  <a:pt x="3013023" y="269823"/>
                </a:cubicBezTo>
                <a:cubicBezTo>
                  <a:pt x="2981526" y="252325"/>
                  <a:pt x="2948560" y="235341"/>
                  <a:pt x="2923082" y="209863"/>
                </a:cubicBezTo>
                <a:cubicBezTo>
                  <a:pt x="2913088" y="199869"/>
                  <a:pt x="2905220" y="187154"/>
                  <a:pt x="2893101" y="179882"/>
                </a:cubicBezTo>
                <a:cubicBezTo>
                  <a:pt x="2879552" y="171752"/>
                  <a:pt x="2863121" y="169889"/>
                  <a:pt x="2848131" y="164892"/>
                </a:cubicBezTo>
                <a:cubicBezTo>
                  <a:pt x="2838137" y="154899"/>
                  <a:pt x="2830791" y="141232"/>
                  <a:pt x="2818150" y="134912"/>
                </a:cubicBezTo>
                <a:cubicBezTo>
                  <a:pt x="2765148" y="108411"/>
                  <a:pt x="2722045" y="106080"/>
                  <a:pt x="2668249" y="89941"/>
                </a:cubicBezTo>
                <a:cubicBezTo>
                  <a:pt x="2591769" y="66997"/>
                  <a:pt x="2587449" y="58791"/>
                  <a:pt x="2518347" y="44971"/>
                </a:cubicBezTo>
                <a:cubicBezTo>
                  <a:pt x="2488543" y="39010"/>
                  <a:pt x="2458210" y="35942"/>
                  <a:pt x="2428406" y="29981"/>
                </a:cubicBezTo>
                <a:cubicBezTo>
                  <a:pt x="2408204" y="25941"/>
                  <a:pt x="2388866" y="17714"/>
                  <a:pt x="2368445" y="14991"/>
                </a:cubicBezTo>
                <a:cubicBezTo>
                  <a:pt x="2313739" y="7697"/>
                  <a:pt x="2258518" y="4997"/>
                  <a:pt x="2203554" y="0"/>
                </a:cubicBezTo>
                <a:lnTo>
                  <a:pt x="1573967" y="14991"/>
                </a:lnTo>
                <a:cubicBezTo>
                  <a:pt x="1548512" y="16074"/>
                  <a:pt x="1524406" y="27865"/>
                  <a:pt x="1499016" y="29981"/>
                </a:cubicBezTo>
                <a:cubicBezTo>
                  <a:pt x="1404275" y="37876"/>
                  <a:pt x="1309087" y="39041"/>
                  <a:pt x="1214203" y="44971"/>
                </a:cubicBezTo>
                <a:cubicBezTo>
                  <a:pt x="1149181" y="49035"/>
                  <a:pt x="1084288" y="54964"/>
                  <a:pt x="1019331" y="59961"/>
                </a:cubicBezTo>
                <a:cubicBezTo>
                  <a:pt x="964879" y="78111"/>
                  <a:pt x="990161" y="74951"/>
                  <a:pt x="944380" y="74951"/>
                </a:cubicBezTo>
                <a:lnTo>
                  <a:pt x="959370" y="89941"/>
                </a:lnTo>
                <a:lnTo>
                  <a:pt x="944380" y="89941"/>
                </a:lnTo>
                <a:lnTo>
                  <a:pt x="1004341" y="11992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6364" l="-82104" r="-43308" t="49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" name="Google Shape;28;p26"/>
          <p:cNvCxnSpPr/>
          <p:nvPr/>
        </p:nvCxnSpPr>
        <p:spPr>
          <a:xfrm>
            <a:off x="838200" y="1272771"/>
            <a:ext cx="10018486" cy="10363"/>
          </a:xfrm>
          <a:prstGeom prst="straightConnector1">
            <a:avLst/>
          </a:prstGeom>
          <a:noFill/>
          <a:ln cap="flat" cmpd="sng" w="41275">
            <a:solidFill>
              <a:srgbClr val="CCCCCC">
                <a:alpha val="2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" name="Google Shape;29;p26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gradFill>
            <a:gsLst>
              <a:gs pos="0">
                <a:srgbClr val="123663"/>
              </a:gs>
              <a:gs pos="50000">
                <a:srgbClr val="1B4F90"/>
              </a:gs>
              <a:gs pos="100000">
                <a:srgbClr val="215EAD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31" name="Google Shape;3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6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6"/>
          <p:cNvSpPr/>
          <p:nvPr/>
        </p:nvSpPr>
        <p:spPr>
          <a:xfrm>
            <a:off x="10325084" y="173912"/>
            <a:ext cx="1277273" cy="1653612"/>
          </a:xfrm>
          <a:custGeom>
            <a:rect b="b" l="l" r="r" t="t"/>
            <a:pathLst>
              <a:path extrusionOk="0" h="4347148" w="3357796">
                <a:moveTo>
                  <a:pt x="1004341" y="119922"/>
                </a:moveTo>
                <a:lnTo>
                  <a:pt x="1004341" y="119922"/>
                </a:lnTo>
                <a:cubicBezTo>
                  <a:pt x="844446" y="189876"/>
                  <a:pt x="682383" y="255071"/>
                  <a:pt x="524655" y="329784"/>
                </a:cubicBezTo>
                <a:cubicBezTo>
                  <a:pt x="492092" y="345209"/>
                  <a:pt x="434714" y="389745"/>
                  <a:pt x="434714" y="389745"/>
                </a:cubicBezTo>
                <a:cubicBezTo>
                  <a:pt x="364761" y="494676"/>
                  <a:pt x="404734" y="459699"/>
                  <a:pt x="329783" y="509666"/>
                </a:cubicBezTo>
                <a:cubicBezTo>
                  <a:pt x="324786" y="524656"/>
                  <a:pt x="322922" y="541087"/>
                  <a:pt x="314793" y="554636"/>
                </a:cubicBezTo>
                <a:cubicBezTo>
                  <a:pt x="307522" y="566755"/>
                  <a:pt x="291133" y="571976"/>
                  <a:pt x="284813" y="584617"/>
                </a:cubicBezTo>
                <a:cubicBezTo>
                  <a:pt x="270680" y="612883"/>
                  <a:pt x="264826" y="644578"/>
                  <a:pt x="254832" y="674558"/>
                </a:cubicBezTo>
                <a:cubicBezTo>
                  <a:pt x="249835" y="689548"/>
                  <a:pt x="248607" y="706381"/>
                  <a:pt x="239842" y="719528"/>
                </a:cubicBezTo>
                <a:lnTo>
                  <a:pt x="209862" y="764499"/>
                </a:lnTo>
                <a:cubicBezTo>
                  <a:pt x="175065" y="1008081"/>
                  <a:pt x="219764" y="739879"/>
                  <a:pt x="164891" y="959371"/>
                </a:cubicBezTo>
                <a:cubicBezTo>
                  <a:pt x="162892" y="967366"/>
                  <a:pt x="143512" y="1051400"/>
                  <a:pt x="134911" y="1064302"/>
                </a:cubicBezTo>
                <a:cubicBezTo>
                  <a:pt x="123152" y="1081941"/>
                  <a:pt x="104931" y="1094282"/>
                  <a:pt x="89941" y="1109272"/>
                </a:cubicBezTo>
                <a:cubicBezTo>
                  <a:pt x="84944" y="1129259"/>
                  <a:pt x="80610" y="1149424"/>
                  <a:pt x="74950" y="1169233"/>
                </a:cubicBezTo>
                <a:cubicBezTo>
                  <a:pt x="52481" y="1247873"/>
                  <a:pt x="65049" y="1180459"/>
                  <a:pt x="44970" y="1274164"/>
                </a:cubicBezTo>
                <a:cubicBezTo>
                  <a:pt x="10878" y="1433262"/>
                  <a:pt x="18315" y="1397462"/>
                  <a:pt x="0" y="1543987"/>
                </a:cubicBezTo>
                <a:cubicBezTo>
                  <a:pt x="4997" y="1628931"/>
                  <a:pt x="-3086" y="1715671"/>
                  <a:pt x="14990" y="1798820"/>
                </a:cubicBezTo>
                <a:cubicBezTo>
                  <a:pt x="22644" y="1834029"/>
                  <a:pt x="63555" y="1854579"/>
                  <a:pt x="74950" y="1888761"/>
                </a:cubicBezTo>
                <a:cubicBezTo>
                  <a:pt x="79947" y="1903751"/>
                  <a:pt x="81811" y="1920182"/>
                  <a:pt x="89941" y="1933731"/>
                </a:cubicBezTo>
                <a:cubicBezTo>
                  <a:pt x="97212" y="1945850"/>
                  <a:pt x="109928" y="1953718"/>
                  <a:pt x="119921" y="1963712"/>
                </a:cubicBezTo>
                <a:cubicBezTo>
                  <a:pt x="129914" y="1993692"/>
                  <a:pt x="127555" y="2031307"/>
                  <a:pt x="149901" y="2053653"/>
                </a:cubicBezTo>
                <a:cubicBezTo>
                  <a:pt x="177789" y="2081540"/>
                  <a:pt x="190951" y="2090781"/>
                  <a:pt x="209862" y="2128604"/>
                </a:cubicBezTo>
                <a:cubicBezTo>
                  <a:pt x="216928" y="2142737"/>
                  <a:pt x="217786" y="2159441"/>
                  <a:pt x="224852" y="2173574"/>
                </a:cubicBezTo>
                <a:cubicBezTo>
                  <a:pt x="243763" y="2211397"/>
                  <a:pt x="256925" y="2220638"/>
                  <a:pt x="284813" y="2248525"/>
                </a:cubicBezTo>
                <a:cubicBezTo>
                  <a:pt x="289810" y="2263515"/>
                  <a:pt x="290619" y="2280637"/>
                  <a:pt x="299803" y="2293495"/>
                </a:cubicBezTo>
                <a:cubicBezTo>
                  <a:pt x="316232" y="2316496"/>
                  <a:pt x="359764" y="2353456"/>
                  <a:pt x="359764" y="2353456"/>
                </a:cubicBezTo>
                <a:lnTo>
                  <a:pt x="389744" y="2443397"/>
                </a:lnTo>
                <a:cubicBezTo>
                  <a:pt x="394741" y="2458387"/>
                  <a:pt x="395969" y="2475221"/>
                  <a:pt x="404734" y="2488368"/>
                </a:cubicBezTo>
                <a:lnTo>
                  <a:pt x="464695" y="2578309"/>
                </a:lnTo>
                <a:cubicBezTo>
                  <a:pt x="502373" y="2691342"/>
                  <a:pt x="451548" y="2552015"/>
                  <a:pt x="509665" y="2668250"/>
                </a:cubicBezTo>
                <a:cubicBezTo>
                  <a:pt x="571723" y="2792366"/>
                  <a:pt x="468720" y="2629318"/>
                  <a:pt x="554636" y="2758191"/>
                </a:cubicBezTo>
                <a:cubicBezTo>
                  <a:pt x="609306" y="2922201"/>
                  <a:pt x="522115" y="2673775"/>
                  <a:pt x="599606" y="2848131"/>
                </a:cubicBezTo>
                <a:cubicBezTo>
                  <a:pt x="612441" y="2877009"/>
                  <a:pt x="612056" y="2911778"/>
                  <a:pt x="629586" y="2938072"/>
                </a:cubicBezTo>
                <a:lnTo>
                  <a:pt x="689547" y="3028013"/>
                </a:lnTo>
                <a:cubicBezTo>
                  <a:pt x="694544" y="3048000"/>
                  <a:pt x="698877" y="3068165"/>
                  <a:pt x="704537" y="3087974"/>
                </a:cubicBezTo>
                <a:cubicBezTo>
                  <a:pt x="708878" y="3103167"/>
                  <a:pt x="715695" y="3117616"/>
                  <a:pt x="719527" y="3132945"/>
                </a:cubicBezTo>
                <a:cubicBezTo>
                  <a:pt x="725707" y="3157662"/>
                  <a:pt x="725572" y="3184039"/>
                  <a:pt x="734518" y="3207895"/>
                </a:cubicBezTo>
                <a:cubicBezTo>
                  <a:pt x="740844" y="3224764"/>
                  <a:pt x="756441" y="3236752"/>
                  <a:pt x="764498" y="3252866"/>
                </a:cubicBezTo>
                <a:cubicBezTo>
                  <a:pt x="771564" y="3266999"/>
                  <a:pt x="774491" y="3282846"/>
                  <a:pt x="779488" y="3297836"/>
                </a:cubicBezTo>
                <a:cubicBezTo>
                  <a:pt x="774491" y="3347803"/>
                  <a:pt x="775790" y="3398807"/>
                  <a:pt x="764498" y="3447738"/>
                </a:cubicBezTo>
                <a:cubicBezTo>
                  <a:pt x="754028" y="3493107"/>
                  <a:pt x="720005" y="3497308"/>
                  <a:pt x="689547" y="3522689"/>
                </a:cubicBezTo>
                <a:cubicBezTo>
                  <a:pt x="673261" y="3536260"/>
                  <a:pt x="659567" y="3552669"/>
                  <a:pt x="644577" y="3567659"/>
                </a:cubicBezTo>
                <a:cubicBezTo>
                  <a:pt x="639580" y="3582649"/>
                  <a:pt x="636653" y="3598497"/>
                  <a:pt x="629586" y="3612630"/>
                </a:cubicBezTo>
                <a:cubicBezTo>
                  <a:pt x="621529" y="3628744"/>
                  <a:pt x="606703" y="3641041"/>
                  <a:pt x="599606" y="3657600"/>
                </a:cubicBezTo>
                <a:cubicBezTo>
                  <a:pt x="543474" y="3788575"/>
                  <a:pt x="639521" y="3644355"/>
                  <a:pt x="539645" y="3777522"/>
                </a:cubicBezTo>
                <a:lnTo>
                  <a:pt x="509665" y="3867463"/>
                </a:lnTo>
                <a:lnTo>
                  <a:pt x="494675" y="3912433"/>
                </a:lnTo>
                <a:cubicBezTo>
                  <a:pt x="522581" y="4303122"/>
                  <a:pt x="474693" y="4009052"/>
                  <a:pt x="539645" y="4182256"/>
                </a:cubicBezTo>
                <a:cubicBezTo>
                  <a:pt x="545696" y="4198392"/>
                  <a:pt x="554847" y="4278682"/>
                  <a:pt x="584616" y="4287187"/>
                </a:cubicBezTo>
                <a:cubicBezTo>
                  <a:pt x="642469" y="4303716"/>
                  <a:pt x="704537" y="4297180"/>
                  <a:pt x="764498" y="4302177"/>
                </a:cubicBezTo>
                <a:cubicBezTo>
                  <a:pt x="896594" y="4346212"/>
                  <a:pt x="784172" y="4313118"/>
                  <a:pt x="1079291" y="4332158"/>
                </a:cubicBezTo>
                <a:cubicBezTo>
                  <a:pt x="1144305" y="4336352"/>
                  <a:pt x="1209206" y="4342151"/>
                  <a:pt x="1274164" y="4347148"/>
                </a:cubicBezTo>
                <a:lnTo>
                  <a:pt x="1573967" y="4332158"/>
                </a:lnTo>
                <a:cubicBezTo>
                  <a:pt x="1638997" y="4328217"/>
                  <a:pt x="1704487" y="4327329"/>
                  <a:pt x="1768839" y="4317168"/>
                </a:cubicBezTo>
                <a:cubicBezTo>
                  <a:pt x="1800054" y="4312239"/>
                  <a:pt x="1858780" y="4287187"/>
                  <a:pt x="1858780" y="4287187"/>
                </a:cubicBezTo>
                <a:cubicBezTo>
                  <a:pt x="1873770" y="4277194"/>
                  <a:pt x="1887636" y="4265264"/>
                  <a:pt x="1903750" y="4257207"/>
                </a:cubicBezTo>
                <a:cubicBezTo>
                  <a:pt x="1917883" y="4250141"/>
                  <a:pt x="1936080" y="4251698"/>
                  <a:pt x="1948721" y="4242217"/>
                </a:cubicBezTo>
                <a:cubicBezTo>
                  <a:pt x="2086521" y="4138868"/>
                  <a:pt x="1967043" y="4186142"/>
                  <a:pt x="2068642" y="4152276"/>
                </a:cubicBezTo>
                <a:cubicBezTo>
                  <a:pt x="2078636" y="4142282"/>
                  <a:pt x="2087587" y="4131124"/>
                  <a:pt x="2098623" y="4122295"/>
                </a:cubicBezTo>
                <a:cubicBezTo>
                  <a:pt x="2112691" y="4111041"/>
                  <a:pt x="2130854" y="4105054"/>
                  <a:pt x="2143593" y="4092315"/>
                </a:cubicBezTo>
                <a:cubicBezTo>
                  <a:pt x="2156332" y="4079576"/>
                  <a:pt x="2162319" y="4061413"/>
                  <a:pt x="2173573" y="4047345"/>
                </a:cubicBezTo>
                <a:cubicBezTo>
                  <a:pt x="2182402" y="4036309"/>
                  <a:pt x="2195074" y="4028671"/>
                  <a:pt x="2203554" y="4017364"/>
                </a:cubicBezTo>
                <a:cubicBezTo>
                  <a:pt x="2225173" y="3988539"/>
                  <a:pt x="2252119" y="3961605"/>
                  <a:pt x="2263514" y="3927423"/>
                </a:cubicBezTo>
                <a:cubicBezTo>
                  <a:pt x="2282974" y="3869045"/>
                  <a:pt x="2267332" y="3893626"/>
                  <a:pt x="2308485" y="3852472"/>
                </a:cubicBezTo>
                <a:lnTo>
                  <a:pt x="2353455" y="3717561"/>
                </a:lnTo>
                <a:lnTo>
                  <a:pt x="2368445" y="3672591"/>
                </a:lnTo>
                <a:lnTo>
                  <a:pt x="2383436" y="3627620"/>
                </a:lnTo>
                <a:cubicBezTo>
                  <a:pt x="2388433" y="3297836"/>
                  <a:pt x="2388870" y="2967952"/>
                  <a:pt x="2398426" y="2638269"/>
                </a:cubicBezTo>
                <a:cubicBezTo>
                  <a:pt x="2398884" y="2622475"/>
                  <a:pt x="2405287" y="2606848"/>
                  <a:pt x="2413416" y="2593299"/>
                </a:cubicBezTo>
                <a:cubicBezTo>
                  <a:pt x="2420687" y="2581180"/>
                  <a:pt x="2434567" y="2574354"/>
                  <a:pt x="2443396" y="2563318"/>
                </a:cubicBezTo>
                <a:cubicBezTo>
                  <a:pt x="2454650" y="2549250"/>
                  <a:pt x="2460638" y="2531087"/>
                  <a:pt x="2473377" y="2518348"/>
                </a:cubicBezTo>
                <a:cubicBezTo>
                  <a:pt x="2516336" y="2475390"/>
                  <a:pt x="2514551" y="2497761"/>
                  <a:pt x="2563318" y="2473377"/>
                </a:cubicBezTo>
                <a:cubicBezTo>
                  <a:pt x="2679546" y="2415262"/>
                  <a:pt x="2540229" y="2466083"/>
                  <a:pt x="2653259" y="2428407"/>
                </a:cubicBezTo>
                <a:cubicBezTo>
                  <a:pt x="2668249" y="2418414"/>
                  <a:pt x="2682115" y="2406484"/>
                  <a:pt x="2698229" y="2398427"/>
                </a:cubicBezTo>
                <a:cubicBezTo>
                  <a:pt x="2712362" y="2391360"/>
                  <a:pt x="2729387" y="2391110"/>
                  <a:pt x="2743200" y="2383436"/>
                </a:cubicBezTo>
                <a:cubicBezTo>
                  <a:pt x="2897829" y="2297531"/>
                  <a:pt x="2776356" y="2342404"/>
                  <a:pt x="2878111" y="2308486"/>
                </a:cubicBezTo>
                <a:cubicBezTo>
                  <a:pt x="2888104" y="2298492"/>
                  <a:pt x="2895972" y="2285776"/>
                  <a:pt x="2908091" y="2278505"/>
                </a:cubicBezTo>
                <a:cubicBezTo>
                  <a:pt x="3018925" y="2212004"/>
                  <a:pt x="2884308" y="2324515"/>
                  <a:pt x="2998032" y="2233535"/>
                </a:cubicBezTo>
                <a:cubicBezTo>
                  <a:pt x="3009068" y="2224706"/>
                  <a:pt x="3016977" y="2212383"/>
                  <a:pt x="3028013" y="2203554"/>
                </a:cubicBezTo>
                <a:cubicBezTo>
                  <a:pt x="3076450" y="2164805"/>
                  <a:pt x="3091705" y="2175472"/>
                  <a:pt x="3132944" y="2113613"/>
                </a:cubicBezTo>
                <a:cubicBezTo>
                  <a:pt x="3170764" y="2056884"/>
                  <a:pt x="3150185" y="2081382"/>
                  <a:pt x="3192905" y="2038663"/>
                </a:cubicBezTo>
                <a:cubicBezTo>
                  <a:pt x="3197902" y="2023673"/>
                  <a:pt x="3200221" y="2007505"/>
                  <a:pt x="3207895" y="1993692"/>
                </a:cubicBezTo>
                <a:cubicBezTo>
                  <a:pt x="3225393" y="1962194"/>
                  <a:pt x="3256461" y="1937934"/>
                  <a:pt x="3267855" y="1903751"/>
                </a:cubicBezTo>
                <a:lnTo>
                  <a:pt x="3312826" y="1768840"/>
                </a:lnTo>
                <a:cubicBezTo>
                  <a:pt x="3317823" y="1753850"/>
                  <a:pt x="3323984" y="1739198"/>
                  <a:pt x="3327816" y="1723869"/>
                </a:cubicBezTo>
                <a:lnTo>
                  <a:pt x="3357796" y="1603948"/>
                </a:lnTo>
                <a:cubicBezTo>
                  <a:pt x="3352799" y="1364105"/>
                  <a:pt x="3352026" y="1124137"/>
                  <a:pt x="3342806" y="884420"/>
                </a:cubicBezTo>
                <a:cubicBezTo>
                  <a:pt x="3341765" y="857343"/>
                  <a:pt x="3320694" y="807027"/>
                  <a:pt x="3312826" y="779489"/>
                </a:cubicBezTo>
                <a:cubicBezTo>
                  <a:pt x="3273344" y="641301"/>
                  <a:pt x="3327736" y="799289"/>
                  <a:pt x="3267855" y="659568"/>
                </a:cubicBezTo>
                <a:cubicBezTo>
                  <a:pt x="3261631" y="645044"/>
                  <a:pt x="3259089" y="629121"/>
                  <a:pt x="3252865" y="614597"/>
                </a:cubicBezTo>
                <a:cubicBezTo>
                  <a:pt x="3196309" y="482630"/>
                  <a:pt x="3248696" y="633109"/>
                  <a:pt x="3192905" y="479686"/>
                </a:cubicBezTo>
                <a:cubicBezTo>
                  <a:pt x="3182105" y="449987"/>
                  <a:pt x="3180453" y="416040"/>
                  <a:pt x="3162924" y="389745"/>
                </a:cubicBezTo>
                <a:cubicBezTo>
                  <a:pt x="3111528" y="312650"/>
                  <a:pt x="3159357" y="371901"/>
                  <a:pt x="3087973" y="314794"/>
                </a:cubicBezTo>
                <a:cubicBezTo>
                  <a:pt x="3076937" y="305965"/>
                  <a:pt x="3070112" y="292084"/>
                  <a:pt x="3057993" y="284813"/>
                </a:cubicBezTo>
                <a:cubicBezTo>
                  <a:pt x="3044444" y="276683"/>
                  <a:pt x="3026835" y="277497"/>
                  <a:pt x="3013023" y="269823"/>
                </a:cubicBezTo>
                <a:cubicBezTo>
                  <a:pt x="2981526" y="252325"/>
                  <a:pt x="2948560" y="235341"/>
                  <a:pt x="2923082" y="209863"/>
                </a:cubicBezTo>
                <a:cubicBezTo>
                  <a:pt x="2913088" y="199869"/>
                  <a:pt x="2905220" y="187154"/>
                  <a:pt x="2893101" y="179882"/>
                </a:cubicBezTo>
                <a:cubicBezTo>
                  <a:pt x="2879552" y="171752"/>
                  <a:pt x="2863121" y="169889"/>
                  <a:pt x="2848131" y="164892"/>
                </a:cubicBezTo>
                <a:cubicBezTo>
                  <a:pt x="2838137" y="154899"/>
                  <a:pt x="2830791" y="141232"/>
                  <a:pt x="2818150" y="134912"/>
                </a:cubicBezTo>
                <a:cubicBezTo>
                  <a:pt x="2765148" y="108411"/>
                  <a:pt x="2722045" y="106080"/>
                  <a:pt x="2668249" y="89941"/>
                </a:cubicBezTo>
                <a:cubicBezTo>
                  <a:pt x="2591769" y="66997"/>
                  <a:pt x="2587449" y="58791"/>
                  <a:pt x="2518347" y="44971"/>
                </a:cubicBezTo>
                <a:cubicBezTo>
                  <a:pt x="2488543" y="39010"/>
                  <a:pt x="2458210" y="35942"/>
                  <a:pt x="2428406" y="29981"/>
                </a:cubicBezTo>
                <a:cubicBezTo>
                  <a:pt x="2408204" y="25941"/>
                  <a:pt x="2388866" y="17714"/>
                  <a:pt x="2368445" y="14991"/>
                </a:cubicBezTo>
                <a:cubicBezTo>
                  <a:pt x="2313739" y="7697"/>
                  <a:pt x="2258518" y="4997"/>
                  <a:pt x="2203554" y="0"/>
                </a:cubicBezTo>
                <a:lnTo>
                  <a:pt x="1573967" y="14991"/>
                </a:lnTo>
                <a:cubicBezTo>
                  <a:pt x="1548512" y="16074"/>
                  <a:pt x="1524406" y="27865"/>
                  <a:pt x="1499016" y="29981"/>
                </a:cubicBezTo>
                <a:cubicBezTo>
                  <a:pt x="1404275" y="37876"/>
                  <a:pt x="1309087" y="39041"/>
                  <a:pt x="1214203" y="44971"/>
                </a:cubicBezTo>
                <a:cubicBezTo>
                  <a:pt x="1149181" y="49035"/>
                  <a:pt x="1084288" y="54964"/>
                  <a:pt x="1019331" y="59961"/>
                </a:cubicBezTo>
                <a:cubicBezTo>
                  <a:pt x="964879" y="78111"/>
                  <a:pt x="990161" y="74951"/>
                  <a:pt x="944380" y="74951"/>
                </a:cubicBezTo>
                <a:lnTo>
                  <a:pt x="959370" y="89941"/>
                </a:lnTo>
                <a:lnTo>
                  <a:pt x="944380" y="89941"/>
                </a:lnTo>
                <a:lnTo>
                  <a:pt x="1004341" y="11992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6364" l="-82104" r="-43308" t="49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" name="Google Shape;38;p27"/>
          <p:cNvCxnSpPr/>
          <p:nvPr/>
        </p:nvCxnSpPr>
        <p:spPr>
          <a:xfrm>
            <a:off x="838200" y="1272771"/>
            <a:ext cx="10018486" cy="10363"/>
          </a:xfrm>
          <a:prstGeom prst="straightConnector1">
            <a:avLst/>
          </a:prstGeom>
          <a:noFill/>
          <a:ln cap="flat" cmpd="sng" w="41275">
            <a:solidFill>
              <a:srgbClr val="CCCCCC">
                <a:alpha val="2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" name="Google Shape;39;p27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7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41" name="Google Shape;4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7"/>
          <p:cNvSpPr/>
          <p:nvPr/>
        </p:nvSpPr>
        <p:spPr>
          <a:xfrm>
            <a:off x="10325084" y="173912"/>
            <a:ext cx="1277273" cy="1653612"/>
          </a:xfrm>
          <a:custGeom>
            <a:rect b="b" l="l" r="r" t="t"/>
            <a:pathLst>
              <a:path extrusionOk="0" h="4347148" w="3357796">
                <a:moveTo>
                  <a:pt x="1004341" y="119922"/>
                </a:moveTo>
                <a:lnTo>
                  <a:pt x="1004341" y="119922"/>
                </a:lnTo>
                <a:cubicBezTo>
                  <a:pt x="844446" y="189876"/>
                  <a:pt x="682383" y="255071"/>
                  <a:pt x="524655" y="329784"/>
                </a:cubicBezTo>
                <a:cubicBezTo>
                  <a:pt x="492092" y="345209"/>
                  <a:pt x="434714" y="389745"/>
                  <a:pt x="434714" y="389745"/>
                </a:cubicBezTo>
                <a:cubicBezTo>
                  <a:pt x="364761" y="494676"/>
                  <a:pt x="404734" y="459699"/>
                  <a:pt x="329783" y="509666"/>
                </a:cubicBezTo>
                <a:cubicBezTo>
                  <a:pt x="324786" y="524656"/>
                  <a:pt x="322922" y="541087"/>
                  <a:pt x="314793" y="554636"/>
                </a:cubicBezTo>
                <a:cubicBezTo>
                  <a:pt x="307522" y="566755"/>
                  <a:pt x="291133" y="571976"/>
                  <a:pt x="284813" y="584617"/>
                </a:cubicBezTo>
                <a:cubicBezTo>
                  <a:pt x="270680" y="612883"/>
                  <a:pt x="264826" y="644578"/>
                  <a:pt x="254832" y="674558"/>
                </a:cubicBezTo>
                <a:cubicBezTo>
                  <a:pt x="249835" y="689548"/>
                  <a:pt x="248607" y="706381"/>
                  <a:pt x="239842" y="719528"/>
                </a:cubicBezTo>
                <a:lnTo>
                  <a:pt x="209862" y="764499"/>
                </a:lnTo>
                <a:cubicBezTo>
                  <a:pt x="175065" y="1008081"/>
                  <a:pt x="219764" y="739879"/>
                  <a:pt x="164891" y="959371"/>
                </a:cubicBezTo>
                <a:cubicBezTo>
                  <a:pt x="162892" y="967366"/>
                  <a:pt x="143512" y="1051400"/>
                  <a:pt x="134911" y="1064302"/>
                </a:cubicBezTo>
                <a:cubicBezTo>
                  <a:pt x="123152" y="1081941"/>
                  <a:pt x="104931" y="1094282"/>
                  <a:pt x="89941" y="1109272"/>
                </a:cubicBezTo>
                <a:cubicBezTo>
                  <a:pt x="84944" y="1129259"/>
                  <a:pt x="80610" y="1149424"/>
                  <a:pt x="74950" y="1169233"/>
                </a:cubicBezTo>
                <a:cubicBezTo>
                  <a:pt x="52481" y="1247873"/>
                  <a:pt x="65049" y="1180459"/>
                  <a:pt x="44970" y="1274164"/>
                </a:cubicBezTo>
                <a:cubicBezTo>
                  <a:pt x="10878" y="1433262"/>
                  <a:pt x="18315" y="1397462"/>
                  <a:pt x="0" y="1543987"/>
                </a:cubicBezTo>
                <a:cubicBezTo>
                  <a:pt x="4997" y="1628931"/>
                  <a:pt x="-3086" y="1715671"/>
                  <a:pt x="14990" y="1798820"/>
                </a:cubicBezTo>
                <a:cubicBezTo>
                  <a:pt x="22644" y="1834029"/>
                  <a:pt x="63555" y="1854579"/>
                  <a:pt x="74950" y="1888761"/>
                </a:cubicBezTo>
                <a:cubicBezTo>
                  <a:pt x="79947" y="1903751"/>
                  <a:pt x="81811" y="1920182"/>
                  <a:pt x="89941" y="1933731"/>
                </a:cubicBezTo>
                <a:cubicBezTo>
                  <a:pt x="97212" y="1945850"/>
                  <a:pt x="109928" y="1953718"/>
                  <a:pt x="119921" y="1963712"/>
                </a:cubicBezTo>
                <a:cubicBezTo>
                  <a:pt x="129914" y="1993692"/>
                  <a:pt x="127555" y="2031307"/>
                  <a:pt x="149901" y="2053653"/>
                </a:cubicBezTo>
                <a:cubicBezTo>
                  <a:pt x="177789" y="2081540"/>
                  <a:pt x="190951" y="2090781"/>
                  <a:pt x="209862" y="2128604"/>
                </a:cubicBezTo>
                <a:cubicBezTo>
                  <a:pt x="216928" y="2142737"/>
                  <a:pt x="217786" y="2159441"/>
                  <a:pt x="224852" y="2173574"/>
                </a:cubicBezTo>
                <a:cubicBezTo>
                  <a:pt x="243763" y="2211397"/>
                  <a:pt x="256925" y="2220638"/>
                  <a:pt x="284813" y="2248525"/>
                </a:cubicBezTo>
                <a:cubicBezTo>
                  <a:pt x="289810" y="2263515"/>
                  <a:pt x="290619" y="2280637"/>
                  <a:pt x="299803" y="2293495"/>
                </a:cubicBezTo>
                <a:cubicBezTo>
                  <a:pt x="316232" y="2316496"/>
                  <a:pt x="359764" y="2353456"/>
                  <a:pt x="359764" y="2353456"/>
                </a:cubicBezTo>
                <a:lnTo>
                  <a:pt x="389744" y="2443397"/>
                </a:lnTo>
                <a:cubicBezTo>
                  <a:pt x="394741" y="2458387"/>
                  <a:pt x="395969" y="2475221"/>
                  <a:pt x="404734" y="2488368"/>
                </a:cubicBezTo>
                <a:lnTo>
                  <a:pt x="464695" y="2578309"/>
                </a:lnTo>
                <a:cubicBezTo>
                  <a:pt x="502373" y="2691342"/>
                  <a:pt x="451548" y="2552015"/>
                  <a:pt x="509665" y="2668250"/>
                </a:cubicBezTo>
                <a:cubicBezTo>
                  <a:pt x="571723" y="2792366"/>
                  <a:pt x="468720" y="2629318"/>
                  <a:pt x="554636" y="2758191"/>
                </a:cubicBezTo>
                <a:cubicBezTo>
                  <a:pt x="609306" y="2922201"/>
                  <a:pt x="522115" y="2673775"/>
                  <a:pt x="599606" y="2848131"/>
                </a:cubicBezTo>
                <a:cubicBezTo>
                  <a:pt x="612441" y="2877009"/>
                  <a:pt x="612056" y="2911778"/>
                  <a:pt x="629586" y="2938072"/>
                </a:cubicBezTo>
                <a:lnTo>
                  <a:pt x="689547" y="3028013"/>
                </a:lnTo>
                <a:cubicBezTo>
                  <a:pt x="694544" y="3048000"/>
                  <a:pt x="698877" y="3068165"/>
                  <a:pt x="704537" y="3087974"/>
                </a:cubicBezTo>
                <a:cubicBezTo>
                  <a:pt x="708878" y="3103167"/>
                  <a:pt x="715695" y="3117616"/>
                  <a:pt x="719527" y="3132945"/>
                </a:cubicBezTo>
                <a:cubicBezTo>
                  <a:pt x="725707" y="3157662"/>
                  <a:pt x="725572" y="3184039"/>
                  <a:pt x="734518" y="3207895"/>
                </a:cubicBezTo>
                <a:cubicBezTo>
                  <a:pt x="740844" y="3224764"/>
                  <a:pt x="756441" y="3236752"/>
                  <a:pt x="764498" y="3252866"/>
                </a:cubicBezTo>
                <a:cubicBezTo>
                  <a:pt x="771564" y="3266999"/>
                  <a:pt x="774491" y="3282846"/>
                  <a:pt x="779488" y="3297836"/>
                </a:cubicBezTo>
                <a:cubicBezTo>
                  <a:pt x="774491" y="3347803"/>
                  <a:pt x="775790" y="3398807"/>
                  <a:pt x="764498" y="3447738"/>
                </a:cubicBezTo>
                <a:cubicBezTo>
                  <a:pt x="754028" y="3493107"/>
                  <a:pt x="720005" y="3497308"/>
                  <a:pt x="689547" y="3522689"/>
                </a:cubicBezTo>
                <a:cubicBezTo>
                  <a:pt x="673261" y="3536260"/>
                  <a:pt x="659567" y="3552669"/>
                  <a:pt x="644577" y="3567659"/>
                </a:cubicBezTo>
                <a:cubicBezTo>
                  <a:pt x="639580" y="3582649"/>
                  <a:pt x="636653" y="3598497"/>
                  <a:pt x="629586" y="3612630"/>
                </a:cubicBezTo>
                <a:cubicBezTo>
                  <a:pt x="621529" y="3628744"/>
                  <a:pt x="606703" y="3641041"/>
                  <a:pt x="599606" y="3657600"/>
                </a:cubicBezTo>
                <a:cubicBezTo>
                  <a:pt x="543474" y="3788575"/>
                  <a:pt x="639521" y="3644355"/>
                  <a:pt x="539645" y="3777522"/>
                </a:cubicBezTo>
                <a:lnTo>
                  <a:pt x="509665" y="3867463"/>
                </a:lnTo>
                <a:lnTo>
                  <a:pt x="494675" y="3912433"/>
                </a:lnTo>
                <a:cubicBezTo>
                  <a:pt x="522581" y="4303122"/>
                  <a:pt x="474693" y="4009052"/>
                  <a:pt x="539645" y="4182256"/>
                </a:cubicBezTo>
                <a:cubicBezTo>
                  <a:pt x="545696" y="4198392"/>
                  <a:pt x="554847" y="4278682"/>
                  <a:pt x="584616" y="4287187"/>
                </a:cubicBezTo>
                <a:cubicBezTo>
                  <a:pt x="642469" y="4303716"/>
                  <a:pt x="704537" y="4297180"/>
                  <a:pt x="764498" y="4302177"/>
                </a:cubicBezTo>
                <a:cubicBezTo>
                  <a:pt x="896594" y="4346212"/>
                  <a:pt x="784172" y="4313118"/>
                  <a:pt x="1079291" y="4332158"/>
                </a:cubicBezTo>
                <a:cubicBezTo>
                  <a:pt x="1144305" y="4336352"/>
                  <a:pt x="1209206" y="4342151"/>
                  <a:pt x="1274164" y="4347148"/>
                </a:cubicBezTo>
                <a:lnTo>
                  <a:pt x="1573967" y="4332158"/>
                </a:lnTo>
                <a:cubicBezTo>
                  <a:pt x="1638997" y="4328217"/>
                  <a:pt x="1704487" y="4327329"/>
                  <a:pt x="1768839" y="4317168"/>
                </a:cubicBezTo>
                <a:cubicBezTo>
                  <a:pt x="1800054" y="4312239"/>
                  <a:pt x="1858780" y="4287187"/>
                  <a:pt x="1858780" y="4287187"/>
                </a:cubicBezTo>
                <a:cubicBezTo>
                  <a:pt x="1873770" y="4277194"/>
                  <a:pt x="1887636" y="4265264"/>
                  <a:pt x="1903750" y="4257207"/>
                </a:cubicBezTo>
                <a:cubicBezTo>
                  <a:pt x="1917883" y="4250141"/>
                  <a:pt x="1936080" y="4251698"/>
                  <a:pt x="1948721" y="4242217"/>
                </a:cubicBezTo>
                <a:cubicBezTo>
                  <a:pt x="2086521" y="4138868"/>
                  <a:pt x="1967043" y="4186142"/>
                  <a:pt x="2068642" y="4152276"/>
                </a:cubicBezTo>
                <a:cubicBezTo>
                  <a:pt x="2078636" y="4142282"/>
                  <a:pt x="2087587" y="4131124"/>
                  <a:pt x="2098623" y="4122295"/>
                </a:cubicBezTo>
                <a:cubicBezTo>
                  <a:pt x="2112691" y="4111041"/>
                  <a:pt x="2130854" y="4105054"/>
                  <a:pt x="2143593" y="4092315"/>
                </a:cubicBezTo>
                <a:cubicBezTo>
                  <a:pt x="2156332" y="4079576"/>
                  <a:pt x="2162319" y="4061413"/>
                  <a:pt x="2173573" y="4047345"/>
                </a:cubicBezTo>
                <a:cubicBezTo>
                  <a:pt x="2182402" y="4036309"/>
                  <a:pt x="2195074" y="4028671"/>
                  <a:pt x="2203554" y="4017364"/>
                </a:cubicBezTo>
                <a:cubicBezTo>
                  <a:pt x="2225173" y="3988539"/>
                  <a:pt x="2252119" y="3961605"/>
                  <a:pt x="2263514" y="3927423"/>
                </a:cubicBezTo>
                <a:cubicBezTo>
                  <a:pt x="2282974" y="3869045"/>
                  <a:pt x="2267332" y="3893626"/>
                  <a:pt x="2308485" y="3852472"/>
                </a:cubicBezTo>
                <a:lnTo>
                  <a:pt x="2353455" y="3717561"/>
                </a:lnTo>
                <a:lnTo>
                  <a:pt x="2368445" y="3672591"/>
                </a:lnTo>
                <a:lnTo>
                  <a:pt x="2383436" y="3627620"/>
                </a:lnTo>
                <a:cubicBezTo>
                  <a:pt x="2388433" y="3297836"/>
                  <a:pt x="2388870" y="2967952"/>
                  <a:pt x="2398426" y="2638269"/>
                </a:cubicBezTo>
                <a:cubicBezTo>
                  <a:pt x="2398884" y="2622475"/>
                  <a:pt x="2405287" y="2606848"/>
                  <a:pt x="2413416" y="2593299"/>
                </a:cubicBezTo>
                <a:cubicBezTo>
                  <a:pt x="2420687" y="2581180"/>
                  <a:pt x="2434567" y="2574354"/>
                  <a:pt x="2443396" y="2563318"/>
                </a:cubicBezTo>
                <a:cubicBezTo>
                  <a:pt x="2454650" y="2549250"/>
                  <a:pt x="2460638" y="2531087"/>
                  <a:pt x="2473377" y="2518348"/>
                </a:cubicBezTo>
                <a:cubicBezTo>
                  <a:pt x="2516336" y="2475390"/>
                  <a:pt x="2514551" y="2497761"/>
                  <a:pt x="2563318" y="2473377"/>
                </a:cubicBezTo>
                <a:cubicBezTo>
                  <a:pt x="2679546" y="2415262"/>
                  <a:pt x="2540229" y="2466083"/>
                  <a:pt x="2653259" y="2428407"/>
                </a:cubicBezTo>
                <a:cubicBezTo>
                  <a:pt x="2668249" y="2418414"/>
                  <a:pt x="2682115" y="2406484"/>
                  <a:pt x="2698229" y="2398427"/>
                </a:cubicBezTo>
                <a:cubicBezTo>
                  <a:pt x="2712362" y="2391360"/>
                  <a:pt x="2729387" y="2391110"/>
                  <a:pt x="2743200" y="2383436"/>
                </a:cubicBezTo>
                <a:cubicBezTo>
                  <a:pt x="2897829" y="2297531"/>
                  <a:pt x="2776356" y="2342404"/>
                  <a:pt x="2878111" y="2308486"/>
                </a:cubicBezTo>
                <a:cubicBezTo>
                  <a:pt x="2888104" y="2298492"/>
                  <a:pt x="2895972" y="2285776"/>
                  <a:pt x="2908091" y="2278505"/>
                </a:cubicBezTo>
                <a:cubicBezTo>
                  <a:pt x="3018925" y="2212004"/>
                  <a:pt x="2884308" y="2324515"/>
                  <a:pt x="2998032" y="2233535"/>
                </a:cubicBezTo>
                <a:cubicBezTo>
                  <a:pt x="3009068" y="2224706"/>
                  <a:pt x="3016977" y="2212383"/>
                  <a:pt x="3028013" y="2203554"/>
                </a:cubicBezTo>
                <a:cubicBezTo>
                  <a:pt x="3076450" y="2164805"/>
                  <a:pt x="3091705" y="2175472"/>
                  <a:pt x="3132944" y="2113613"/>
                </a:cubicBezTo>
                <a:cubicBezTo>
                  <a:pt x="3170764" y="2056884"/>
                  <a:pt x="3150185" y="2081382"/>
                  <a:pt x="3192905" y="2038663"/>
                </a:cubicBezTo>
                <a:cubicBezTo>
                  <a:pt x="3197902" y="2023673"/>
                  <a:pt x="3200221" y="2007505"/>
                  <a:pt x="3207895" y="1993692"/>
                </a:cubicBezTo>
                <a:cubicBezTo>
                  <a:pt x="3225393" y="1962194"/>
                  <a:pt x="3256461" y="1937934"/>
                  <a:pt x="3267855" y="1903751"/>
                </a:cubicBezTo>
                <a:lnTo>
                  <a:pt x="3312826" y="1768840"/>
                </a:lnTo>
                <a:cubicBezTo>
                  <a:pt x="3317823" y="1753850"/>
                  <a:pt x="3323984" y="1739198"/>
                  <a:pt x="3327816" y="1723869"/>
                </a:cubicBezTo>
                <a:lnTo>
                  <a:pt x="3357796" y="1603948"/>
                </a:lnTo>
                <a:cubicBezTo>
                  <a:pt x="3352799" y="1364105"/>
                  <a:pt x="3352026" y="1124137"/>
                  <a:pt x="3342806" y="884420"/>
                </a:cubicBezTo>
                <a:cubicBezTo>
                  <a:pt x="3341765" y="857343"/>
                  <a:pt x="3320694" y="807027"/>
                  <a:pt x="3312826" y="779489"/>
                </a:cubicBezTo>
                <a:cubicBezTo>
                  <a:pt x="3273344" y="641301"/>
                  <a:pt x="3327736" y="799289"/>
                  <a:pt x="3267855" y="659568"/>
                </a:cubicBezTo>
                <a:cubicBezTo>
                  <a:pt x="3261631" y="645044"/>
                  <a:pt x="3259089" y="629121"/>
                  <a:pt x="3252865" y="614597"/>
                </a:cubicBezTo>
                <a:cubicBezTo>
                  <a:pt x="3196309" y="482630"/>
                  <a:pt x="3248696" y="633109"/>
                  <a:pt x="3192905" y="479686"/>
                </a:cubicBezTo>
                <a:cubicBezTo>
                  <a:pt x="3182105" y="449987"/>
                  <a:pt x="3180453" y="416040"/>
                  <a:pt x="3162924" y="389745"/>
                </a:cubicBezTo>
                <a:cubicBezTo>
                  <a:pt x="3111528" y="312650"/>
                  <a:pt x="3159357" y="371901"/>
                  <a:pt x="3087973" y="314794"/>
                </a:cubicBezTo>
                <a:cubicBezTo>
                  <a:pt x="3076937" y="305965"/>
                  <a:pt x="3070112" y="292084"/>
                  <a:pt x="3057993" y="284813"/>
                </a:cubicBezTo>
                <a:cubicBezTo>
                  <a:pt x="3044444" y="276683"/>
                  <a:pt x="3026835" y="277497"/>
                  <a:pt x="3013023" y="269823"/>
                </a:cubicBezTo>
                <a:cubicBezTo>
                  <a:pt x="2981526" y="252325"/>
                  <a:pt x="2948560" y="235341"/>
                  <a:pt x="2923082" y="209863"/>
                </a:cubicBezTo>
                <a:cubicBezTo>
                  <a:pt x="2913088" y="199869"/>
                  <a:pt x="2905220" y="187154"/>
                  <a:pt x="2893101" y="179882"/>
                </a:cubicBezTo>
                <a:cubicBezTo>
                  <a:pt x="2879552" y="171752"/>
                  <a:pt x="2863121" y="169889"/>
                  <a:pt x="2848131" y="164892"/>
                </a:cubicBezTo>
                <a:cubicBezTo>
                  <a:pt x="2838137" y="154899"/>
                  <a:pt x="2830791" y="141232"/>
                  <a:pt x="2818150" y="134912"/>
                </a:cubicBezTo>
                <a:cubicBezTo>
                  <a:pt x="2765148" y="108411"/>
                  <a:pt x="2722045" y="106080"/>
                  <a:pt x="2668249" y="89941"/>
                </a:cubicBezTo>
                <a:cubicBezTo>
                  <a:pt x="2591769" y="66997"/>
                  <a:pt x="2587449" y="58791"/>
                  <a:pt x="2518347" y="44971"/>
                </a:cubicBezTo>
                <a:cubicBezTo>
                  <a:pt x="2488543" y="39010"/>
                  <a:pt x="2458210" y="35942"/>
                  <a:pt x="2428406" y="29981"/>
                </a:cubicBezTo>
                <a:cubicBezTo>
                  <a:pt x="2408204" y="25941"/>
                  <a:pt x="2388866" y="17714"/>
                  <a:pt x="2368445" y="14991"/>
                </a:cubicBezTo>
                <a:cubicBezTo>
                  <a:pt x="2313739" y="7697"/>
                  <a:pt x="2258518" y="4997"/>
                  <a:pt x="2203554" y="0"/>
                </a:cubicBezTo>
                <a:lnTo>
                  <a:pt x="1573967" y="14991"/>
                </a:lnTo>
                <a:cubicBezTo>
                  <a:pt x="1548512" y="16074"/>
                  <a:pt x="1524406" y="27865"/>
                  <a:pt x="1499016" y="29981"/>
                </a:cubicBezTo>
                <a:cubicBezTo>
                  <a:pt x="1404275" y="37876"/>
                  <a:pt x="1309087" y="39041"/>
                  <a:pt x="1214203" y="44971"/>
                </a:cubicBezTo>
                <a:cubicBezTo>
                  <a:pt x="1149181" y="49035"/>
                  <a:pt x="1084288" y="54964"/>
                  <a:pt x="1019331" y="59961"/>
                </a:cubicBezTo>
                <a:cubicBezTo>
                  <a:pt x="964879" y="78111"/>
                  <a:pt x="990161" y="74951"/>
                  <a:pt x="944380" y="74951"/>
                </a:cubicBezTo>
                <a:lnTo>
                  <a:pt x="959370" y="89941"/>
                </a:lnTo>
                <a:lnTo>
                  <a:pt x="944380" y="89941"/>
                </a:lnTo>
                <a:lnTo>
                  <a:pt x="1004341" y="11992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6364" l="-82104" r="-43308" t="49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9" name="Google Shape;49;p28"/>
          <p:cNvCxnSpPr/>
          <p:nvPr/>
        </p:nvCxnSpPr>
        <p:spPr>
          <a:xfrm>
            <a:off x="0" y="6176963"/>
            <a:ext cx="12192000" cy="0"/>
          </a:xfrm>
          <a:prstGeom prst="straightConnector1">
            <a:avLst/>
          </a:prstGeom>
          <a:noFill/>
          <a:ln cap="flat" cmpd="sng" w="41275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" name="Google Shape;51;p28"/>
          <p:cNvCxnSpPr/>
          <p:nvPr/>
        </p:nvCxnSpPr>
        <p:spPr>
          <a:xfrm>
            <a:off x="838200" y="1272771"/>
            <a:ext cx="10018486" cy="10363"/>
          </a:xfrm>
          <a:prstGeom prst="straightConnector1">
            <a:avLst/>
          </a:prstGeom>
          <a:noFill/>
          <a:ln cap="flat" cmpd="sng" w="41275">
            <a:solidFill>
              <a:srgbClr val="CCCCCC">
                <a:alpha val="2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28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54" name="Google Shape;5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8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8"/>
          <p:cNvSpPr/>
          <p:nvPr/>
        </p:nvSpPr>
        <p:spPr>
          <a:xfrm>
            <a:off x="10325084" y="173912"/>
            <a:ext cx="1277273" cy="1653612"/>
          </a:xfrm>
          <a:custGeom>
            <a:rect b="b" l="l" r="r" t="t"/>
            <a:pathLst>
              <a:path extrusionOk="0" h="4347148" w="3357796">
                <a:moveTo>
                  <a:pt x="1004341" y="119922"/>
                </a:moveTo>
                <a:lnTo>
                  <a:pt x="1004341" y="119922"/>
                </a:lnTo>
                <a:cubicBezTo>
                  <a:pt x="844446" y="189876"/>
                  <a:pt x="682383" y="255071"/>
                  <a:pt x="524655" y="329784"/>
                </a:cubicBezTo>
                <a:cubicBezTo>
                  <a:pt x="492092" y="345209"/>
                  <a:pt x="434714" y="389745"/>
                  <a:pt x="434714" y="389745"/>
                </a:cubicBezTo>
                <a:cubicBezTo>
                  <a:pt x="364761" y="494676"/>
                  <a:pt x="404734" y="459699"/>
                  <a:pt x="329783" y="509666"/>
                </a:cubicBezTo>
                <a:cubicBezTo>
                  <a:pt x="324786" y="524656"/>
                  <a:pt x="322922" y="541087"/>
                  <a:pt x="314793" y="554636"/>
                </a:cubicBezTo>
                <a:cubicBezTo>
                  <a:pt x="307522" y="566755"/>
                  <a:pt x="291133" y="571976"/>
                  <a:pt x="284813" y="584617"/>
                </a:cubicBezTo>
                <a:cubicBezTo>
                  <a:pt x="270680" y="612883"/>
                  <a:pt x="264826" y="644578"/>
                  <a:pt x="254832" y="674558"/>
                </a:cubicBezTo>
                <a:cubicBezTo>
                  <a:pt x="249835" y="689548"/>
                  <a:pt x="248607" y="706381"/>
                  <a:pt x="239842" y="719528"/>
                </a:cubicBezTo>
                <a:lnTo>
                  <a:pt x="209862" y="764499"/>
                </a:lnTo>
                <a:cubicBezTo>
                  <a:pt x="175065" y="1008081"/>
                  <a:pt x="219764" y="739879"/>
                  <a:pt x="164891" y="959371"/>
                </a:cubicBezTo>
                <a:cubicBezTo>
                  <a:pt x="162892" y="967366"/>
                  <a:pt x="143512" y="1051400"/>
                  <a:pt x="134911" y="1064302"/>
                </a:cubicBezTo>
                <a:cubicBezTo>
                  <a:pt x="123152" y="1081941"/>
                  <a:pt x="104931" y="1094282"/>
                  <a:pt x="89941" y="1109272"/>
                </a:cubicBezTo>
                <a:cubicBezTo>
                  <a:pt x="84944" y="1129259"/>
                  <a:pt x="80610" y="1149424"/>
                  <a:pt x="74950" y="1169233"/>
                </a:cubicBezTo>
                <a:cubicBezTo>
                  <a:pt x="52481" y="1247873"/>
                  <a:pt x="65049" y="1180459"/>
                  <a:pt x="44970" y="1274164"/>
                </a:cubicBezTo>
                <a:cubicBezTo>
                  <a:pt x="10878" y="1433262"/>
                  <a:pt x="18315" y="1397462"/>
                  <a:pt x="0" y="1543987"/>
                </a:cubicBezTo>
                <a:cubicBezTo>
                  <a:pt x="4997" y="1628931"/>
                  <a:pt x="-3086" y="1715671"/>
                  <a:pt x="14990" y="1798820"/>
                </a:cubicBezTo>
                <a:cubicBezTo>
                  <a:pt x="22644" y="1834029"/>
                  <a:pt x="63555" y="1854579"/>
                  <a:pt x="74950" y="1888761"/>
                </a:cubicBezTo>
                <a:cubicBezTo>
                  <a:pt x="79947" y="1903751"/>
                  <a:pt x="81811" y="1920182"/>
                  <a:pt x="89941" y="1933731"/>
                </a:cubicBezTo>
                <a:cubicBezTo>
                  <a:pt x="97212" y="1945850"/>
                  <a:pt x="109928" y="1953718"/>
                  <a:pt x="119921" y="1963712"/>
                </a:cubicBezTo>
                <a:cubicBezTo>
                  <a:pt x="129914" y="1993692"/>
                  <a:pt x="127555" y="2031307"/>
                  <a:pt x="149901" y="2053653"/>
                </a:cubicBezTo>
                <a:cubicBezTo>
                  <a:pt x="177789" y="2081540"/>
                  <a:pt x="190951" y="2090781"/>
                  <a:pt x="209862" y="2128604"/>
                </a:cubicBezTo>
                <a:cubicBezTo>
                  <a:pt x="216928" y="2142737"/>
                  <a:pt x="217786" y="2159441"/>
                  <a:pt x="224852" y="2173574"/>
                </a:cubicBezTo>
                <a:cubicBezTo>
                  <a:pt x="243763" y="2211397"/>
                  <a:pt x="256925" y="2220638"/>
                  <a:pt x="284813" y="2248525"/>
                </a:cubicBezTo>
                <a:cubicBezTo>
                  <a:pt x="289810" y="2263515"/>
                  <a:pt x="290619" y="2280637"/>
                  <a:pt x="299803" y="2293495"/>
                </a:cubicBezTo>
                <a:cubicBezTo>
                  <a:pt x="316232" y="2316496"/>
                  <a:pt x="359764" y="2353456"/>
                  <a:pt x="359764" y="2353456"/>
                </a:cubicBezTo>
                <a:lnTo>
                  <a:pt x="389744" y="2443397"/>
                </a:lnTo>
                <a:cubicBezTo>
                  <a:pt x="394741" y="2458387"/>
                  <a:pt x="395969" y="2475221"/>
                  <a:pt x="404734" y="2488368"/>
                </a:cubicBezTo>
                <a:lnTo>
                  <a:pt x="464695" y="2578309"/>
                </a:lnTo>
                <a:cubicBezTo>
                  <a:pt x="502373" y="2691342"/>
                  <a:pt x="451548" y="2552015"/>
                  <a:pt x="509665" y="2668250"/>
                </a:cubicBezTo>
                <a:cubicBezTo>
                  <a:pt x="571723" y="2792366"/>
                  <a:pt x="468720" y="2629318"/>
                  <a:pt x="554636" y="2758191"/>
                </a:cubicBezTo>
                <a:cubicBezTo>
                  <a:pt x="609306" y="2922201"/>
                  <a:pt x="522115" y="2673775"/>
                  <a:pt x="599606" y="2848131"/>
                </a:cubicBezTo>
                <a:cubicBezTo>
                  <a:pt x="612441" y="2877009"/>
                  <a:pt x="612056" y="2911778"/>
                  <a:pt x="629586" y="2938072"/>
                </a:cubicBezTo>
                <a:lnTo>
                  <a:pt x="689547" y="3028013"/>
                </a:lnTo>
                <a:cubicBezTo>
                  <a:pt x="694544" y="3048000"/>
                  <a:pt x="698877" y="3068165"/>
                  <a:pt x="704537" y="3087974"/>
                </a:cubicBezTo>
                <a:cubicBezTo>
                  <a:pt x="708878" y="3103167"/>
                  <a:pt x="715695" y="3117616"/>
                  <a:pt x="719527" y="3132945"/>
                </a:cubicBezTo>
                <a:cubicBezTo>
                  <a:pt x="725707" y="3157662"/>
                  <a:pt x="725572" y="3184039"/>
                  <a:pt x="734518" y="3207895"/>
                </a:cubicBezTo>
                <a:cubicBezTo>
                  <a:pt x="740844" y="3224764"/>
                  <a:pt x="756441" y="3236752"/>
                  <a:pt x="764498" y="3252866"/>
                </a:cubicBezTo>
                <a:cubicBezTo>
                  <a:pt x="771564" y="3266999"/>
                  <a:pt x="774491" y="3282846"/>
                  <a:pt x="779488" y="3297836"/>
                </a:cubicBezTo>
                <a:cubicBezTo>
                  <a:pt x="774491" y="3347803"/>
                  <a:pt x="775790" y="3398807"/>
                  <a:pt x="764498" y="3447738"/>
                </a:cubicBezTo>
                <a:cubicBezTo>
                  <a:pt x="754028" y="3493107"/>
                  <a:pt x="720005" y="3497308"/>
                  <a:pt x="689547" y="3522689"/>
                </a:cubicBezTo>
                <a:cubicBezTo>
                  <a:pt x="673261" y="3536260"/>
                  <a:pt x="659567" y="3552669"/>
                  <a:pt x="644577" y="3567659"/>
                </a:cubicBezTo>
                <a:cubicBezTo>
                  <a:pt x="639580" y="3582649"/>
                  <a:pt x="636653" y="3598497"/>
                  <a:pt x="629586" y="3612630"/>
                </a:cubicBezTo>
                <a:cubicBezTo>
                  <a:pt x="621529" y="3628744"/>
                  <a:pt x="606703" y="3641041"/>
                  <a:pt x="599606" y="3657600"/>
                </a:cubicBezTo>
                <a:cubicBezTo>
                  <a:pt x="543474" y="3788575"/>
                  <a:pt x="639521" y="3644355"/>
                  <a:pt x="539645" y="3777522"/>
                </a:cubicBezTo>
                <a:lnTo>
                  <a:pt x="509665" y="3867463"/>
                </a:lnTo>
                <a:lnTo>
                  <a:pt x="494675" y="3912433"/>
                </a:lnTo>
                <a:cubicBezTo>
                  <a:pt x="522581" y="4303122"/>
                  <a:pt x="474693" y="4009052"/>
                  <a:pt x="539645" y="4182256"/>
                </a:cubicBezTo>
                <a:cubicBezTo>
                  <a:pt x="545696" y="4198392"/>
                  <a:pt x="554847" y="4278682"/>
                  <a:pt x="584616" y="4287187"/>
                </a:cubicBezTo>
                <a:cubicBezTo>
                  <a:pt x="642469" y="4303716"/>
                  <a:pt x="704537" y="4297180"/>
                  <a:pt x="764498" y="4302177"/>
                </a:cubicBezTo>
                <a:cubicBezTo>
                  <a:pt x="896594" y="4346212"/>
                  <a:pt x="784172" y="4313118"/>
                  <a:pt x="1079291" y="4332158"/>
                </a:cubicBezTo>
                <a:cubicBezTo>
                  <a:pt x="1144305" y="4336352"/>
                  <a:pt x="1209206" y="4342151"/>
                  <a:pt x="1274164" y="4347148"/>
                </a:cubicBezTo>
                <a:lnTo>
                  <a:pt x="1573967" y="4332158"/>
                </a:lnTo>
                <a:cubicBezTo>
                  <a:pt x="1638997" y="4328217"/>
                  <a:pt x="1704487" y="4327329"/>
                  <a:pt x="1768839" y="4317168"/>
                </a:cubicBezTo>
                <a:cubicBezTo>
                  <a:pt x="1800054" y="4312239"/>
                  <a:pt x="1858780" y="4287187"/>
                  <a:pt x="1858780" y="4287187"/>
                </a:cubicBezTo>
                <a:cubicBezTo>
                  <a:pt x="1873770" y="4277194"/>
                  <a:pt x="1887636" y="4265264"/>
                  <a:pt x="1903750" y="4257207"/>
                </a:cubicBezTo>
                <a:cubicBezTo>
                  <a:pt x="1917883" y="4250141"/>
                  <a:pt x="1936080" y="4251698"/>
                  <a:pt x="1948721" y="4242217"/>
                </a:cubicBezTo>
                <a:cubicBezTo>
                  <a:pt x="2086521" y="4138868"/>
                  <a:pt x="1967043" y="4186142"/>
                  <a:pt x="2068642" y="4152276"/>
                </a:cubicBezTo>
                <a:cubicBezTo>
                  <a:pt x="2078636" y="4142282"/>
                  <a:pt x="2087587" y="4131124"/>
                  <a:pt x="2098623" y="4122295"/>
                </a:cubicBezTo>
                <a:cubicBezTo>
                  <a:pt x="2112691" y="4111041"/>
                  <a:pt x="2130854" y="4105054"/>
                  <a:pt x="2143593" y="4092315"/>
                </a:cubicBezTo>
                <a:cubicBezTo>
                  <a:pt x="2156332" y="4079576"/>
                  <a:pt x="2162319" y="4061413"/>
                  <a:pt x="2173573" y="4047345"/>
                </a:cubicBezTo>
                <a:cubicBezTo>
                  <a:pt x="2182402" y="4036309"/>
                  <a:pt x="2195074" y="4028671"/>
                  <a:pt x="2203554" y="4017364"/>
                </a:cubicBezTo>
                <a:cubicBezTo>
                  <a:pt x="2225173" y="3988539"/>
                  <a:pt x="2252119" y="3961605"/>
                  <a:pt x="2263514" y="3927423"/>
                </a:cubicBezTo>
                <a:cubicBezTo>
                  <a:pt x="2282974" y="3869045"/>
                  <a:pt x="2267332" y="3893626"/>
                  <a:pt x="2308485" y="3852472"/>
                </a:cubicBezTo>
                <a:lnTo>
                  <a:pt x="2353455" y="3717561"/>
                </a:lnTo>
                <a:lnTo>
                  <a:pt x="2368445" y="3672591"/>
                </a:lnTo>
                <a:lnTo>
                  <a:pt x="2383436" y="3627620"/>
                </a:lnTo>
                <a:cubicBezTo>
                  <a:pt x="2388433" y="3297836"/>
                  <a:pt x="2388870" y="2967952"/>
                  <a:pt x="2398426" y="2638269"/>
                </a:cubicBezTo>
                <a:cubicBezTo>
                  <a:pt x="2398884" y="2622475"/>
                  <a:pt x="2405287" y="2606848"/>
                  <a:pt x="2413416" y="2593299"/>
                </a:cubicBezTo>
                <a:cubicBezTo>
                  <a:pt x="2420687" y="2581180"/>
                  <a:pt x="2434567" y="2574354"/>
                  <a:pt x="2443396" y="2563318"/>
                </a:cubicBezTo>
                <a:cubicBezTo>
                  <a:pt x="2454650" y="2549250"/>
                  <a:pt x="2460638" y="2531087"/>
                  <a:pt x="2473377" y="2518348"/>
                </a:cubicBezTo>
                <a:cubicBezTo>
                  <a:pt x="2516336" y="2475390"/>
                  <a:pt x="2514551" y="2497761"/>
                  <a:pt x="2563318" y="2473377"/>
                </a:cubicBezTo>
                <a:cubicBezTo>
                  <a:pt x="2679546" y="2415262"/>
                  <a:pt x="2540229" y="2466083"/>
                  <a:pt x="2653259" y="2428407"/>
                </a:cubicBezTo>
                <a:cubicBezTo>
                  <a:pt x="2668249" y="2418414"/>
                  <a:pt x="2682115" y="2406484"/>
                  <a:pt x="2698229" y="2398427"/>
                </a:cubicBezTo>
                <a:cubicBezTo>
                  <a:pt x="2712362" y="2391360"/>
                  <a:pt x="2729387" y="2391110"/>
                  <a:pt x="2743200" y="2383436"/>
                </a:cubicBezTo>
                <a:cubicBezTo>
                  <a:pt x="2897829" y="2297531"/>
                  <a:pt x="2776356" y="2342404"/>
                  <a:pt x="2878111" y="2308486"/>
                </a:cubicBezTo>
                <a:cubicBezTo>
                  <a:pt x="2888104" y="2298492"/>
                  <a:pt x="2895972" y="2285776"/>
                  <a:pt x="2908091" y="2278505"/>
                </a:cubicBezTo>
                <a:cubicBezTo>
                  <a:pt x="3018925" y="2212004"/>
                  <a:pt x="2884308" y="2324515"/>
                  <a:pt x="2998032" y="2233535"/>
                </a:cubicBezTo>
                <a:cubicBezTo>
                  <a:pt x="3009068" y="2224706"/>
                  <a:pt x="3016977" y="2212383"/>
                  <a:pt x="3028013" y="2203554"/>
                </a:cubicBezTo>
                <a:cubicBezTo>
                  <a:pt x="3076450" y="2164805"/>
                  <a:pt x="3091705" y="2175472"/>
                  <a:pt x="3132944" y="2113613"/>
                </a:cubicBezTo>
                <a:cubicBezTo>
                  <a:pt x="3170764" y="2056884"/>
                  <a:pt x="3150185" y="2081382"/>
                  <a:pt x="3192905" y="2038663"/>
                </a:cubicBezTo>
                <a:cubicBezTo>
                  <a:pt x="3197902" y="2023673"/>
                  <a:pt x="3200221" y="2007505"/>
                  <a:pt x="3207895" y="1993692"/>
                </a:cubicBezTo>
                <a:cubicBezTo>
                  <a:pt x="3225393" y="1962194"/>
                  <a:pt x="3256461" y="1937934"/>
                  <a:pt x="3267855" y="1903751"/>
                </a:cubicBezTo>
                <a:lnTo>
                  <a:pt x="3312826" y="1768840"/>
                </a:lnTo>
                <a:cubicBezTo>
                  <a:pt x="3317823" y="1753850"/>
                  <a:pt x="3323984" y="1739198"/>
                  <a:pt x="3327816" y="1723869"/>
                </a:cubicBezTo>
                <a:lnTo>
                  <a:pt x="3357796" y="1603948"/>
                </a:lnTo>
                <a:cubicBezTo>
                  <a:pt x="3352799" y="1364105"/>
                  <a:pt x="3352026" y="1124137"/>
                  <a:pt x="3342806" y="884420"/>
                </a:cubicBezTo>
                <a:cubicBezTo>
                  <a:pt x="3341765" y="857343"/>
                  <a:pt x="3320694" y="807027"/>
                  <a:pt x="3312826" y="779489"/>
                </a:cubicBezTo>
                <a:cubicBezTo>
                  <a:pt x="3273344" y="641301"/>
                  <a:pt x="3327736" y="799289"/>
                  <a:pt x="3267855" y="659568"/>
                </a:cubicBezTo>
                <a:cubicBezTo>
                  <a:pt x="3261631" y="645044"/>
                  <a:pt x="3259089" y="629121"/>
                  <a:pt x="3252865" y="614597"/>
                </a:cubicBezTo>
                <a:cubicBezTo>
                  <a:pt x="3196309" y="482630"/>
                  <a:pt x="3248696" y="633109"/>
                  <a:pt x="3192905" y="479686"/>
                </a:cubicBezTo>
                <a:cubicBezTo>
                  <a:pt x="3182105" y="449987"/>
                  <a:pt x="3180453" y="416040"/>
                  <a:pt x="3162924" y="389745"/>
                </a:cubicBezTo>
                <a:cubicBezTo>
                  <a:pt x="3111528" y="312650"/>
                  <a:pt x="3159357" y="371901"/>
                  <a:pt x="3087973" y="314794"/>
                </a:cubicBezTo>
                <a:cubicBezTo>
                  <a:pt x="3076937" y="305965"/>
                  <a:pt x="3070112" y="292084"/>
                  <a:pt x="3057993" y="284813"/>
                </a:cubicBezTo>
                <a:cubicBezTo>
                  <a:pt x="3044444" y="276683"/>
                  <a:pt x="3026835" y="277497"/>
                  <a:pt x="3013023" y="269823"/>
                </a:cubicBezTo>
                <a:cubicBezTo>
                  <a:pt x="2981526" y="252325"/>
                  <a:pt x="2948560" y="235341"/>
                  <a:pt x="2923082" y="209863"/>
                </a:cubicBezTo>
                <a:cubicBezTo>
                  <a:pt x="2913088" y="199869"/>
                  <a:pt x="2905220" y="187154"/>
                  <a:pt x="2893101" y="179882"/>
                </a:cubicBezTo>
                <a:cubicBezTo>
                  <a:pt x="2879552" y="171752"/>
                  <a:pt x="2863121" y="169889"/>
                  <a:pt x="2848131" y="164892"/>
                </a:cubicBezTo>
                <a:cubicBezTo>
                  <a:pt x="2838137" y="154899"/>
                  <a:pt x="2830791" y="141232"/>
                  <a:pt x="2818150" y="134912"/>
                </a:cubicBezTo>
                <a:cubicBezTo>
                  <a:pt x="2765148" y="108411"/>
                  <a:pt x="2722045" y="106080"/>
                  <a:pt x="2668249" y="89941"/>
                </a:cubicBezTo>
                <a:cubicBezTo>
                  <a:pt x="2591769" y="66997"/>
                  <a:pt x="2587449" y="58791"/>
                  <a:pt x="2518347" y="44971"/>
                </a:cubicBezTo>
                <a:cubicBezTo>
                  <a:pt x="2488543" y="39010"/>
                  <a:pt x="2458210" y="35942"/>
                  <a:pt x="2428406" y="29981"/>
                </a:cubicBezTo>
                <a:cubicBezTo>
                  <a:pt x="2408204" y="25941"/>
                  <a:pt x="2388866" y="17714"/>
                  <a:pt x="2368445" y="14991"/>
                </a:cubicBezTo>
                <a:cubicBezTo>
                  <a:pt x="2313739" y="7697"/>
                  <a:pt x="2258518" y="4997"/>
                  <a:pt x="2203554" y="0"/>
                </a:cubicBezTo>
                <a:lnTo>
                  <a:pt x="1573967" y="14991"/>
                </a:lnTo>
                <a:cubicBezTo>
                  <a:pt x="1548512" y="16074"/>
                  <a:pt x="1524406" y="27865"/>
                  <a:pt x="1499016" y="29981"/>
                </a:cubicBezTo>
                <a:cubicBezTo>
                  <a:pt x="1404275" y="37876"/>
                  <a:pt x="1309087" y="39041"/>
                  <a:pt x="1214203" y="44971"/>
                </a:cubicBezTo>
                <a:cubicBezTo>
                  <a:pt x="1149181" y="49035"/>
                  <a:pt x="1084288" y="54964"/>
                  <a:pt x="1019331" y="59961"/>
                </a:cubicBezTo>
                <a:cubicBezTo>
                  <a:pt x="964879" y="78111"/>
                  <a:pt x="990161" y="74951"/>
                  <a:pt x="944380" y="74951"/>
                </a:cubicBezTo>
                <a:lnTo>
                  <a:pt x="959370" y="89941"/>
                </a:lnTo>
                <a:lnTo>
                  <a:pt x="944380" y="89941"/>
                </a:lnTo>
                <a:lnTo>
                  <a:pt x="1004341" y="11992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6364" l="-82104" r="-43308" t="49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" name="Google Shape;59;p29"/>
          <p:cNvCxnSpPr/>
          <p:nvPr/>
        </p:nvCxnSpPr>
        <p:spPr>
          <a:xfrm>
            <a:off x="838200" y="1272771"/>
            <a:ext cx="10018486" cy="10363"/>
          </a:xfrm>
          <a:prstGeom prst="straightConnector1">
            <a:avLst/>
          </a:prstGeom>
          <a:noFill/>
          <a:ln cap="flat" cmpd="sng" w="41275">
            <a:solidFill>
              <a:srgbClr val="CCCCCC">
                <a:alpha val="2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29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62" name="Google Shape;6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9"/>
          <p:cNvSpPr/>
          <p:nvPr/>
        </p:nvSpPr>
        <p:spPr>
          <a:xfrm>
            <a:off x="10325084" y="173912"/>
            <a:ext cx="1277273" cy="1653612"/>
          </a:xfrm>
          <a:custGeom>
            <a:rect b="b" l="l" r="r" t="t"/>
            <a:pathLst>
              <a:path extrusionOk="0" h="4347148" w="3357796">
                <a:moveTo>
                  <a:pt x="1004341" y="119922"/>
                </a:moveTo>
                <a:lnTo>
                  <a:pt x="1004341" y="119922"/>
                </a:lnTo>
                <a:cubicBezTo>
                  <a:pt x="844446" y="189876"/>
                  <a:pt x="682383" y="255071"/>
                  <a:pt x="524655" y="329784"/>
                </a:cubicBezTo>
                <a:cubicBezTo>
                  <a:pt x="492092" y="345209"/>
                  <a:pt x="434714" y="389745"/>
                  <a:pt x="434714" y="389745"/>
                </a:cubicBezTo>
                <a:cubicBezTo>
                  <a:pt x="364761" y="494676"/>
                  <a:pt x="404734" y="459699"/>
                  <a:pt x="329783" y="509666"/>
                </a:cubicBezTo>
                <a:cubicBezTo>
                  <a:pt x="324786" y="524656"/>
                  <a:pt x="322922" y="541087"/>
                  <a:pt x="314793" y="554636"/>
                </a:cubicBezTo>
                <a:cubicBezTo>
                  <a:pt x="307522" y="566755"/>
                  <a:pt x="291133" y="571976"/>
                  <a:pt x="284813" y="584617"/>
                </a:cubicBezTo>
                <a:cubicBezTo>
                  <a:pt x="270680" y="612883"/>
                  <a:pt x="264826" y="644578"/>
                  <a:pt x="254832" y="674558"/>
                </a:cubicBezTo>
                <a:cubicBezTo>
                  <a:pt x="249835" y="689548"/>
                  <a:pt x="248607" y="706381"/>
                  <a:pt x="239842" y="719528"/>
                </a:cubicBezTo>
                <a:lnTo>
                  <a:pt x="209862" y="764499"/>
                </a:lnTo>
                <a:cubicBezTo>
                  <a:pt x="175065" y="1008081"/>
                  <a:pt x="219764" y="739879"/>
                  <a:pt x="164891" y="959371"/>
                </a:cubicBezTo>
                <a:cubicBezTo>
                  <a:pt x="162892" y="967366"/>
                  <a:pt x="143512" y="1051400"/>
                  <a:pt x="134911" y="1064302"/>
                </a:cubicBezTo>
                <a:cubicBezTo>
                  <a:pt x="123152" y="1081941"/>
                  <a:pt x="104931" y="1094282"/>
                  <a:pt x="89941" y="1109272"/>
                </a:cubicBezTo>
                <a:cubicBezTo>
                  <a:pt x="84944" y="1129259"/>
                  <a:pt x="80610" y="1149424"/>
                  <a:pt x="74950" y="1169233"/>
                </a:cubicBezTo>
                <a:cubicBezTo>
                  <a:pt x="52481" y="1247873"/>
                  <a:pt x="65049" y="1180459"/>
                  <a:pt x="44970" y="1274164"/>
                </a:cubicBezTo>
                <a:cubicBezTo>
                  <a:pt x="10878" y="1433262"/>
                  <a:pt x="18315" y="1397462"/>
                  <a:pt x="0" y="1543987"/>
                </a:cubicBezTo>
                <a:cubicBezTo>
                  <a:pt x="4997" y="1628931"/>
                  <a:pt x="-3086" y="1715671"/>
                  <a:pt x="14990" y="1798820"/>
                </a:cubicBezTo>
                <a:cubicBezTo>
                  <a:pt x="22644" y="1834029"/>
                  <a:pt x="63555" y="1854579"/>
                  <a:pt x="74950" y="1888761"/>
                </a:cubicBezTo>
                <a:cubicBezTo>
                  <a:pt x="79947" y="1903751"/>
                  <a:pt x="81811" y="1920182"/>
                  <a:pt x="89941" y="1933731"/>
                </a:cubicBezTo>
                <a:cubicBezTo>
                  <a:pt x="97212" y="1945850"/>
                  <a:pt x="109928" y="1953718"/>
                  <a:pt x="119921" y="1963712"/>
                </a:cubicBezTo>
                <a:cubicBezTo>
                  <a:pt x="129914" y="1993692"/>
                  <a:pt x="127555" y="2031307"/>
                  <a:pt x="149901" y="2053653"/>
                </a:cubicBezTo>
                <a:cubicBezTo>
                  <a:pt x="177789" y="2081540"/>
                  <a:pt x="190951" y="2090781"/>
                  <a:pt x="209862" y="2128604"/>
                </a:cubicBezTo>
                <a:cubicBezTo>
                  <a:pt x="216928" y="2142737"/>
                  <a:pt x="217786" y="2159441"/>
                  <a:pt x="224852" y="2173574"/>
                </a:cubicBezTo>
                <a:cubicBezTo>
                  <a:pt x="243763" y="2211397"/>
                  <a:pt x="256925" y="2220638"/>
                  <a:pt x="284813" y="2248525"/>
                </a:cubicBezTo>
                <a:cubicBezTo>
                  <a:pt x="289810" y="2263515"/>
                  <a:pt x="290619" y="2280637"/>
                  <a:pt x="299803" y="2293495"/>
                </a:cubicBezTo>
                <a:cubicBezTo>
                  <a:pt x="316232" y="2316496"/>
                  <a:pt x="359764" y="2353456"/>
                  <a:pt x="359764" y="2353456"/>
                </a:cubicBezTo>
                <a:lnTo>
                  <a:pt x="389744" y="2443397"/>
                </a:lnTo>
                <a:cubicBezTo>
                  <a:pt x="394741" y="2458387"/>
                  <a:pt x="395969" y="2475221"/>
                  <a:pt x="404734" y="2488368"/>
                </a:cubicBezTo>
                <a:lnTo>
                  <a:pt x="464695" y="2578309"/>
                </a:lnTo>
                <a:cubicBezTo>
                  <a:pt x="502373" y="2691342"/>
                  <a:pt x="451548" y="2552015"/>
                  <a:pt x="509665" y="2668250"/>
                </a:cubicBezTo>
                <a:cubicBezTo>
                  <a:pt x="571723" y="2792366"/>
                  <a:pt x="468720" y="2629318"/>
                  <a:pt x="554636" y="2758191"/>
                </a:cubicBezTo>
                <a:cubicBezTo>
                  <a:pt x="609306" y="2922201"/>
                  <a:pt x="522115" y="2673775"/>
                  <a:pt x="599606" y="2848131"/>
                </a:cubicBezTo>
                <a:cubicBezTo>
                  <a:pt x="612441" y="2877009"/>
                  <a:pt x="612056" y="2911778"/>
                  <a:pt x="629586" y="2938072"/>
                </a:cubicBezTo>
                <a:lnTo>
                  <a:pt x="689547" y="3028013"/>
                </a:lnTo>
                <a:cubicBezTo>
                  <a:pt x="694544" y="3048000"/>
                  <a:pt x="698877" y="3068165"/>
                  <a:pt x="704537" y="3087974"/>
                </a:cubicBezTo>
                <a:cubicBezTo>
                  <a:pt x="708878" y="3103167"/>
                  <a:pt x="715695" y="3117616"/>
                  <a:pt x="719527" y="3132945"/>
                </a:cubicBezTo>
                <a:cubicBezTo>
                  <a:pt x="725707" y="3157662"/>
                  <a:pt x="725572" y="3184039"/>
                  <a:pt x="734518" y="3207895"/>
                </a:cubicBezTo>
                <a:cubicBezTo>
                  <a:pt x="740844" y="3224764"/>
                  <a:pt x="756441" y="3236752"/>
                  <a:pt x="764498" y="3252866"/>
                </a:cubicBezTo>
                <a:cubicBezTo>
                  <a:pt x="771564" y="3266999"/>
                  <a:pt x="774491" y="3282846"/>
                  <a:pt x="779488" y="3297836"/>
                </a:cubicBezTo>
                <a:cubicBezTo>
                  <a:pt x="774491" y="3347803"/>
                  <a:pt x="775790" y="3398807"/>
                  <a:pt x="764498" y="3447738"/>
                </a:cubicBezTo>
                <a:cubicBezTo>
                  <a:pt x="754028" y="3493107"/>
                  <a:pt x="720005" y="3497308"/>
                  <a:pt x="689547" y="3522689"/>
                </a:cubicBezTo>
                <a:cubicBezTo>
                  <a:pt x="673261" y="3536260"/>
                  <a:pt x="659567" y="3552669"/>
                  <a:pt x="644577" y="3567659"/>
                </a:cubicBezTo>
                <a:cubicBezTo>
                  <a:pt x="639580" y="3582649"/>
                  <a:pt x="636653" y="3598497"/>
                  <a:pt x="629586" y="3612630"/>
                </a:cubicBezTo>
                <a:cubicBezTo>
                  <a:pt x="621529" y="3628744"/>
                  <a:pt x="606703" y="3641041"/>
                  <a:pt x="599606" y="3657600"/>
                </a:cubicBezTo>
                <a:cubicBezTo>
                  <a:pt x="543474" y="3788575"/>
                  <a:pt x="639521" y="3644355"/>
                  <a:pt x="539645" y="3777522"/>
                </a:cubicBezTo>
                <a:lnTo>
                  <a:pt x="509665" y="3867463"/>
                </a:lnTo>
                <a:lnTo>
                  <a:pt x="494675" y="3912433"/>
                </a:lnTo>
                <a:cubicBezTo>
                  <a:pt x="522581" y="4303122"/>
                  <a:pt x="474693" y="4009052"/>
                  <a:pt x="539645" y="4182256"/>
                </a:cubicBezTo>
                <a:cubicBezTo>
                  <a:pt x="545696" y="4198392"/>
                  <a:pt x="554847" y="4278682"/>
                  <a:pt x="584616" y="4287187"/>
                </a:cubicBezTo>
                <a:cubicBezTo>
                  <a:pt x="642469" y="4303716"/>
                  <a:pt x="704537" y="4297180"/>
                  <a:pt x="764498" y="4302177"/>
                </a:cubicBezTo>
                <a:cubicBezTo>
                  <a:pt x="896594" y="4346212"/>
                  <a:pt x="784172" y="4313118"/>
                  <a:pt x="1079291" y="4332158"/>
                </a:cubicBezTo>
                <a:cubicBezTo>
                  <a:pt x="1144305" y="4336352"/>
                  <a:pt x="1209206" y="4342151"/>
                  <a:pt x="1274164" y="4347148"/>
                </a:cubicBezTo>
                <a:lnTo>
                  <a:pt x="1573967" y="4332158"/>
                </a:lnTo>
                <a:cubicBezTo>
                  <a:pt x="1638997" y="4328217"/>
                  <a:pt x="1704487" y="4327329"/>
                  <a:pt x="1768839" y="4317168"/>
                </a:cubicBezTo>
                <a:cubicBezTo>
                  <a:pt x="1800054" y="4312239"/>
                  <a:pt x="1858780" y="4287187"/>
                  <a:pt x="1858780" y="4287187"/>
                </a:cubicBezTo>
                <a:cubicBezTo>
                  <a:pt x="1873770" y="4277194"/>
                  <a:pt x="1887636" y="4265264"/>
                  <a:pt x="1903750" y="4257207"/>
                </a:cubicBezTo>
                <a:cubicBezTo>
                  <a:pt x="1917883" y="4250141"/>
                  <a:pt x="1936080" y="4251698"/>
                  <a:pt x="1948721" y="4242217"/>
                </a:cubicBezTo>
                <a:cubicBezTo>
                  <a:pt x="2086521" y="4138868"/>
                  <a:pt x="1967043" y="4186142"/>
                  <a:pt x="2068642" y="4152276"/>
                </a:cubicBezTo>
                <a:cubicBezTo>
                  <a:pt x="2078636" y="4142282"/>
                  <a:pt x="2087587" y="4131124"/>
                  <a:pt x="2098623" y="4122295"/>
                </a:cubicBezTo>
                <a:cubicBezTo>
                  <a:pt x="2112691" y="4111041"/>
                  <a:pt x="2130854" y="4105054"/>
                  <a:pt x="2143593" y="4092315"/>
                </a:cubicBezTo>
                <a:cubicBezTo>
                  <a:pt x="2156332" y="4079576"/>
                  <a:pt x="2162319" y="4061413"/>
                  <a:pt x="2173573" y="4047345"/>
                </a:cubicBezTo>
                <a:cubicBezTo>
                  <a:pt x="2182402" y="4036309"/>
                  <a:pt x="2195074" y="4028671"/>
                  <a:pt x="2203554" y="4017364"/>
                </a:cubicBezTo>
                <a:cubicBezTo>
                  <a:pt x="2225173" y="3988539"/>
                  <a:pt x="2252119" y="3961605"/>
                  <a:pt x="2263514" y="3927423"/>
                </a:cubicBezTo>
                <a:cubicBezTo>
                  <a:pt x="2282974" y="3869045"/>
                  <a:pt x="2267332" y="3893626"/>
                  <a:pt x="2308485" y="3852472"/>
                </a:cubicBezTo>
                <a:lnTo>
                  <a:pt x="2353455" y="3717561"/>
                </a:lnTo>
                <a:lnTo>
                  <a:pt x="2368445" y="3672591"/>
                </a:lnTo>
                <a:lnTo>
                  <a:pt x="2383436" y="3627620"/>
                </a:lnTo>
                <a:cubicBezTo>
                  <a:pt x="2388433" y="3297836"/>
                  <a:pt x="2388870" y="2967952"/>
                  <a:pt x="2398426" y="2638269"/>
                </a:cubicBezTo>
                <a:cubicBezTo>
                  <a:pt x="2398884" y="2622475"/>
                  <a:pt x="2405287" y="2606848"/>
                  <a:pt x="2413416" y="2593299"/>
                </a:cubicBezTo>
                <a:cubicBezTo>
                  <a:pt x="2420687" y="2581180"/>
                  <a:pt x="2434567" y="2574354"/>
                  <a:pt x="2443396" y="2563318"/>
                </a:cubicBezTo>
                <a:cubicBezTo>
                  <a:pt x="2454650" y="2549250"/>
                  <a:pt x="2460638" y="2531087"/>
                  <a:pt x="2473377" y="2518348"/>
                </a:cubicBezTo>
                <a:cubicBezTo>
                  <a:pt x="2516336" y="2475390"/>
                  <a:pt x="2514551" y="2497761"/>
                  <a:pt x="2563318" y="2473377"/>
                </a:cubicBezTo>
                <a:cubicBezTo>
                  <a:pt x="2679546" y="2415262"/>
                  <a:pt x="2540229" y="2466083"/>
                  <a:pt x="2653259" y="2428407"/>
                </a:cubicBezTo>
                <a:cubicBezTo>
                  <a:pt x="2668249" y="2418414"/>
                  <a:pt x="2682115" y="2406484"/>
                  <a:pt x="2698229" y="2398427"/>
                </a:cubicBezTo>
                <a:cubicBezTo>
                  <a:pt x="2712362" y="2391360"/>
                  <a:pt x="2729387" y="2391110"/>
                  <a:pt x="2743200" y="2383436"/>
                </a:cubicBezTo>
                <a:cubicBezTo>
                  <a:pt x="2897829" y="2297531"/>
                  <a:pt x="2776356" y="2342404"/>
                  <a:pt x="2878111" y="2308486"/>
                </a:cubicBezTo>
                <a:cubicBezTo>
                  <a:pt x="2888104" y="2298492"/>
                  <a:pt x="2895972" y="2285776"/>
                  <a:pt x="2908091" y="2278505"/>
                </a:cubicBezTo>
                <a:cubicBezTo>
                  <a:pt x="3018925" y="2212004"/>
                  <a:pt x="2884308" y="2324515"/>
                  <a:pt x="2998032" y="2233535"/>
                </a:cubicBezTo>
                <a:cubicBezTo>
                  <a:pt x="3009068" y="2224706"/>
                  <a:pt x="3016977" y="2212383"/>
                  <a:pt x="3028013" y="2203554"/>
                </a:cubicBezTo>
                <a:cubicBezTo>
                  <a:pt x="3076450" y="2164805"/>
                  <a:pt x="3091705" y="2175472"/>
                  <a:pt x="3132944" y="2113613"/>
                </a:cubicBezTo>
                <a:cubicBezTo>
                  <a:pt x="3170764" y="2056884"/>
                  <a:pt x="3150185" y="2081382"/>
                  <a:pt x="3192905" y="2038663"/>
                </a:cubicBezTo>
                <a:cubicBezTo>
                  <a:pt x="3197902" y="2023673"/>
                  <a:pt x="3200221" y="2007505"/>
                  <a:pt x="3207895" y="1993692"/>
                </a:cubicBezTo>
                <a:cubicBezTo>
                  <a:pt x="3225393" y="1962194"/>
                  <a:pt x="3256461" y="1937934"/>
                  <a:pt x="3267855" y="1903751"/>
                </a:cubicBezTo>
                <a:lnTo>
                  <a:pt x="3312826" y="1768840"/>
                </a:lnTo>
                <a:cubicBezTo>
                  <a:pt x="3317823" y="1753850"/>
                  <a:pt x="3323984" y="1739198"/>
                  <a:pt x="3327816" y="1723869"/>
                </a:cubicBezTo>
                <a:lnTo>
                  <a:pt x="3357796" y="1603948"/>
                </a:lnTo>
                <a:cubicBezTo>
                  <a:pt x="3352799" y="1364105"/>
                  <a:pt x="3352026" y="1124137"/>
                  <a:pt x="3342806" y="884420"/>
                </a:cubicBezTo>
                <a:cubicBezTo>
                  <a:pt x="3341765" y="857343"/>
                  <a:pt x="3320694" y="807027"/>
                  <a:pt x="3312826" y="779489"/>
                </a:cubicBezTo>
                <a:cubicBezTo>
                  <a:pt x="3273344" y="641301"/>
                  <a:pt x="3327736" y="799289"/>
                  <a:pt x="3267855" y="659568"/>
                </a:cubicBezTo>
                <a:cubicBezTo>
                  <a:pt x="3261631" y="645044"/>
                  <a:pt x="3259089" y="629121"/>
                  <a:pt x="3252865" y="614597"/>
                </a:cubicBezTo>
                <a:cubicBezTo>
                  <a:pt x="3196309" y="482630"/>
                  <a:pt x="3248696" y="633109"/>
                  <a:pt x="3192905" y="479686"/>
                </a:cubicBezTo>
                <a:cubicBezTo>
                  <a:pt x="3182105" y="449987"/>
                  <a:pt x="3180453" y="416040"/>
                  <a:pt x="3162924" y="389745"/>
                </a:cubicBezTo>
                <a:cubicBezTo>
                  <a:pt x="3111528" y="312650"/>
                  <a:pt x="3159357" y="371901"/>
                  <a:pt x="3087973" y="314794"/>
                </a:cubicBezTo>
                <a:cubicBezTo>
                  <a:pt x="3076937" y="305965"/>
                  <a:pt x="3070112" y="292084"/>
                  <a:pt x="3057993" y="284813"/>
                </a:cubicBezTo>
                <a:cubicBezTo>
                  <a:pt x="3044444" y="276683"/>
                  <a:pt x="3026835" y="277497"/>
                  <a:pt x="3013023" y="269823"/>
                </a:cubicBezTo>
                <a:cubicBezTo>
                  <a:pt x="2981526" y="252325"/>
                  <a:pt x="2948560" y="235341"/>
                  <a:pt x="2923082" y="209863"/>
                </a:cubicBezTo>
                <a:cubicBezTo>
                  <a:pt x="2913088" y="199869"/>
                  <a:pt x="2905220" y="187154"/>
                  <a:pt x="2893101" y="179882"/>
                </a:cubicBezTo>
                <a:cubicBezTo>
                  <a:pt x="2879552" y="171752"/>
                  <a:pt x="2863121" y="169889"/>
                  <a:pt x="2848131" y="164892"/>
                </a:cubicBezTo>
                <a:cubicBezTo>
                  <a:pt x="2838137" y="154899"/>
                  <a:pt x="2830791" y="141232"/>
                  <a:pt x="2818150" y="134912"/>
                </a:cubicBezTo>
                <a:cubicBezTo>
                  <a:pt x="2765148" y="108411"/>
                  <a:pt x="2722045" y="106080"/>
                  <a:pt x="2668249" y="89941"/>
                </a:cubicBezTo>
                <a:cubicBezTo>
                  <a:pt x="2591769" y="66997"/>
                  <a:pt x="2587449" y="58791"/>
                  <a:pt x="2518347" y="44971"/>
                </a:cubicBezTo>
                <a:cubicBezTo>
                  <a:pt x="2488543" y="39010"/>
                  <a:pt x="2458210" y="35942"/>
                  <a:pt x="2428406" y="29981"/>
                </a:cubicBezTo>
                <a:cubicBezTo>
                  <a:pt x="2408204" y="25941"/>
                  <a:pt x="2388866" y="17714"/>
                  <a:pt x="2368445" y="14991"/>
                </a:cubicBezTo>
                <a:cubicBezTo>
                  <a:pt x="2313739" y="7697"/>
                  <a:pt x="2258518" y="4997"/>
                  <a:pt x="2203554" y="0"/>
                </a:cubicBezTo>
                <a:lnTo>
                  <a:pt x="1573967" y="14991"/>
                </a:lnTo>
                <a:cubicBezTo>
                  <a:pt x="1548512" y="16074"/>
                  <a:pt x="1524406" y="27865"/>
                  <a:pt x="1499016" y="29981"/>
                </a:cubicBezTo>
                <a:cubicBezTo>
                  <a:pt x="1404275" y="37876"/>
                  <a:pt x="1309087" y="39041"/>
                  <a:pt x="1214203" y="44971"/>
                </a:cubicBezTo>
                <a:cubicBezTo>
                  <a:pt x="1149181" y="49035"/>
                  <a:pt x="1084288" y="54964"/>
                  <a:pt x="1019331" y="59961"/>
                </a:cubicBezTo>
                <a:cubicBezTo>
                  <a:pt x="964879" y="78111"/>
                  <a:pt x="990161" y="74951"/>
                  <a:pt x="944380" y="74951"/>
                </a:cubicBezTo>
                <a:lnTo>
                  <a:pt x="959370" y="89941"/>
                </a:lnTo>
                <a:lnTo>
                  <a:pt x="944380" y="89941"/>
                </a:lnTo>
                <a:lnTo>
                  <a:pt x="1004341" y="11992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6364" l="-82104" r="-43308" t="49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gradFill>
            <a:gsLst>
              <a:gs pos="0">
                <a:srgbClr val="123663"/>
              </a:gs>
              <a:gs pos="50000">
                <a:srgbClr val="1B4F90"/>
              </a:gs>
              <a:gs pos="100000">
                <a:srgbClr val="215EAD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68" name="Google Shape;6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1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73" name="Google Shape;7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838200" y="30743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" name="Google Shape;77;p32"/>
          <p:cNvCxnSpPr/>
          <p:nvPr/>
        </p:nvCxnSpPr>
        <p:spPr>
          <a:xfrm>
            <a:off x="838200" y="1272771"/>
            <a:ext cx="10018486" cy="10363"/>
          </a:xfrm>
          <a:prstGeom prst="straightConnector1">
            <a:avLst/>
          </a:prstGeom>
          <a:noFill/>
          <a:ln cap="flat" cmpd="sng" w="41275">
            <a:solidFill>
              <a:srgbClr val="CCCCCC">
                <a:alpha val="2588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32"/>
          <p:cNvSpPr/>
          <p:nvPr/>
        </p:nvSpPr>
        <p:spPr>
          <a:xfrm>
            <a:off x="0" y="5370903"/>
            <a:ext cx="9910425" cy="1485920"/>
          </a:xfrm>
          <a:prstGeom prst="triangle">
            <a:avLst>
              <a:gd fmla="val 0" name="adj"/>
            </a:avLst>
          </a:prstGeom>
          <a:solidFill>
            <a:srgbClr val="617072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2"/>
          <p:cNvSpPr/>
          <p:nvPr/>
        </p:nvSpPr>
        <p:spPr>
          <a:xfrm>
            <a:off x="5716249" y="5389800"/>
            <a:ext cx="6475751" cy="1485920"/>
          </a:xfrm>
          <a:prstGeom prst="triangle">
            <a:avLst>
              <a:gd fmla="val 100000" name="adj"/>
            </a:avLst>
          </a:prstGeom>
          <a:solidFill>
            <a:srgbClr val="617072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LOGO\2017 Logo Current\OTA_newlogo.png" id="80" name="Google Shape;8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700" y="5669150"/>
            <a:ext cx="2875876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2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rgbClr val="6170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2"/>
          <p:cNvSpPr/>
          <p:nvPr/>
        </p:nvSpPr>
        <p:spPr>
          <a:xfrm>
            <a:off x="10325084" y="173912"/>
            <a:ext cx="1277273" cy="1653612"/>
          </a:xfrm>
          <a:custGeom>
            <a:rect b="b" l="l" r="r" t="t"/>
            <a:pathLst>
              <a:path extrusionOk="0" h="4347148" w="3357796">
                <a:moveTo>
                  <a:pt x="1004341" y="119922"/>
                </a:moveTo>
                <a:lnTo>
                  <a:pt x="1004341" y="119922"/>
                </a:lnTo>
                <a:cubicBezTo>
                  <a:pt x="844446" y="189876"/>
                  <a:pt x="682383" y="255071"/>
                  <a:pt x="524655" y="329784"/>
                </a:cubicBezTo>
                <a:cubicBezTo>
                  <a:pt x="492092" y="345209"/>
                  <a:pt x="434714" y="389745"/>
                  <a:pt x="434714" y="389745"/>
                </a:cubicBezTo>
                <a:cubicBezTo>
                  <a:pt x="364761" y="494676"/>
                  <a:pt x="404734" y="459699"/>
                  <a:pt x="329783" y="509666"/>
                </a:cubicBezTo>
                <a:cubicBezTo>
                  <a:pt x="324786" y="524656"/>
                  <a:pt x="322922" y="541087"/>
                  <a:pt x="314793" y="554636"/>
                </a:cubicBezTo>
                <a:cubicBezTo>
                  <a:pt x="307522" y="566755"/>
                  <a:pt x="291133" y="571976"/>
                  <a:pt x="284813" y="584617"/>
                </a:cubicBezTo>
                <a:cubicBezTo>
                  <a:pt x="270680" y="612883"/>
                  <a:pt x="264826" y="644578"/>
                  <a:pt x="254832" y="674558"/>
                </a:cubicBezTo>
                <a:cubicBezTo>
                  <a:pt x="249835" y="689548"/>
                  <a:pt x="248607" y="706381"/>
                  <a:pt x="239842" y="719528"/>
                </a:cubicBezTo>
                <a:lnTo>
                  <a:pt x="209862" y="764499"/>
                </a:lnTo>
                <a:cubicBezTo>
                  <a:pt x="175065" y="1008081"/>
                  <a:pt x="219764" y="739879"/>
                  <a:pt x="164891" y="959371"/>
                </a:cubicBezTo>
                <a:cubicBezTo>
                  <a:pt x="162892" y="967366"/>
                  <a:pt x="143512" y="1051400"/>
                  <a:pt x="134911" y="1064302"/>
                </a:cubicBezTo>
                <a:cubicBezTo>
                  <a:pt x="123152" y="1081941"/>
                  <a:pt x="104931" y="1094282"/>
                  <a:pt x="89941" y="1109272"/>
                </a:cubicBezTo>
                <a:cubicBezTo>
                  <a:pt x="84944" y="1129259"/>
                  <a:pt x="80610" y="1149424"/>
                  <a:pt x="74950" y="1169233"/>
                </a:cubicBezTo>
                <a:cubicBezTo>
                  <a:pt x="52481" y="1247873"/>
                  <a:pt x="65049" y="1180459"/>
                  <a:pt x="44970" y="1274164"/>
                </a:cubicBezTo>
                <a:cubicBezTo>
                  <a:pt x="10878" y="1433262"/>
                  <a:pt x="18315" y="1397462"/>
                  <a:pt x="0" y="1543987"/>
                </a:cubicBezTo>
                <a:cubicBezTo>
                  <a:pt x="4997" y="1628931"/>
                  <a:pt x="-3086" y="1715671"/>
                  <a:pt x="14990" y="1798820"/>
                </a:cubicBezTo>
                <a:cubicBezTo>
                  <a:pt x="22644" y="1834029"/>
                  <a:pt x="63555" y="1854579"/>
                  <a:pt x="74950" y="1888761"/>
                </a:cubicBezTo>
                <a:cubicBezTo>
                  <a:pt x="79947" y="1903751"/>
                  <a:pt x="81811" y="1920182"/>
                  <a:pt x="89941" y="1933731"/>
                </a:cubicBezTo>
                <a:cubicBezTo>
                  <a:pt x="97212" y="1945850"/>
                  <a:pt x="109928" y="1953718"/>
                  <a:pt x="119921" y="1963712"/>
                </a:cubicBezTo>
                <a:cubicBezTo>
                  <a:pt x="129914" y="1993692"/>
                  <a:pt x="127555" y="2031307"/>
                  <a:pt x="149901" y="2053653"/>
                </a:cubicBezTo>
                <a:cubicBezTo>
                  <a:pt x="177789" y="2081540"/>
                  <a:pt x="190951" y="2090781"/>
                  <a:pt x="209862" y="2128604"/>
                </a:cubicBezTo>
                <a:cubicBezTo>
                  <a:pt x="216928" y="2142737"/>
                  <a:pt x="217786" y="2159441"/>
                  <a:pt x="224852" y="2173574"/>
                </a:cubicBezTo>
                <a:cubicBezTo>
                  <a:pt x="243763" y="2211397"/>
                  <a:pt x="256925" y="2220638"/>
                  <a:pt x="284813" y="2248525"/>
                </a:cubicBezTo>
                <a:cubicBezTo>
                  <a:pt x="289810" y="2263515"/>
                  <a:pt x="290619" y="2280637"/>
                  <a:pt x="299803" y="2293495"/>
                </a:cubicBezTo>
                <a:cubicBezTo>
                  <a:pt x="316232" y="2316496"/>
                  <a:pt x="359764" y="2353456"/>
                  <a:pt x="359764" y="2353456"/>
                </a:cubicBezTo>
                <a:lnTo>
                  <a:pt x="389744" y="2443397"/>
                </a:lnTo>
                <a:cubicBezTo>
                  <a:pt x="394741" y="2458387"/>
                  <a:pt x="395969" y="2475221"/>
                  <a:pt x="404734" y="2488368"/>
                </a:cubicBezTo>
                <a:lnTo>
                  <a:pt x="464695" y="2578309"/>
                </a:lnTo>
                <a:cubicBezTo>
                  <a:pt x="502373" y="2691342"/>
                  <a:pt x="451548" y="2552015"/>
                  <a:pt x="509665" y="2668250"/>
                </a:cubicBezTo>
                <a:cubicBezTo>
                  <a:pt x="571723" y="2792366"/>
                  <a:pt x="468720" y="2629318"/>
                  <a:pt x="554636" y="2758191"/>
                </a:cubicBezTo>
                <a:cubicBezTo>
                  <a:pt x="609306" y="2922201"/>
                  <a:pt x="522115" y="2673775"/>
                  <a:pt x="599606" y="2848131"/>
                </a:cubicBezTo>
                <a:cubicBezTo>
                  <a:pt x="612441" y="2877009"/>
                  <a:pt x="612056" y="2911778"/>
                  <a:pt x="629586" y="2938072"/>
                </a:cubicBezTo>
                <a:lnTo>
                  <a:pt x="689547" y="3028013"/>
                </a:lnTo>
                <a:cubicBezTo>
                  <a:pt x="694544" y="3048000"/>
                  <a:pt x="698877" y="3068165"/>
                  <a:pt x="704537" y="3087974"/>
                </a:cubicBezTo>
                <a:cubicBezTo>
                  <a:pt x="708878" y="3103167"/>
                  <a:pt x="715695" y="3117616"/>
                  <a:pt x="719527" y="3132945"/>
                </a:cubicBezTo>
                <a:cubicBezTo>
                  <a:pt x="725707" y="3157662"/>
                  <a:pt x="725572" y="3184039"/>
                  <a:pt x="734518" y="3207895"/>
                </a:cubicBezTo>
                <a:cubicBezTo>
                  <a:pt x="740844" y="3224764"/>
                  <a:pt x="756441" y="3236752"/>
                  <a:pt x="764498" y="3252866"/>
                </a:cubicBezTo>
                <a:cubicBezTo>
                  <a:pt x="771564" y="3266999"/>
                  <a:pt x="774491" y="3282846"/>
                  <a:pt x="779488" y="3297836"/>
                </a:cubicBezTo>
                <a:cubicBezTo>
                  <a:pt x="774491" y="3347803"/>
                  <a:pt x="775790" y="3398807"/>
                  <a:pt x="764498" y="3447738"/>
                </a:cubicBezTo>
                <a:cubicBezTo>
                  <a:pt x="754028" y="3493107"/>
                  <a:pt x="720005" y="3497308"/>
                  <a:pt x="689547" y="3522689"/>
                </a:cubicBezTo>
                <a:cubicBezTo>
                  <a:pt x="673261" y="3536260"/>
                  <a:pt x="659567" y="3552669"/>
                  <a:pt x="644577" y="3567659"/>
                </a:cubicBezTo>
                <a:cubicBezTo>
                  <a:pt x="639580" y="3582649"/>
                  <a:pt x="636653" y="3598497"/>
                  <a:pt x="629586" y="3612630"/>
                </a:cubicBezTo>
                <a:cubicBezTo>
                  <a:pt x="621529" y="3628744"/>
                  <a:pt x="606703" y="3641041"/>
                  <a:pt x="599606" y="3657600"/>
                </a:cubicBezTo>
                <a:cubicBezTo>
                  <a:pt x="543474" y="3788575"/>
                  <a:pt x="639521" y="3644355"/>
                  <a:pt x="539645" y="3777522"/>
                </a:cubicBezTo>
                <a:lnTo>
                  <a:pt x="509665" y="3867463"/>
                </a:lnTo>
                <a:lnTo>
                  <a:pt x="494675" y="3912433"/>
                </a:lnTo>
                <a:cubicBezTo>
                  <a:pt x="522581" y="4303122"/>
                  <a:pt x="474693" y="4009052"/>
                  <a:pt x="539645" y="4182256"/>
                </a:cubicBezTo>
                <a:cubicBezTo>
                  <a:pt x="545696" y="4198392"/>
                  <a:pt x="554847" y="4278682"/>
                  <a:pt x="584616" y="4287187"/>
                </a:cubicBezTo>
                <a:cubicBezTo>
                  <a:pt x="642469" y="4303716"/>
                  <a:pt x="704537" y="4297180"/>
                  <a:pt x="764498" y="4302177"/>
                </a:cubicBezTo>
                <a:cubicBezTo>
                  <a:pt x="896594" y="4346212"/>
                  <a:pt x="784172" y="4313118"/>
                  <a:pt x="1079291" y="4332158"/>
                </a:cubicBezTo>
                <a:cubicBezTo>
                  <a:pt x="1144305" y="4336352"/>
                  <a:pt x="1209206" y="4342151"/>
                  <a:pt x="1274164" y="4347148"/>
                </a:cubicBezTo>
                <a:lnTo>
                  <a:pt x="1573967" y="4332158"/>
                </a:lnTo>
                <a:cubicBezTo>
                  <a:pt x="1638997" y="4328217"/>
                  <a:pt x="1704487" y="4327329"/>
                  <a:pt x="1768839" y="4317168"/>
                </a:cubicBezTo>
                <a:cubicBezTo>
                  <a:pt x="1800054" y="4312239"/>
                  <a:pt x="1858780" y="4287187"/>
                  <a:pt x="1858780" y="4287187"/>
                </a:cubicBezTo>
                <a:cubicBezTo>
                  <a:pt x="1873770" y="4277194"/>
                  <a:pt x="1887636" y="4265264"/>
                  <a:pt x="1903750" y="4257207"/>
                </a:cubicBezTo>
                <a:cubicBezTo>
                  <a:pt x="1917883" y="4250141"/>
                  <a:pt x="1936080" y="4251698"/>
                  <a:pt x="1948721" y="4242217"/>
                </a:cubicBezTo>
                <a:cubicBezTo>
                  <a:pt x="2086521" y="4138868"/>
                  <a:pt x="1967043" y="4186142"/>
                  <a:pt x="2068642" y="4152276"/>
                </a:cubicBezTo>
                <a:cubicBezTo>
                  <a:pt x="2078636" y="4142282"/>
                  <a:pt x="2087587" y="4131124"/>
                  <a:pt x="2098623" y="4122295"/>
                </a:cubicBezTo>
                <a:cubicBezTo>
                  <a:pt x="2112691" y="4111041"/>
                  <a:pt x="2130854" y="4105054"/>
                  <a:pt x="2143593" y="4092315"/>
                </a:cubicBezTo>
                <a:cubicBezTo>
                  <a:pt x="2156332" y="4079576"/>
                  <a:pt x="2162319" y="4061413"/>
                  <a:pt x="2173573" y="4047345"/>
                </a:cubicBezTo>
                <a:cubicBezTo>
                  <a:pt x="2182402" y="4036309"/>
                  <a:pt x="2195074" y="4028671"/>
                  <a:pt x="2203554" y="4017364"/>
                </a:cubicBezTo>
                <a:cubicBezTo>
                  <a:pt x="2225173" y="3988539"/>
                  <a:pt x="2252119" y="3961605"/>
                  <a:pt x="2263514" y="3927423"/>
                </a:cubicBezTo>
                <a:cubicBezTo>
                  <a:pt x="2282974" y="3869045"/>
                  <a:pt x="2267332" y="3893626"/>
                  <a:pt x="2308485" y="3852472"/>
                </a:cubicBezTo>
                <a:lnTo>
                  <a:pt x="2353455" y="3717561"/>
                </a:lnTo>
                <a:lnTo>
                  <a:pt x="2368445" y="3672591"/>
                </a:lnTo>
                <a:lnTo>
                  <a:pt x="2383436" y="3627620"/>
                </a:lnTo>
                <a:cubicBezTo>
                  <a:pt x="2388433" y="3297836"/>
                  <a:pt x="2388870" y="2967952"/>
                  <a:pt x="2398426" y="2638269"/>
                </a:cubicBezTo>
                <a:cubicBezTo>
                  <a:pt x="2398884" y="2622475"/>
                  <a:pt x="2405287" y="2606848"/>
                  <a:pt x="2413416" y="2593299"/>
                </a:cubicBezTo>
                <a:cubicBezTo>
                  <a:pt x="2420687" y="2581180"/>
                  <a:pt x="2434567" y="2574354"/>
                  <a:pt x="2443396" y="2563318"/>
                </a:cubicBezTo>
                <a:cubicBezTo>
                  <a:pt x="2454650" y="2549250"/>
                  <a:pt x="2460638" y="2531087"/>
                  <a:pt x="2473377" y="2518348"/>
                </a:cubicBezTo>
                <a:cubicBezTo>
                  <a:pt x="2516336" y="2475390"/>
                  <a:pt x="2514551" y="2497761"/>
                  <a:pt x="2563318" y="2473377"/>
                </a:cubicBezTo>
                <a:cubicBezTo>
                  <a:pt x="2679546" y="2415262"/>
                  <a:pt x="2540229" y="2466083"/>
                  <a:pt x="2653259" y="2428407"/>
                </a:cubicBezTo>
                <a:cubicBezTo>
                  <a:pt x="2668249" y="2418414"/>
                  <a:pt x="2682115" y="2406484"/>
                  <a:pt x="2698229" y="2398427"/>
                </a:cubicBezTo>
                <a:cubicBezTo>
                  <a:pt x="2712362" y="2391360"/>
                  <a:pt x="2729387" y="2391110"/>
                  <a:pt x="2743200" y="2383436"/>
                </a:cubicBezTo>
                <a:cubicBezTo>
                  <a:pt x="2897829" y="2297531"/>
                  <a:pt x="2776356" y="2342404"/>
                  <a:pt x="2878111" y="2308486"/>
                </a:cubicBezTo>
                <a:cubicBezTo>
                  <a:pt x="2888104" y="2298492"/>
                  <a:pt x="2895972" y="2285776"/>
                  <a:pt x="2908091" y="2278505"/>
                </a:cubicBezTo>
                <a:cubicBezTo>
                  <a:pt x="3018925" y="2212004"/>
                  <a:pt x="2884308" y="2324515"/>
                  <a:pt x="2998032" y="2233535"/>
                </a:cubicBezTo>
                <a:cubicBezTo>
                  <a:pt x="3009068" y="2224706"/>
                  <a:pt x="3016977" y="2212383"/>
                  <a:pt x="3028013" y="2203554"/>
                </a:cubicBezTo>
                <a:cubicBezTo>
                  <a:pt x="3076450" y="2164805"/>
                  <a:pt x="3091705" y="2175472"/>
                  <a:pt x="3132944" y="2113613"/>
                </a:cubicBezTo>
                <a:cubicBezTo>
                  <a:pt x="3170764" y="2056884"/>
                  <a:pt x="3150185" y="2081382"/>
                  <a:pt x="3192905" y="2038663"/>
                </a:cubicBezTo>
                <a:cubicBezTo>
                  <a:pt x="3197902" y="2023673"/>
                  <a:pt x="3200221" y="2007505"/>
                  <a:pt x="3207895" y="1993692"/>
                </a:cubicBezTo>
                <a:cubicBezTo>
                  <a:pt x="3225393" y="1962194"/>
                  <a:pt x="3256461" y="1937934"/>
                  <a:pt x="3267855" y="1903751"/>
                </a:cubicBezTo>
                <a:lnTo>
                  <a:pt x="3312826" y="1768840"/>
                </a:lnTo>
                <a:cubicBezTo>
                  <a:pt x="3317823" y="1753850"/>
                  <a:pt x="3323984" y="1739198"/>
                  <a:pt x="3327816" y="1723869"/>
                </a:cubicBezTo>
                <a:lnTo>
                  <a:pt x="3357796" y="1603948"/>
                </a:lnTo>
                <a:cubicBezTo>
                  <a:pt x="3352799" y="1364105"/>
                  <a:pt x="3352026" y="1124137"/>
                  <a:pt x="3342806" y="884420"/>
                </a:cubicBezTo>
                <a:cubicBezTo>
                  <a:pt x="3341765" y="857343"/>
                  <a:pt x="3320694" y="807027"/>
                  <a:pt x="3312826" y="779489"/>
                </a:cubicBezTo>
                <a:cubicBezTo>
                  <a:pt x="3273344" y="641301"/>
                  <a:pt x="3327736" y="799289"/>
                  <a:pt x="3267855" y="659568"/>
                </a:cubicBezTo>
                <a:cubicBezTo>
                  <a:pt x="3261631" y="645044"/>
                  <a:pt x="3259089" y="629121"/>
                  <a:pt x="3252865" y="614597"/>
                </a:cubicBezTo>
                <a:cubicBezTo>
                  <a:pt x="3196309" y="482630"/>
                  <a:pt x="3248696" y="633109"/>
                  <a:pt x="3192905" y="479686"/>
                </a:cubicBezTo>
                <a:cubicBezTo>
                  <a:pt x="3182105" y="449987"/>
                  <a:pt x="3180453" y="416040"/>
                  <a:pt x="3162924" y="389745"/>
                </a:cubicBezTo>
                <a:cubicBezTo>
                  <a:pt x="3111528" y="312650"/>
                  <a:pt x="3159357" y="371901"/>
                  <a:pt x="3087973" y="314794"/>
                </a:cubicBezTo>
                <a:cubicBezTo>
                  <a:pt x="3076937" y="305965"/>
                  <a:pt x="3070112" y="292084"/>
                  <a:pt x="3057993" y="284813"/>
                </a:cubicBezTo>
                <a:cubicBezTo>
                  <a:pt x="3044444" y="276683"/>
                  <a:pt x="3026835" y="277497"/>
                  <a:pt x="3013023" y="269823"/>
                </a:cubicBezTo>
                <a:cubicBezTo>
                  <a:pt x="2981526" y="252325"/>
                  <a:pt x="2948560" y="235341"/>
                  <a:pt x="2923082" y="209863"/>
                </a:cubicBezTo>
                <a:cubicBezTo>
                  <a:pt x="2913088" y="199869"/>
                  <a:pt x="2905220" y="187154"/>
                  <a:pt x="2893101" y="179882"/>
                </a:cubicBezTo>
                <a:cubicBezTo>
                  <a:pt x="2879552" y="171752"/>
                  <a:pt x="2863121" y="169889"/>
                  <a:pt x="2848131" y="164892"/>
                </a:cubicBezTo>
                <a:cubicBezTo>
                  <a:pt x="2838137" y="154899"/>
                  <a:pt x="2830791" y="141232"/>
                  <a:pt x="2818150" y="134912"/>
                </a:cubicBezTo>
                <a:cubicBezTo>
                  <a:pt x="2765148" y="108411"/>
                  <a:pt x="2722045" y="106080"/>
                  <a:pt x="2668249" y="89941"/>
                </a:cubicBezTo>
                <a:cubicBezTo>
                  <a:pt x="2591769" y="66997"/>
                  <a:pt x="2587449" y="58791"/>
                  <a:pt x="2518347" y="44971"/>
                </a:cubicBezTo>
                <a:cubicBezTo>
                  <a:pt x="2488543" y="39010"/>
                  <a:pt x="2458210" y="35942"/>
                  <a:pt x="2428406" y="29981"/>
                </a:cubicBezTo>
                <a:cubicBezTo>
                  <a:pt x="2408204" y="25941"/>
                  <a:pt x="2388866" y="17714"/>
                  <a:pt x="2368445" y="14991"/>
                </a:cubicBezTo>
                <a:cubicBezTo>
                  <a:pt x="2313739" y="7697"/>
                  <a:pt x="2258518" y="4997"/>
                  <a:pt x="2203554" y="0"/>
                </a:cubicBezTo>
                <a:lnTo>
                  <a:pt x="1573967" y="14991"/>
                </a:lnTo>
                <a:cubicBezTo>
                  <a:pt x="1548512" y="16074"/>
                  <a:pt x="1524406" y="27865"/>
                  <a:pt x="1499016" y="29981"/>
                </a:cubicBezTo>
                <a:cubicBezTo>
                  <a:pt x="1404275" y="37876"/>
                  <a:pt x="1309087" y="39041"/>
                  <a:pt x="1214203" y="44971"/>
                </a:cubicBezTo>
                <a:cubicBezTo>
                  <a:pt x="1149181" y="49035"/>
                  <a:pt x="1084288" y="54964"/>
                  <a:pt x="1019331" y="59961"/>
                </a:cubicBezTo>
                <a:cubicBezTo>
                  <a:pt x="964879" y="78111"/>
                  <a:pt x="990161" y="74951"/>
                  <a:pt x="944380" y="74951"/>
                </a:cubicBezTo>
                <a:lnTo>
                  <a:pt x="959370" y="89941"/>
                </a:lnTo>
                <a:lnTo>
                  <a:pt x="944380" y="89941"/>
                </a:lnTo>
                <a:lnTo>
                  <a:pt x="1004341" y="11992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6364" l="-82104" r="-43308" t="49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88CC"/>
            </a:gs>
            <a:gs pos="19000">
              <a:srgbClr val="334BC3"/>
            </a:gs>
            <a:gs pos="44000">
              <a:srgbClr val="1C3158"/>
            </a:gs>
            <a:gs pos="69000">
              <a:srgbClr val="141E4C"/>
            </a:gs>
            <a:gs pos="100000">
              <a:srgbClr val="141E4C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490951"/>
            <a:ext cx="10515600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4519716" y="2457882"/>
            <a:ext cx="719097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5400"/>
              <a:buFont typeface="Arial"/>
              <a:buNone/>
            </a:pPr>
            <a:r>
              <a:rPr lang="en-US"/>
              <a:t>Geriatric Acetabular Fractures </a:t>
            </a:r>
            <a:endParaRPr/>
          </a:p>
        </p:txBody>
      </p:sp>
      <p:sp>
        <p:nvSpPr>
          <p:cNvPr id="121" name="Google Shape;121;p1"/>
          <p:cNvSpPr txBox="1"/>
          <p:nvPr>
            <p:ph idx="1" type="subTitle"/>
          </p:nvPr>
        </p:nvSpPr>
        <p:spPr>
          <a:xfrm>
            <a:off x="4519716" y="5420245"/>
            <a:ext cx="7190974" cy="82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</a:pPr>
            <a:r>
              <a:rPr lang="en-US"/>
              <a:t>Josh Namm, MD and Brian J Page, MD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</a:pPr>
            <a:r>
              <a:rPr lang="en-US"/>
              <a:t>August 24,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838200" y="428481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Operative Indications</a:t>
            </a:r>
            <a:endParaRPr/>
          </a:p>
        </p:txBody>
      </p:sp>
      <p:sp>
        <p:nvSpPr>
          <p:cNvPr id="200" name="Google Shape;200;p10"/>
          <p:cNvSpPr txBox="1"/>
          <p:nvPr>
            <p:ph idx="4294967295" type="body"/>
          </p:nvPr>
        </p:nvSpPr>
        <p:spPr>
          <a:xfrm>
            <a:off x="838200" y="1450975"/>
            <a:ext cx="6305550" cy="518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Controversial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</a:rPr>
              <a:t>Significant variation among centers for operative vs nonoperative tx</a:t>
            </a:r>
            <a:endParaRPr sz="15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Relative Indications: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</a:rPr>
              <a:t>Displacement &gt; 2 mm in the weight bearing dome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</a:rPr>
              <a:t>Hip instability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</a:rPr>
              <a:t>Congruency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</a:rPr>
              <a:t>Femoral head impaction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Other considerations: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</a:rPr>
              <a:t>Comorbidities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</a:rPr>
              <a:t>Functional status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1" name="Google Shape;201;p1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18284" l="21671" r="0" t="0"/>
          <a:stretch/>
        </p:blipFill>
        <p:spPr>
          <a:xfrm>
            <a:off x="7672388" y="1450975"/>
            <a:ext cx="3509962" cy="489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Secondary Congruence</a:t>
            </a:r>
            <a:endParaRPr/>
          </a:p>
        </p:txBody>
      </p:sp>
      <p:sp>
        <p:nvSpPr>
          <p:cNvPr id="207" name="Google Shape;207;p11"/>
          <p:cNvSpPr txBox="1"/>
          <p:nvPr/>
        </p:nvSpPr>
        <p:spPr>
          <a:xfrm>
            <a:off x="838200" y="1461849"/>
            <a:ext cx="4938486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in both column injuries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Maybe managed nonoperatively in certain instances (i.e. non-operative candidates, low-demand)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consider late THA if persistent pain </a:t>
            </a:r>
            <a:endParaRPr/>
          </a:p>
        </p:txBody>
      </p:sp>
      <p:pic>
        <p:nvPicPr>
          <p:cNvPr descr="X-ray of a human body&#10;&#10;Description automatically generated" id="208" name="Google Shape;2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461849"/>
            <a:ext cx="5108410" cy="393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Secondary Congruence</a:t>
            </a:r>
            <a:endParaRPr/>
          </a:p>
        </p:txBody>
      </p:sp>
      <p:sp>
        <p:nvSpPr>
          <p:cNvPr id="215" name="Google Shape;215;p12"/>
          <p:cNvSpPr txBox="1"/>
          <p:nvPr>
            <p:ph idx="4294967295" type="body"/>
          </p:nvPr>
        </p:nvSpPr>
        <p:spPr>
          <a:xfrm>
            <a:off x="5457826" y="1482220"/>
            <a:ext cx="6186488" cy="515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Both column acetabular fracture with secondary congruence (left hip in XR)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Levine et al. (JOT 2002)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Secondary congruence does not produce an acetabulum equal to the prefracture state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</a:rPr>
              <a:t>Decreased anterior and posterior surface contact area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</a:rPr>
              <a:t>Increased contact pressures in the acetabular dome on either side of fx gap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Despite these biomechanical findings small series show good outcomes at medium to long term follow up with secondary congruence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173071" y="5268686"/>
            <a:ext cx="20331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 b="1494" l="2200" r="45377" t="28251"/>
          <a:stretch/>
        </p:blipFill>
        <p:spPr>
          <a:xfrm>
            <a:off x="838200" y="1482220"/>
            <a:ext cx="4419600" cy="3552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Hip Stability in Posterior Wall (PW)</a:t>
            </a:r>
            <a:endParaRPr/>
          </a:p>
        </p:txBody>
      </p:sp>
      <p:sp>
        <p:nvSpPr>
          <p:cNvPr id="224" name="Google Shape;224;p13"/>
          <p:cNvSpPr txBox="1"/>
          <p:nvPr>
            <p:ph idx="4294967295" type="body"/>
          </p:nvPr>
        </p:nvSpPr>
        <p:spPr>
          <a:xfrm>
            <a:off x="838199" y="1439863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Posterior wall (PW) fracture being considered for non-op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Examination Under Anesthesia (EUA) – Gold standard (assesses hip stability)</a:t>
            </a:r>
            <a:endParaRPr/>
          </a:p>
        </p:txBody>
      </p:sp>
      <p:sp>
        <p:nvSpPr>
          <p:cNvPr id="225" name="Google Shape;225;p13"/>
          <p:cNvSpPr txBox="1"/>
          <p:nvPr>
            <p:ph idx="4294967295" type="body"/>
          </p:nvPr>
        </p:nvSpPr>
        <p:spPr>
          <a:xfrm>
            <a:off x="6096000" y="1439863"/>
            <a:ext cx="5181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EUA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Exam performed with pt supine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Live fluoroscopy used during examination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AP and obturator oblique x-rays used for examination with c-arm on same side as examiner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Hip placed in flexion and adduction during exam with axial load applied to femur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Instability diagnosed with any subluxation of femoral head</a:t>
            </a:r>
            <a:endParaRPr/>
          </a:p>
        </p:txBody>
      </p:sp>
      <p:pic>
        <p:nvPicPr>
          <p:cNvPr descr="A picture containing text&#10;&#10;Description automatically generated" id="226" name="Google Shape;226;p13"/>
          <p:cNvPicPr preferRelativeResize="0"/>
          <p:nvPr/>
        </p:nvPicPr>
        <p:blipFill rotWithShape="1">
          <a:blip r:embed="rId3">
            <a:alphaModFix/>
          </a:blip>
          <a:srcRect b="24479" l="-1786" r="4760" t="19569"/>
          <a:stretch/>
        </p:blipFill>
        <p:spPr>
          <a:xfrm>
            <a:off x="761998" y="2957511"/>
            <a:ext cx="4710115" cy="271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Nonsurgical Treatment</a:t>
            </a:r>
            <a:endParaRPr/>
          </a:p>
        </p:txBody>
      </p:sp>
      <p:sp>
        <p:nvSpPr>
          <p:cNvPr id="233" name="Google Shape;233;p14"/>
          <p:cNvSpPr txBox="1"/>
          <p:nvPr>
            <p:ph idx="4294967295" type="body"/>
          </p:nvPr>
        </p:nvSpPr>
        <p:spPr>
          <a:xfrm>
            <a:off x="728662" y="145415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Indications: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Stable hip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Congruent hip/secondary congruency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Fracture outside of weightbearing dome or &lt;2mm of displacement inside of weightbearing dome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 sz="2400">
                <a:solidFill>
                  <a:schemeClr val="dk1"/>
                </a:solidFill>
              </a:rPr>
              <a:t>*Indications are controversial.</a:t>
            </a:r>
            <a:endParaRPr/>
          </a:p>
        </p:txBody>
      </p:sp>
      <p:sp>
        <p:nvSpPr>
          <p:cNvPr id="234" name="Google Shape;234;p14"/>
          <p:cNvSpPr txBox="1"/>
          <p:nvPr>
            <p:ph idx="4294967295" type="body"/>
          </p:nvPr>
        </p:nvSpPr>
        <p:spPr>
          <a:xfrm>
            <a:off x="6172200" y="145415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Treatment: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Toe-touch weight bearings (TTWB) versus Weight-bearing as tolerated (WBAT)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TTWB results in lower joint reactive forces than non-weight bearing (NWB)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Posterior hip precautions with PW fractures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Consider DVT prophylaxis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>
            <p:ph type="title"/>
          </p:nvPr>
        </p:nvSpPr>
        <p:spPr>
          <a:xfrm>
            <a:off x="838200" y="428481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Non-Operative vs Operative Considerations</a:t>
            </a:r>
            <a:endParaRPr/>
          </a:p>
        </p:txBody>
      </p:sp>
      <p:sp>
        <p:nvSpPr>
          <p:cNvPr id="241" name="Google Shape;241;p15"/>
          <p:cNvSpPr txBox="1"/>
          <p:nvPr>
            <p:ph idx="4294967295" type="body"/>
          </p:nvPr>
        </p:nvSpPr>
        <p:spPr>
          <a:xfrm>
            <a:off x="838200" y="1450975"/>
            <a:ext cx="4476750" cy="518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Ryan et al. (JOT 2017)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Patients ≥60 years had surprisingly good outcomes with non-operative treatment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1 year mortality rate 24%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Conversion of treatment occurred in 15% (i.e. ORIF, THA)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6334125" y="1450975"/>
            <a:ext cx="4476750" cy="518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Manson et al. (JOT 2016)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variation among centers for operative vs nonoperative treatment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Variables associate with Operative Tx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&lt;80 years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energy mechanism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Femoral head impaction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hip congruency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88% received ORIF, 12% THA as initial tx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>
            <p:ph type="title"/>
          </p:nvPr>
        </p:nvSpPr>
        <p:spPr>
          <a:xfrm>
            <a:off x="838200" y="428481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Non-Operative vs Operative Considerations</a:t>
            </a:r>
            <a:endParaRPr/>
          </a:p>
        </p:txBody>
      </p:sp>
      <p:sp>
        <p:nvSpPr>
          <p:cNvPr id="249" name="Google Shape;249;p16"/>
          <p:cNvSpPr txBox="1"/>
          <p:nvPr>
            <p:ph idx="4294967295" type="body"/>
          </p:nvPr>
        </p:nvSpPr>
        <p:spPr>
          <a:xfrm>
            <a:off x="838200" y="1450975"/>
            <a:ext cx="4476750" cy="518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Gary et al. (JOT 2015)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No significant difference in hazard of death in non-op versus operative treatment when comorbidities were considered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Age &gt;70 resulted in increased hazard death 1.08/year in the group as a whole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Associated fracture patterns significantly increased the hazard of death 1.51</a:t>
            </a:r>
            <a:endParaRPr/>
          </a:p>
          <a:p>
            <a:pPr indent="-107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9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6334125" y="1450975"/>
            <a:ext cx="4476750" cy="518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O’Toole et al. (JOT 2014)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year mortality rate was 25% for ORIF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28% rate of conversion to arthroplasty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of 2.5 years from injury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Delayed THA functional scores were similar to elective arthroplasty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Failure rate of those with PW component was 2x that of those without PW</a:t>
            </a:r>
            <a:endParaRPr/>
          </a:p>
          <a:p>
            <a:pPr indent="-1079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Operative Treatment</a:t>
            </a:r>
            <a:endParaRPr/>
          </a:p>
        </p:txBody>
      </p:sp>
      <p:sp>
        <p:nvSpPr>
          <p:cNvPr id="257" name="Google Shape;257;p17"/>
          <p:cNvSpPr txBox="1"/>
          <p:nvPr>
            <p:ph idx="4294967295" type="body"/>
          </p:nvPr>
        </p:nvSpPr>
        <p:spPr>
          <a:xfrm>
            <a:off x="557212" y="1454150"/>
            <a:ext cx="56721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Percutaneous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Open reduction internal fixation (ORIF)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Combined THA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Perc + THA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ORIF  + THA</a:t>
            </a:r>
            <a:endParaRPr/>
          </a:p>
        </p:txBody>
      </p:sp>
      <p:pic>
        <p:nvPicPr>
          <p:cNvPr descr="A x-ray of a human body&#10;&#10;Description automatically generated" id="258" name="Google Shape;2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0446" y="2474188"/>
            <a:ext cx="3782067" cy="4047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ray of a hip joint&#10;&#10;Description automatically generated" id="259" name="Google Shape;259;p17"/>
          <p:cNvPicPr preferRelativeResize="0"/>
          <p:nvPr/>
        </p:nvPicPr>
        <p:blipFill rotWithShape="1">
          <a:blip r:embed="rId4">
            <a:alphaModFix/>
          </a:blip>
          <a:srcRect b="0" l="5920" r="0" t="6446"/>
          <a:stretch/>
        </p:blipFill>
        <p:spPr>
          <a:xfrm>
            <a:off x="8672513" y="1619829"/>
            <a:ext cx="3319462" cy="4965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Combined THA</a:t>
            </a:r>
            <a:endParaRPr/>
          </a:p>
        </p:txBody>
      </p:sp>
      <p:sp>
        <p:nvSpPr>
          <p:cNvPr id="266" name="Google Shape;266;p18"/>
          <p:cNvSpPr txBox="1"/>
          <p:nvPr>
            <p:ph idx="4294967295" type="body"/>
          </p:nvPr>
        </p:nvSpPr>
        <p:spPr>
          <a:xfrm>
            <a:off x="685800" y="1454150"/>
            <a:ext cx="5181600" cy="4676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Consider in cases with: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Pre-existing arthritis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Severe articular cartilage damage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Concurrent femoral head or neck fracture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Marginal impaction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Superior dome impaction</a:t>
            </a:r>
            <a:endParaRPr/>
          </a:p>
        </p:txBody>
      </p:sp>
      <p:pic>
        <p:nvPicPr>
          <p:cNvPr id="267" name="Google Shape;267;p1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10199" l="7388" r="8554" t="4074"/>
          <a:stretch/>
        </p:blipFill>
        <p:spPr>
          <a:xfrm>
            <a:off x="6324602" y="1454150"/>
            <a:ext cx="4587875" cy="467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Outcomes</a:t>
            </a:r>
            <a:endParaRPr/>
          </a:p>
        </p:txBody>
      </p:sp>
      <p:sp>
        <p:nvSpPr>
          <p:cNvPr id="274" name="Google Shape;274;p19"/>
          <p:cNvSpPr txBox="1"/>
          <p:nvPr>
            <p:ph idx="4294967295" type="body"/>
          </p:nvPr>
        </p:nvSpPr>
        <p:spPr>
          <a:xfrm>
            <a:off x="838199" y="1539081"/>
            <a:ext cx="10120313" cy="37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Bible et al. (JOT 2014)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Mortality rates are lower in elderly patients with isolated acetabular fractures than in those with concurrent injuries to other organ systems, long bone fx, or pelvic ring fx</a:t>
            </a:r>
            <a:endParaRPr sz="19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One year mortality rate (avg age 71.1 yrs) was 8.1%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23.3% mortality in nonisloated group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When considering only patients who survived initial hospitalization, mortality similar between groups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Trend toward higher mortality in nonop tx in isolated fxs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D8D"/>
              </a:buClr>
              <a:buSzPts val="4400"/>
              <a:buFont typeface="Arial"/>
              <a:buNone/>
            </a:pPr>
            <a:r>
              <a:rPr lang="en-US">
                <a:solidFill>
                  <a:srgbClr val="307D8D"/>
                </a:solidFill>
              </a:rPr>
              <a:t>Objectives</a:t>
            </a:r>
            <a:endParaRPr/>
          </a:p>
        </p:txBody>
      </p:sp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838200" y="1461849"/>
            <a:ext cx="10515600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200"/>
              <a:buChar char="•"/>
            </a:pPr>
            <a:r>
              <a:rPr lang="en-US" sz="3200"/>
              <a:t>Discuss differences in acetabular fractures between adult and geriatric patients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200"/>
              <a:buChar char="•"/>
            </a:pPr>
            <a:r>
              <a:rPr lang="en-US" sz="3200"/>
              <a:t>Discuss fracture morphology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200"/>
              <a:buChar char="•"/>
            </a:pPr>
            <a:r>
              <a:rPr lang="en-US" sz="3200"/>
              <a:t>Discuss outcomes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200"/>
              <a:buChar char="•"/>
            </a:pPr>
            <a:r>
              <a:rPr lang="en-US" sz="3200"/>
              <a:t>Discuss treatment options and operative indications in geriatric acetabular fractures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Outcomes</a:t>
            </a:r>
            <a:endParaRPr/>
          </a:p>
        </p:txBody>
      </p:sp>
      <p:sp>
        <p:nvSpPr>
          <p:cNvPr id="281" name="Google Shape;281;p20"/>
          <p:cNvSpPr txBox="1"/>
          <p:nvPr>
            <p:ph idx="4294967295" type="body"/>
          </p:nvPr>
        </p:nvSpPr>
        <p:spPr>
          <a:xfrm>
            <a:off x="557212" y="1454150"/>
            <a:ext cx="56721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Glogovac et al. (JOT 2020)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183 pts 65 years and older treated operatively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1 year mortality 15%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No difference in mortality when surgical intervention within or after 48 hours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Increased mortality independently associated with advancing age</a:t>
            </a:r>
            <a:endParaRPr/>
          </a:p>
        </p:txBody>
      </p:sp>
      <p:sp>
        <p:nvSpPr>
          <p:cNvPr id="282" name="Google Shape;282;p20"/>
          <p:cNvSpPr txBox="1"/>
          <p:nvPr>
            <p:ph idx="4294967295" type="body"/>
          </p:nvPr>
        </p:nvSpPr>
        <p:spPr>
          <a:xfrm>
            <a:off x="6610350" y="145415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Gary et al. (JOT 2012)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No differences between percutaneous fixation and ORIF in conversion to THA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1 year mortality 13.9%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4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88" name="Google Shape;288;p21"/>
          <p:cNvSpPr txBox="1"/>
          <p:nvPr>
            <p:ph idx="1" type="body"/>
          </p:nvPr>
        </p:nvSpPr>
        <p:spPr>
          <a:xfrm>
            <a:off x="838200" y="1461849"/>
            <a:ext cx="10515600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Char char="•"/>
            </a:pPr>
            <a:r>
              <a:rPr lang="en-US" sz="2000"/>
              <a:t>Fracture patterns may be atypical due to poor bone quality compared to younger patients with acetabular fractures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2000"/>
              <a:buChar char="•"/>
            </a:pPr>
            <a:r>
              <a:rPr lang="en-US" sz="2000"/>
              <a:t>Lower energy injuries that are more comminuted with more impaction and quadrilateral surface involvement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2000"/>
              <a:buChar char="•"/>
            </a:pPr>
            <a:r>
              <a:rPr lang="en-US" sz="2000"/>
              <a:t>Surgical indications are controversial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</a:pPr>
            <a:r>
              <a:rPr lang="en-US" sz="1800"/>
              <a:t>Must consider functional status, comorbidities, age, congruency, and stability.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2000"/>
              <a:buChar char="•"/>
            </a:pPr>
            <a:r>
              <a:rPr lang="en-US" sz="2000"/>
              <a:t>Operative treatment includes percutaneous, ORIF, and combined THA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2000"/>
              <a:buChar char="•"/>
            </a:pPr>
            <a:r>
              <a:rPr lang="en-US" sz="2000"/>
              <a:t>1 year mortality is high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2000"/>
              <a:buChar char="•"/>
            </a:pPr>
            <a:r>
              <a:rPr lang="en-US" sz="2000"/>
              <a:t>ORIF combined with THA more often utilized as treatment in geriatric acetabular fractures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CCCCCC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References</a:t>
            </a:r>
            <a:endParaRPr/>
          </a:p>
        </p:txBody>
      </p:sp>
      <p:sp>
        <p:nvSpPr>
          <p:cNvPr id="294" name="Google Shape;294;p22"/>
          <p:cNvSpPr txBox="1"/>
          <p:nvPr>
            <p:ph idx="1" type="body"/>
          </p:nvPr>
        </p:nvSpPr>
        <p:spPr>
          <a:xfrm>
            <a:off x="838200" y="1461849"/>
            <a:ext cx="10515600" cy="418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Gary JL, Paryavi E, Gibbons SD, et al. Effect of surgical treatment on mortality after acetabular fracture in the elderly: a multicenter study of 454 patients. J Orthop Trauma. 2015;29(4):202-208.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O’Toole RV, Hui E, Chandra A, Nascone JW. How often does open reduction and internal fixation of geriatric acetabular fractures lead to hip arthroplasty? J Orthop Trauma. 2014;28(3):148-153.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Ryan SP, Manson TT, Sciadini MF, et al. Functional outcomes of elderly patients with nonoperatively treated acetabular fractures that meet operative criteria. J Orthop Trauma. 2017;31(12):644-649.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Manson TT, Reider L, OʼToole RV, et al. Variation in treatment of displaced geriatric acetabular fractures among 15 level-i trauma centers. J Orthop Trauma. 2016;30(9):457-462.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Firoozabadi R, Spitler C, Schlepp C, et al. Determining stability in posterior wall acetabular fractures. J Orthop Trauma. 2015;29(10):465-469.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Riehl J, Koval K, Langford J, Munro M, Haidukewych G. Examination under anesthesia for posterior wall acetabular fracture a survey of the ota membership. Bull Hosp Jt Dis (2013). 2016;74(2):124-129.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Bible JE, Wegner A, McClure DJ, et al. One-year mortality after acetabular fractures in elderly patients presenting to a level-1 trauma center. J Orthop Trauma. 2014;28(3):154-159.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Glogovac G, Le TT, Archdeacon MT. Time to surgery and patient mortality in geriatric acetabular fractures. J Orthop Trauma. 2020;34(6):310-315.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Gary JL, VanHal M, Gibbons SD, Reinert CM, Starr AJ. Functional outcomes in elderly patients with acetabular fractures treated with minimally invasive reduction and percutaneous fixation. J Orthop Trauma. 2012;26(5):278-283.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Laflamme GY, Hebert-Davies J. Direct reduction technique for superomedial dome impaction in geriatric acetabular fractures. J Orthop Trauma. 2014;28(2):e39-43.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Anglen JO, Burd TA, Hendricks KJ, Harrison P. The “Gull Sign”: a harbinger of failure for internal fixation of geriatric acetabular fractures. J Orthop Trauma. 2003;17(9):625-634.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 sz="1400">
                <a:solidFill>
                  <a:schemeClr val="lt1"/>
                </a:solidFill>
              </a:rPr>
              <a:t>Levine RG, Renard R, Behrens FF, Tornetta P. Biomechanical consequences of secondary congruence after both-column acetabular fracture. J Orthop Trauma. 2002;16(2):87-91.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445452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445452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445452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445452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445452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95" name="Google Shape;295;p22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the footer for your meeting name</a:t>
            </a:r>
            <a:endParaRPr/>
          </a:p>
        </p:txBody>
      </p:sp>
      <p:sp>
        <p:nvSpPr>
          <p:cNvPr id="296" name="Google Shape;296;p22"/>
          <p:cNvSpPr txBox="1"/>
          <p:nvPr/>
        </p:nvSpPr>
        <p:spPr>
          <a:xfrm>
            <a:off x="838200" y="1461849"/>
            <a:ext cx="10515600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Introduction</a:t>
            </a:r>
            <a:endParaRPr/>
          </a:p>
        </p:txBody>
      </p:sp>
      <p:sp>
        <p:nvSpPr>
          <p:cNvPr id="134" name="Google Shape;134;p3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the footer for your meeting name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1461849"/>
            <a:ext cx="10515600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Geriatric acetabular fractures have shown a steady increase over the past few decades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energy acetabular fractures are much more common in the geriatric population due to osteoporosis and falls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not entirely known, mortality rates for these injuries may be 16% or more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Introduction – Fracture Pattern</a:t>
            </a:r>
            <a:endParaRPr/>
          </a:p>
        </p:txBody>
      </p:sp>
      <p:sp>
        <p:nvSpPr>
          <p:cNvPr id="141" name="Google Shape;141;p4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the footer for your meeting name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838199" y="1461849"/>
            <a:ext cx="10308771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Fracture patterns may be unique that do not fit typical fracture classifications due to poor bone quality compared with younger patients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patterns/findings: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Anterior column posterior hemi-transverse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Anterior column medial wall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Quadrilateral surface fracture (protrusio)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Fracture comminution more common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Superior medial dome impaction (“Gull Sign”)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column injuries common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Gull Sign</a:t>
            </a:r>
            <a:endParaRPr/>
          </a:p>
        </p:txBody>
      </p:sp>
      <p:sp>
        <p:nvSpPr>
          <p:cNvPr id="149" name="Google Shape;149;p5"/>
          <p:cNvSpPr txBox="1"/>
          <p:nvPr>
            <p:ph idx="4294967295" type="body"/>
          </p:nvPr>
        </p:nvSpPr>
        <p:spPr>
          <a:xfrm>
            <a:off x="818438" y="142557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Char char="•"/>
            </a:pPr>
            <a:r>
              <a:rPr b="0" i="0" lang="en-US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Anglen et al. (JOT 2003)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21"/>
              </a:buClr>
              <a:buSzPts val="1900"/>
              <a:buChar char="•"/>
            </a:pPr>
            <a:r>
              <a:rPr lang="en-US" sz="19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“Harbinger for failure”</a:t>
            </a:r>
            <a:endParaRPr b="0" i="0" sz="19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21"/>
              </a:buClr>
              <a:buSzPts val="1900"/>
              <a:buChar char="•"/>
            </a:pPr>
            <a:r>
              <a:rPr lang="en-US" sz="19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Superomedial dome impaction on preoperative radiographs predicted failure (termed “Gull Sign”)</a:t>
            </a:r>
            <a:endParaRPr/>
          </a:p>
          <a:p>
            <a:pPr indent="-1079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900"/>
              <a:buNone/>
            </a:pPr>
            <a:r>
              <a:t/>
            </a:r>
            <a:endParaRPr sz="19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400"/>
              <a:buChar char="•"/>
            </a:pPr>
            <a:r>
              <a:rPr lang="en-US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Multiple techniques described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21"/>
              </a:buClr>
              <a:buSzPts val="2000"/>
              <a:buChar char="•"/>
            </a:pPr>
            <a:r>
              <a:rPr lang="en-US" sz="20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[e.g. Laflamme et al. (JOT 2014)]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0" name="Google Shape;150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14203" l="0" r="8556" t="14082"/>
          <a:stretch/>
        </p:blipFill>
        <p:spPr>
          <a:xfrm>
            <a:off x="7766998" y="480219"/>
            <a:ext cx="3979862" cy="31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14203" l="0" r="8556" t="14082"/>
          <a:stretch/>
        </p:blipFill>
        <p:spPr>
          <a:xfrm>
            <a:off x="6547086" y="3255422"/>
            <a:ext cx="3979069" cy="3120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5"/>
          <p:cNvCxnSpPr/>
          <p:nvPr/>
        </p:nvCxnSpPr>
        <p:spPr>
          <a:xfrm flipH="1">
            <a:off x="9544050" y="4414838"/>
            <a:ext cx="300038" cy="242887"/>
          </a:xfrm>
          <a:prstGeom prst="straightConnector1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" name="Google Shape;153;p5"/>
          <p:cNvCxnSpPr/>
          <p:nvPr/>
        </p:nvCxnSpPr>
        <p:spPr>
          <a:xfrm flipH="1">
            <a:off x="10710863" y="1611350"/>
            <a:ext cx="300038" cy="242887"/>
          </a:xfrm>
          <a:prstGeom prst="straightConnector1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(Copyright Berton R. Moed, MD. Permission granted for nonexclusive unrestricted use.)" id="159" name="Google Shape;1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8772" y="1574632"/>
            <a:ext cx="3545114" cy="370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Classification – Letournel and Judet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6"/>
          <p:cNvSpPr txBox="1"/>
          <p:nvPr>
            <p:ph idx="4294967295" type="body"/>
          </p:nvPr>
        </p:nvSpPr>
        <p:spPr>
          <a:xfrm>
            <a:off x="5915478" y="158597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Based on a “two column” structure</a:t>
            </a:r>
            <a:endParaRPr/>
          </a:p>
        </p:txBody>
      </p:sp>
      <p:pic>
        <p:nvPicPr>
          <p:cNvPr descr="These are in turn linked to the sacrum by the sciatic buttress." id="162" name="Google Shape;162;p6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9328" y="2699124"/>
            <a:ext cx="4533900" cy="28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239328" y="5730717"/>
            <a:ext cx="45335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Moed BR, Bourdreau JA. Chapter 50. Rockwood and Greens Fractures in Adults. Philadelphia: Lippincott Wiliams &amp; Wilkins, 9e, 2019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Classification – Letournel and Judet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7"/>
          <p:cNvSpPr txBox="1"/>
          <p:nvPr>
            <p:ph idx="4294967295" type="body"/>
          </p:nvPr>
        </p:nvSpPr>
        <p:spPr>
          <a:xfrm>
            <a:off x="6673022" y="1400402"/>
            <a:ext cx="5181600" cy="4837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5 elementary patterns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Anterior wall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Anterior column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Posterior wall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Posterior column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Transverse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5 associated patterns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Anterior column plus posterior hemitransverse</a:t>
            </a:r>
            <a:endParaRPr sz="1800"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Posterior column plus posterior wall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Transverse plus posterior wall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T-type fracture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Both column (BC) fracture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(From Moed BR. Acetabular fractures: Kocher–Langenbeck approach. In: Wiss DA, ed. Master Techniques in Orthopaedic Surgery: Fractures. 3rd ed. Philadelphia, PA: Lippincott Williams &amp; Wilkins; 2012:817–868, with permission.)" id="171" name="Google Shape;171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40402" l="0" r="0" t="0"/>
          <a:stretch/>
        </p:blipFill>
        <p:spPr>
          <a:xfrm>
            <a:off x="752277" y="1400402"/>
            <a:ext cx="2781300" cy="3500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(From Moed BR. Acetabular fractures: Kocher–Langenbeck approach. In: Wiss DA, ed. Master Techniques in Orthopaedic Surgery: Fractures. 3rd ed. Philadelphia, PA: Lippincott Williams &amp; Wilkins; 2012:817–868, with permission.)"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59815"/>
          <a:stretch/>
        </p:blipFill>
        <p:spPr>
          <a:xfrm>
            <a:off x="3863937" y="2604301"/>
            <a:ext cx="2774134" cy="2355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(From Moed BR. Acetabular fractures: Kocher–Langenbeck approach. In: Wiss DA, ed. Master Techniques in Orthopaedic Surgery: Fractures. 3rd ed. Philadelphia, PA: Lippincott Williams &amp; Wilkins; 2012:817–868, with permission.)" id="173" name="Google Shape;173;p7"/>
          <p:cNvPicPr preferRelativeResize="0"/>
          <p:nvPr/>
        </p:nvPicPr>
        <p:blipFill rotWithShape="1">
          <a:blip r:embed="rId3">
            <a:alphaModFix/>
          </a:blip>
          <a:srcRect b="40120" l="49405" r="0" t="39472"/>
          <a:stretch/>
        </p:blipFill>
        <p:spPr>
          <a:xfrm>
            <a:off x="4516410" y="1400403"/>
            <a:ext cx="1330382" cy="113359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2125666" y="3708401"/>
            <a:ext cx="1378857" cy="127647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1056658" y="4906805"/>
            <a:ext cx="24083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Elementary Patterns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4046823" y="4997557"/>
            <a:ext cx="24083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Patterns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1780038" y="5314224"/>
            <a:ext cx="45335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Moed BR, Bourdreau JA. Chapter 50. Rockwood and Greens Fractures in Adults. Philadelphia: Lippincott Wiliams &amp; Wilkins, 9e, 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History and Physical</a:t>
            </a:r>
            <a:endParaRPr/>
          </a:p>
        </p:txBody>
      </p:sp>
      <p:sp>
        <p:nvSpPr>
          <p:cNvPr id="183" name="Google Shape;183;p8"/>
          <p:cNvSpPr txBox="1"/>
          <p:nvPr>
            <p:ph idx="11" type="ftr"/>
          </p:nvPr>
        </p:nvSpPr>
        <p:spPr>
          <a:xfrm>
            <a:off x="8062681" y="6283034"/>
            <a:ext cx="4187375" cy="3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the footer for your meeting name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838200" y="1461849"/>
            <a:ext cx="4938486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Injury mechanism (typically GLF)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Pre-injury function/ambulatory status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Pre-existing hip/back pain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living status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Hemodynamic status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comorbidities (including anticoagulant use)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6244771" y="1461849"/>
            <a:ext cx="4938486" cy="468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LE NV exam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 pelvis for open wounds, blood at urogenital meatus/rectum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 length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joint TTP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pain/instability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838200" y="336695"/>
            <a:ext cx="10515600" cy="94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Special Considerations</a:t>
            </a:r>
            <a:endParaRPr/>
          </a:p>
        </p:txBody>
      </p:sp>
      <p:sp>
        <p:nvSpPr>
          <p:cNvPr id="192" name="Google Shape;192;p9"/>
          <p:cNvSpPr txBox="1"/>
          <p:nvPr>
            <p:ph idx="4294967295" type="body"/>
          </p:nvPr>
        </p:nvSpPr>
        <p:spPr>
          <a:xfrm>
            <a:off x="5865813" y="1604064"/>
            <a:ext cx="51927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Early mobilization is an important goal to keep in mind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Pre-existing hip pain/degenerative joint disease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THA combined with ORIF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b="8791" l="0" r="0" t="9890"/>
          <a:stretch/>
        </p:blipFill>
        <p:spPr>
          <a:xfrm>
            <a:off x="734008" y="1604064"/>
            <a:ext cx="4580941" cy="372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2024-08-24T16:56:25Z</dcterms:created>
  <dc:creator>Brian Page</dc:creator>
</cp:coreProperties>
</file>