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0"/>
  </p:notesMasterIdLst>
  <p:sldIdLst>
    <p:sldId id="488" r:id="rId2"/>
    <p:sldId id="332" r:id="rId3"/>
    <p:sldId id="490" r:id="rId4"/>
    <p:sldId id="491" r:id="rId5"/>
    <p:sldId id="492" r:id="rId6"/>
    <p:sldId id="494" r:id="rId7"/>
    <p:sldId id="493" r:id="rId8"/>
    <p:sldId id="495" r:id="rId9"/>
    <p:sldId id="497" r:id="rId10"/>
    <p:sldId id="496" r:id="rId11"/>
    <p:sldId id="498" r:id="rId12"/>
    <p:sldId id="499" r:id="rId13"/>
    <p:sldId id="489" r:id="rId14"/>
    <p:sldId id="502" r:id="rId15"/>
    <p:sldId id="503" r:id="rId16"/>
    <p:sldId id="504" r:id="rId17"/>
    <p:sldId id="505" r:id="rId18"/>
    <p:sldId id="506" r:id="rId19"/>
    <p:sldId id="507" r:id="rId20"/>
    <p:sldId id="508" r:id="rId21"/>
    <p:sldId id="509" r:id="rId22"/>
    <p:sldId id="511" r:id="rId23"/>
    <p:sldId id="513" r:id="rId24"/>
    <p:sldId id="512" r:id="rId25"/>
    <p:sldId id="514" r:id="rId26"/>
    <p:sldId id="515" r:id="rId27"/>
    <p:sldId id="516" r:id="rId28"/>
    <p:sldId id="517" r:id="rId29"/>
    <p:sldId id="518" r:id="rId30"/>
    <p:sldId id="520" r:id="rId31"/>
    <p:sldId id="519" r:id="rId32"/>
    <p:sldId id="522" r:id="rId33"/>
    <p:sldId id="523" r:id="rId34"/>
    <p:sldId id="521" r:id="rId35"/>
    <p:sldId id="525" r:id="rId36"/>
    <p:sldId id="526" r:id="rId37"/>
    <p:sldId id="524" r:id="rId38"/>
    <p:sldId id="527" r:id="rId39"/>
    <p:sldId id="528" r:id="rId40"/>
    <p:sldId id="531" r:id="rId41"/>
    <p:sldId id="529" r:id="rId42"/>
    <p:sldId id="534" r:id="rId43"/>
    <p:sldId id="530" r:id="rId44"/>
    <p:sldId id="533" r:id="rId45"/>
    <p:sldId id="535" r:id="rId46"/>
    <p:sldId id="536" r:id="rId47"/>
    <p:sldId id="532" r:id="rId48"/>
    <p:sldId id="501" r:id="rId4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60A4"/>
    <a:srgbClr val="307D8D"/>
    <a:srgbClr val="617072"/>
    <a:srgbClr val="1C3158"/>
    <a:srgbClr val="6688CC"/>
    <a:srgbClr val="334BC3"/>
    <a:srgbClr val="141E4C"/>
    <a:srgbClr val="244072"/>
    <a:srgbClr val="DE874E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4" autoAdjust="0"/>
    <p:restoredTop sz="81738" autoAdjust="0"/>
  </p:normalViewPr>
  <p:slideViewPr>
    <p:cSldViewPr snapToGrid="0">
      <p:cViewPr varScale="1">
        <p:scale>
          <a:sx n="84" d="100"/>
          <a:sy n="84" d="100"/>
        </p:scale>
        <p:origin x="184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E37DED0-104B-4A69-A4DF-CE7FB70DBE04}" type="datetimeFigureOut">
              <a:rPr lang="en-US" smtClean="0"/>
              <a:t>1/27/25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3F0D029-8202-41E2-BD8A-AA3FF1EB5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998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0D029-8202-41E2-BD8A-AA3FF1EB53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4943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4D7C616D-8ED8-4799-934C-8A5AC83399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18E23183-F863-4D84-ABCD-5052A1456B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NEED NEW IMAGES</a:t>
            </a: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515CF3EA-F4FA-437B-B288-416A3A859B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62377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3028264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94151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960038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441D78-E755-4DBF-9590-F14992C89F7D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3929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4D7C616D-8ED8-4799-934C-8A5AC83399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18E23183-F863-4D84-ABCD-5052A1456B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Pre-fixed – 25-40% have large C4 contributions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Martin gruber – incidence 5-34%, most common is type 1 – median nerve travels on ulnar nerve, crosses back from ulnar to median in forearm, innervates thenar +/- ulnar </a:t>
            </a:r>
            <a:r>
              <a:rPr lang="en-US" dirty="0" err="1"/>
              <a:t>intrinsics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Rich-</a:t>
            </a:r>
            <a:r>
              <a:rPr lang="en-US" dirty="0" err="1"/>
              <a:t>cannieu</a:t>
            </a:r>
            <a:r>
              <a:rPr lang="en-US" dirty="0"/>
              <a:t> – up to 50%, deep branch of ulnar nerve traverses adductor to communicate with thenar motor branch of median nerve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Berettini</a:t>
            </a:r>
            <a:r>
              <a:rPr lang="en-US" dirty="0"/>
              <a:t> – up to 80% - palmar communicating (sensory) branches between median and ulnar nerves, distal to TCL</a:t>
            </a:r>
          </a:p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515CF3EA-F4FA-437B-B288-416A3A859B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62377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3028264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94151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960038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441D78-E755-4DBF-9590-F14992C89F7D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4465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4D7C616D-8ED8-4799-934C-8A5AC83399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18E23183-F863-4D84-ABCD-5052A1456B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NEED NEW IMAGES</a:t>
            </a: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515CF3EA-F4FA-437B-B288-416A3A859B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62377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3028264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94151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960038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441D78-E755-4DBF-9590-F14992C89F7D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1609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4D7C616D-8ED8-4799-934C-8A5AC83399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18E23183-F863-4D84-ABCD-5052A1456B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NEED NEW IMAGES</a:t>
            </a: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515CF3EA-F4FA-437B-B288-416A3A859B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62377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3028264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94151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960038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441D78-E755-4DBF-9590-F14992C89F7D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2859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4D7C616D-8ED8-4799-934C-8A5AC83399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18E23183-F863-4D84-ABCD-5052A1456B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NEED NEW IMAGES</a:t>
            </a: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515CF3EA-F4FA-437B-B288-416A3A859B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62377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3028264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94151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960038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441D78-E755-4DBF-9590-F14992C89F7D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8591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4D7C616D-8ED8-4799-934C-8A5AC83399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18E23183-F863-4D84-ABCD-5052A1456B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NEED NEW IMAGES</a:t>
            </a: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515CF3EA-F4FA-437B-B288-416A3A859B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62377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3028264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94151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960038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441D78-E755-4DBF-9590-F14992C89F7D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3984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4D7C616D-8ED8-4799-934C-8A5AC83399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18E23183-F863-4D84-ABCD-5052A1456B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NEED NEW IMAGES</a:t>
            </a: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515CF3EA-F4FA-437B-B288-416A3A859B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62377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3028264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94151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960038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441D78-E755-4DBF-9590-F14992C89F7D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1476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4D7C616D-8ED8-4799-934C-8A5AC83399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18E23183-F863-4D84-ABCD-5052A1456B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NEED NEW IMAGES</a:t>
            </a: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515CF3EA-F4FA-437B-B288-416A3A859B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62377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3028264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94151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960038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441D78-E755-4DBF-9590-F14992C89F7D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6322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Incidence reported between 1/1000 and 100,000, asymmetric in 97%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75% good to complete recovery by 6 to 36 months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0D029-8202-41E2-BD8A-AA3FF1EB538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6832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Groin, anterior, or posterior hip pain. Can also be in buttock. It can worsen with prolonged sitting, rising from a seat, getting into or out of a car, or leaning forward. Pain is usually gradual and progressive.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0D029-8202-41E2-BD8A-AA3FF1EB538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18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4D7C616D-8ED8-4799-934C-8A5AC83399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18E23183-F863-4D84-ABCD-5052A1456B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NEED NEW IMAGES</a:t>
            </a: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515CF3EA-F4FA-437B-B288-416A3A859B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62377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3028264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94151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960038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441D78-E755-4DBF-9590-F14992C89F7D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Pmid</a:t>
            </a:r>
            <a:r>
              <a:rPr lang="en-US" dirty="0"/>
              <a:t> 25515771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0D029-8202-41E2-BD8A-AA3FF1EB538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1477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patient holds the unaffected leg flexed while attempting to lower the affected leg to the table. An inability to lower the affected leg constitutes a positive test, indicating iliopsoas contracture.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0D029-8202-41E2-BD8A-AA3FF1EB538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1209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Ober test consists of three parts: extension, neutral,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andflexion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(Fig. 4.11). To perform the extension test abduct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theaffected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leg and extend it at the hip while flexing the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ipsilat-eral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knee. When allowing the leg to fall, note if the leg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adductsimmediately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or if a slight pause or any difficulty in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adductionoccurs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To perform the neutral test, abduct the leg while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theknee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flexed but the hip is in the neutral position, and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thenallow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leg to fall into adduction. To perform the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flexiontest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rotate the torso to lay both shoulders on the table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whileboth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legs are still in the lateral position. Abduct the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unaffectedleg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 the knee fully extended and the hip flexed, and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thenallow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leg to fall into adduction. In all three tests, the exam-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iner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abducts the leg in the specific position and then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releasesthe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leg. If the leg maintains its abducted position longer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thanexpected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the Ober test is positive. A positive extension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Obertest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indicates tensor fascia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lata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contracture, while a positive neu-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tral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test indicates gluteus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medius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contracture or tear. A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positiveflexion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test indicates gluteus maximus contracture.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0D029-8202-41E2-BD8A-AA3FF1EB538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7898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Systematic review of physical examinations predicting response to SIJ block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0D029-8202-41E2-BD8A-AA3FF1EB538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854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4D7C616D-8ED8-4799-934C-8A5AC83399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18E23183-F863-4D84-ABCD-5052A1456B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NEED NEW IMAGES</a:t>
            </a: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515CF3EA-F4FA-437B-B288-416A3A859B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62377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3028264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94151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960038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441D78-E755-4DBF-9590-F14992C89F7D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988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4D7C616D-8ED8-4799-934C-8A5AC83399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18E23183-F863-4D84-ABCD-5052A1456B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Results: 15/24 (63%) correctly answered C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0 correctly identified all 5 muscles </a:t>
            </a: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515CF3EA-F4FA-437B-B288-416A3A859B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62377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3028264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94151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960038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441D78-E755-4DBF-9590-F14992C89F7D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980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4D7C616D-8ED8-4799-934C-8A5AC83399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18E23183-F863-4D84-ABCD-5052A1456B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NEED NEW IMAGES</a:t>
            </a: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515CF3EA-F4FA-437B-B288-416A3A859B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62377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3028264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94151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960038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441D78-E755-4DBF-9590-F14992C89F7D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635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4D7C616D-8ED8-4799-934C-8A5AC83399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18E23183-F863-4D84-ABCD-5052A1456B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Therefore, an ulnar lesion at the elbow—a com-mon site of compression or trauma—would result in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anesthe-sia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the ulnar hand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andfingers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but not the forearm.</a:t>
            </a:r>
            <a:endParaRPr lang="en-US" dirty="0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515CF3EA-F4FA-437B-B288-416A3A859B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62377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3028264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94151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960038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441D78-E755-4DBF-9590-F14992C89F7D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779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4D7C616D-8ED8-4799-934C-8A5AC83399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18E23183-F863-4D84-ABCD-5052A1456B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abductor </a:t>
            </a:r>
            <a:r>
              <a:rPr lang="en-US" dirty="0" err="1"/>
              <a:t>andflexor</a:t>
            </a:r>
            <a:r>
              <a:rPr lang="en-US" dirty="0"/>
              <a:t> </a:t>
            </a:r>
            <a:r>
              <a:rPr lang="en-US" dirty="0" err="1"/>
              <a:t>pollicisbrevis</a:t>
            </a:r>
            <a:r>
              <a:rPr lang="en-US" dirty="0"/>
              <a:t>, </a:t>
            </a:r>
            <a:r>
              <a:rPr lang="en-US" dirty="0" err="1"/>
              <a:t>opponens</a:t>
            </a:r>
            <a:r>
              <a:rPr lang="en-US" dirty="0"/>
              <a:t> pollicis, and lateral two lumbricals </a:t>
            </a:r>
            <a:r>
              <a:rPr lang="en-US" dirty="0" err="1"/>
              <a:t>areinnervated</a:t>
            </a:r>
            <a:r>
              <a:rPr lang="en-US" dirty="0"/>
              <a:t> by C8–T1 via the median nerve, entering </a:t>
            </a:r>
            <a:r>
              <a:rPr lang="en-US" dirty="0" err="1"/>
              <a:t>thehand</a:t>
            </a:r>
            <a:r>
              <a:rPr lang="en-US" dirty="0"/>
              <a:t> through the carpal tunnel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abductor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andflexor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pollicisbrevis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opponens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pollicis, and lateral two lumbricals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areinnervated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by C8–T1 via the median nerve, entering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thehand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through the carpal tunnel.13The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mnemonicAbOF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theLawmay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 useful—the abductor (Ab)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andflexor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(F)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pollicisbrevis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opponens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pollicis (O), and lateral lumbricals (Law)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are“above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law”that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intrinsic hand muscles are ulnar-inner-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vated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By specifically examining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thesefive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muscles (►Fig. 3),one can differentiate between cubital tunnel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syndrome,which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leaves their motor strength intact, and C8–T1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radicu-lopathies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which would result in weakness. For example,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theabductor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pollicis brevis elevates the thumb about the meta-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carpophalangeal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joint to 90 degrees relative to the plane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ofthe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palm (►Fig. 3B). Its strength is tested by the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examinerattempting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adduct the thumb into the same plane as,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orparallel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to, the palm. The lumbricals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engenderflexion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at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themetacarpophalangeal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joints and extension at the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interpha-langeal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joints (►Fig. 3C).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Theflexor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pollicis brevis bends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thethumb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at the metacarpophalangeal joint in approximately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thesame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plane as the palm (►Fig. 3D), and the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opponens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allowsthe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thumb to contact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thefifthfinger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(►Fig. 3E). Last,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despitethese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canonical motor innervation patterns, the possibility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ofanomalous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median-ulnar neural pathways such as a Riche-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Cannieu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or Martin-Gruber anastomosis should be kept inmind.14,15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515CF3EA-F4FA-437B-B288-416A3A859B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62377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3028264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94151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960038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441D78-E755-4DBF-9590-F14992C89F7D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503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4D7C616D-8ED8-4799-934C-8A5AC83399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18E23183-F863-4D84-ABCD-5052A1456B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NEED NEW IMAGES</a:t>
            </a: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515CF3EA-F4FA-437B-B288-416A3A859B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62377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3028264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94151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960038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441D78-E755-4DBF-9590-F14992C89F7D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2451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4D7C616D-8ED8-4799-934C-8A5AC83399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18E23183-F863-4D84-ABCD-5052A1456B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NEED NEW IMAGES</a:t>
            </a: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515CF3EA-F4FA-437B-B288-416A3A859B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62377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3028264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94151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960038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441D78-E755-4DBF-9590-F14992C89F7D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151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F41F9-F44E-4E1D-8705-25531B07E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9716" y="2457882"/>
            <a:ext cx="7190972" cy="2387600"/>
          </a:xfrm>
        </p:spPr>
        <p:txBody>
          <a:bodyPr anchor="b">
            <a:normAutofit/>
          </a:bodyPr>
          <a:lstStyle>
            <a:lvl1pPr algn="ctr">
              <a:defRPr sz="5400" b="1" cap="none" spc="0">
                <a:ln w="22225">
                  <a:noFill/>
                  <a:prstDash val="solid"/>
                </a:ln>
                <a:solidFill>
                  <a:srgbClr val="CCCC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68A9E9-B74A-4F20-AC7D-4C764E27EC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9716" y="5420245"/>
            <a:ext cx="7190974" cy="820119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5A7CC2-1466-41BC-B52D-2E0EB0FA0912}"/>
              </a:ext>
            </a:extLst>
          </p:cNvPr>
          <p:cNvCxnSpPr>
            <a:cxnSpLocks/>
          </p:cNvCxnSpPr>
          <p:nvPr userDrawn="1"/>
        </p:nvCxnSpPr>
        <p:spPr>
          <a:xfrm>
            <a:off x="4404261" y="5159074"/>
            <a:ext cx="7421881" cy="0"/>
          </a:xfrm>
          <a:prstGeom prst="line">
            <a:avLst/>
          </a:prstGeom>
          <a:ln w="117475">
            <a:solidFill>
              <a:srgbClr val="CCCCCC">
                <a:alpha val="54000"/>
              </a:srgbClr>
            </a:solidFill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610EC379-0680-4521-B682-2ED30FC85020}"/>
              </a:ext>
            </a:extLst>
          </p:cNvPr>
          <p:cNvSpPr>
            <a:spLocks noChangeAspect="1"/>
          </p:cNvSpPr>
          <p:nvPr userDrawn="1"/>
        </p:nvSpPr>
        <p:spPr>
          <a:xfrm rot="20003692">
            <a:off x="-588482" y="119054"/>
            <a:ext cx="7871114" cy="4894123"/>
          </a:xfrm>
          <a:prstGeom prst="rect">
            <a:avLst/>
          </a:prstGeom>
          <a:blipFill dpi="0" rotWithShape="1">
            <a:blip r:embed="rId2">
              <a:alphaModFix amt="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98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11FFA-4472-4F5D-B419-494B621E1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00B36-12E5-4DBF-873D-9C831CF42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98391A-D6DE-45CD-8641-F39527CD61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88737F8A-B6E0-4167-92A4-79C5E12CAE77}"/>
              </a:ext>
            </a:extLst>
          </p:cNvPr>
          <p:cNvSpPr/>
          <p:nvPr userDrawn="1"/>
        </p:nvSpPr>
        <p:spPr>
          <a:xfrm>
            <a:off x="0" y="5370903"/>
            <a:ext cx="9910425" cy="1485920"/>
          </a:xfrm>
          <a:prstGeom prst="triangle">
            <a:avLst>
              <a:gd name="adj" fmla="val 0"/>
            </a:avLst>
          </a:prstGeom>
          <a:solidFill>
            <a:srgbClr val="617072">
              <a:alpha val="78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51F3674B-4A54-4C16-B1E9-F07C68497723}"/>
              </a:ext>
            </a:extLst>
          </p:cNvPr>
          <p:cNvSpPr/>
          <p:nvPr userDrawn="1"/>
        </p:nvSpPr>
        <p:spPr>
          <a:xfrm>
            <a:off x="5716249" y="5389800"/>
            <a:ext cx="6475751" cy="1485920"/>
          </a:xfrm>
          <a:prstGeom prst="triangle">
            <a:avLst>
              <a:gd name="adj" fmla="val 100000"/>
            </a:avLst>
          </a:prstGeom>
          <a:solidFill>
            <a:srgbClr val="617072">
              <a:alpha val="47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S:\LOGO\2017 Logo Current\OTA_newlogo.png">
            <a:extLst>
              <a:ext uri="{FF2B5EF4-FFF2-40B4-BE49-F238E27FC236}">
                <a16:creationId xmlns:a16="http://schemas.microsoft.com/office/drawing/2014/main" id="{8FDDEF7D-706F-4B70-A44B-184DDBE913A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00" y="5669150"/>
            <a:ext cx="2875876" cy="101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6E9AED9-BAD3-4DDB-BE57-B204F79C4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2681" y="6283034"/>
            <a:ext cx="4187375" cy="383287"/>
          </a:xfrm>
          <a:prstGeom prst="rect">
            <a:avLst/>
          </a:prstGeom>
        </p:spPr>
        <p:txBody>
          <a:bodyPr/>
          <a:lstStyle>
            <a:lvl1pPr algn="ctr">
              <a:defRPr sz="1800" b="0" cap="none" spc="0">
                <a:ln w="10160">
                  <a:solidFill>
                    <a:srgbClr val="CCCCCC"/>
                  </a:solidFill>
                  <a:prstDash val="solid"/>
                </a:ln>
                <a:solidFill>
                  <a:srgbClr val="61707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Change the footer for your meeting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138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24616-B5E9-4616-AAD9-F0B930CD6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F0A75A-01AB-4BAB-BEA2-5F514686AA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F8341-7C70-485B-8619-6FA1A29938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BDB54173-F439-4278-AAB9-098B5CAC4425}"/>
              </a:ext>
            </a:extLst>
          </p:cNvPr>
          <p:cNvSpPr/>
          <p:nvPr userDrawn="1"/>
        </p:nvSpPr>
        <p:spPr>
          <a:xfrm>
            <a:off x="0" y="5370903"/>
            <a:ext cx="9910425" cy="1485920"/>
          </a:xfrm>
          <a:prstGeom prst="triangle">
            <a:avLst>
              <a:gd name="adj" fmla="val 0"/>
            </a:avLst>
          </a:prstGeom>
          <a:solidFill>
            <a:srgbClr val="617072">
              <a:alpha val="78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4FE2039E-2262-4A90-A287-271EC22934E9}"/>
              </a:ext>
            </a:extLst>
          </p:cNvPr>
          <p:cNvSpPr/>
          <p:nvPr userDrawn="1"/>
        </p:nvSpPr>
        <p:spPr>
          <a:xfrm>
            <a:off x="5716249" y="5389800"/>
            <a:ext cx="6475751" cy="1485920"/>
          </a:xfrm>
          <a:prstGeom prst="triangle">
            <a:avLst>
              <a:gd name="adj" fmla="val 100000"/>
            </a:avLst>
          </a:prstGeom>
          <a:solidFill>
            <a:srgbClr val="617072">
              <a:alpha val="47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S:\LOGO\2017 Logo Current\OTA_newlogo.png">
            <a:extLst>
              <a:ext uri="{FF2B5EF4-FFF2-40B4-BE49-F238E27FC236}">
                <a16:creationId xmlns:a16="http://schemas.microsoft.com/office/drawing/2014/main" id="{860890B3-4FD9-490A-8642-6A310380B06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00" y="5669150"/>
            <a:ext cx="2875876" cy="101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84F19484-CAB1-4168-AE00-E97472A5E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2681" y="6283034"/>
            <a:ext cx="4187375" cy="383287"/>
          </a:xfrm>
          <a:prstGeom prst="rect">
            <a:avLst/>
          </a:prstGeom>
        </p:spPr>
        <p:txBody>
          <a:bodyPr/>
          <a:lstStyle>
            <a:lvl1pPr algn="ctr">
              <a:defRPr sz="1800" b="0" cap="none" spc="0">
                <a:ln w="10160">
                  <a:solidFill>
                    <a:srgbClr val="CCCCCC"/>
                  </a:solidFill>
                  <a:prstDash val="solid"/>
                </a:ln>
                <a:solidFill>
                  <a:srgbClr val="61707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Change the footer for your meeting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31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15B0C-9A2A-43E7-8039-8578B31D7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3553A5-7A7D-4002-B65B-F4D8146897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290E955-6866-419A-B1D1-8D5640DE09FF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72771"/>
            <a:ext cx="10018486" cy="10363"/>
          </a:xfrm>
          <a:prstGeom prst="line">
            <a:avLst/>
          </a:prstGeom>
          <a:ln w="41275">
            <a:solidFill>
              <a:srgbClr val="CCCCCC">
                <a:alpha val="2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5351417B-80C8-49D9-ADD1-9B375DA5BEA3}"/>
              </a:ext>
            </a:extLst>
          </p:cNvPr>
          <p:cNvSpPr/>
          <p:nvPr userDrawn="1"/>
        </p:nvSpPr>
        <p:spPr>
          <a:xfrm>
            <a:off x="0" y="5370903"/>
            <a:ext cx="9910425" cy="1485920"/>
          </a:xfrm>
          <a:prstGeom prst="triangle">
            <a:avLst>
              <a:gd name="adj" fmla="val 0"/>
            </a:avLst>
          </a:prstGeom>
          <a:solidFill>
            <a:srgbClr val="617072">
              <a:alpha val="78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5B5E8FD6-A628-49A1-823F-4F16940367D8}"/>
              </a:ext>
            </a:extLst>
          </p:cNvPr>
          <p:cNvSpPr/>
          <p:nvPr userDrawn="1"/>
        </p:nvSpPr>
        <p:spPr>
          <a:xfrm>
            <a:off x="5716249" y="5389800"/>
            <a:ext cx="6475751" cy="1485920"/>
          </a:xfrm>
          <a:prstGeom prst="triangle">
            <a:avLst>
              <a:gd name="adj" fmla="val 100000"/>
            </a:avLst>
          </a:prstGeom>
          <a:solidFill>
            <a:srgbClr val="617072">
              <a:alpha val="47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S:\LOGO\2017 Logo Current\OTA_newlogo.png">
            <a:extLst>
              <a:ext uri="{FF2B5EF4-FFF2-40B4-BE49-F238E27FC236}">
                <a16:creationId xmlns:a16="http://schemas.microsoft.com/office/drawing/2014/main" id="{61BC593F-91E6-42EE-B2A5-E684D86039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00" y="5669150"/>
            <a:ext cx="2875876" cy="101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DFB8D7DA-EBD7-4492-9551-46FA28112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2681" y="6283034"/>
            <a:ext cx="4187375" cy="383287"/>
          </a:xfrm>
          <a:prstGeom prst="rect">
            <a:avLst/>
          </a:prstGeom>
        </p:spPr>
        <p:txBody>
          <a:bodyPr/>
          <a:lstStyle>
            <a:lvl1pPr algn="ctr">
              <a:defRPr sz="1800" b="0" cap="none" spc="0">
                <a:ln w="10160">
                  <a:solidFill>
                    <a:srgbClr val="CCCCCC"/>
                  </a:solidFill>
                  <a:prstDash val="solid"/>
                </a:ln>
                <a:solidFill>
                  <a:srgbClr val="61707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Change the footer for your meeting name</a:t>
            </a:r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C7497D6-F0B7-4A7F-AF95-D8BB195D6504}"/>
              </a:ext>
            </a:extLst>
          </p:cNvPr>
          <p:cNvSpPr>
            <a:spLocks noChangeAspect="1"/>
          </p:cNvSpPr>
          <p:nvPr userDrawn="1"/>
        </p:nvSpPr>
        <p:spPr>
          <a:xfrm>
            <a:off x="10325084" y="173912"/>
            <a:ext cx="1277273" cy="1653612"/>
          </a:xfrm>
          <a:custGeom>
            <a:avLst/>
            <a:gdLst>
              <a:gd name="connsiteX0" fmla="*/ 1004341 w 3357796"/>
              <a:gd name="connsiteY0" fmla="*/ 119922 h 4347148"/>
              <a:gd name="connsiteX1" fmla="*/ 1004341 w 3357796"/>
              <a:gd name="connsiteY1" fmla="*/ 119922 h 4347148"/>
              <a:gd name="connsiteX2" fmla="*/ 524655 w 3357796"/>
              <a:gd name="connsiteY2" fmla="*/ 329784 h 4347148"/>
              <a:gd name="connsiteX3" fmla="*/ 434714 w 3357796"/>
              <a:gd name="connsiteY3" fmla="*/ 389745 h 4347148"/>
              <a:gd name="connsiteX4" fmla="*/ 329783 w 3357796"/>
              <a:gd name="connsiteY4" fmla="*/ 509666 h 4347148"/>
              <a:gd name="connsiteX5" fmla="*/ 314793 w 3357796"/>
              <a:gd name="connsiteY5" fmla="*/ 554636 h 4347148"/>
              <a:gd name="connsiteX6" fmla="*/ 284813 w 3357796"/>
              <a:gd name="connsiteY6" fmla="*/ 584617 h 4347148"/>
              <a:gd name="connsiteX7" fmla="*/ 254832 w 3357796"/>
              <a:gd name="connsiteY7" fmla="*/ 674558 h 4347148"/>
              <a:gd name="connsiteX8" fmla="*/ 239842 w 3357796"/>
              <a:gd name="connsiteY8" fmla="*/ 719528 h 4347148"/>
              <a:gd name="connsiteX9" fmla="*/ 209862 w 3357796"/>
              <a:gd name="connsiteY9" fmla="*/ 764499 h 4347148"/>
              <a:gd name="connsiteX10" fmla="*/ 164891 w 3357796"/>
              <a:gd name="connsiteY10" fmla="*/ 959371 h 4347148"/>
              <a:gd name="connsiteX11" fmla="*/ 134911 w 3357796"/>
              <a:gd name="connsiteY11" fmla="*/ 1064302 h 4347148"/>
              <a:gd name="connsiteX12" fmla="*/ 89941 w 3357796"/>
              <a:gd name="connsiteY12" fmla="*/ 1109272 h 4347148"/>
              <a:gd name="connsiteX13" fmla="*/ 74950 w 3357796"/>
              <a:gd name="connsiteY13" fmla="*/ 1169233 h 4347148"/>
              <a:gd name="connsiteX14" fmla="*/ 44970 w 3357796"/>
              <a:gd name="connsiteY14" fmla="*/ 1274164 h 4347148"/>
              <a:gd name="connsiteX15" fmla="*/ 0 w 3357796"/>
              <a:gd name="connsiteY15" fmla="*/ 1543987 h 4347148"/>
              <a:gd name="connsiteX16" fmla="*/ 14990 w 3357796"/>
              <a:gd name="connsiteY16" fmla="*/ 1798820 h 4347148"/>
              <a:gd name="connsiteX17" fmla="*/ 74950 w 3357796"/>
              <a:gd name="connsiteY17" fmla="*/ 1888761 h 4347148"/>
              <a:gd name="connsiteX18" fmla="*/ 89941 w 3357796"/>
              <a:gd name="connsiteY18" fmla="*/ 1933731 h 4347148"/>
              <a:gd name="connsiteX19" fmla="*/ 119921 w 3357796"/>
              <a:gd name="connsiteY19" fmla="*/ 1963712 h 4347148"/>
              <a:gd name="connsiteX20" fmla="*/ 149901 w 3357796"/>
              <a:gd name="connsiteY20" fmla="*/ 2053653 h 4347148"/>
              <a:gd name="connsiteX21" fmla="*/ 209862 w 3357796"/>
              <a:gd name="connsiteY21" fmla="*/ 2128604 h 4347148"/>
              <a:gd name="connsiteX22" fmla="*/ 224852 w 3357796"/>
              <a:gd name="connsiteY22" fmla="*/ 2173574 h 4347148"/>
              <a:gd name="connsiteX23" fmla="*/ 284813 w 3357796"/>
              <a:gd name="connsiteY23" fmla="*/ 2248525 h 4347148"/>
              <a:gd name="connsiteX24" fmla="*/ 299803 w 3357796"/>
              <a:gd name="connsiteY24" fmla="*/ 2293495 h 4347148"/>
              <a:gd name="connsiteX25" fmla="*/ 359764 w 3357796"/>
              <a:gd name="connsiteY25" fmla="*/ 2353456 h 4347148"/>
              <a:gd name="connsiteX26" fmla="*/ 389744 w 3357796"/>
              <a:gd name="connsiteY26" fmla="*/ 2443397 h 4347148"/>
              <a:gd name="connsiteX27" fmla="*/ 404734 w 3357796"/>
              <a:gd name="connsiteY27" fmla="*/ 2488368 h 4347148"/>
              <a:gd name="connsiteX28" fmla="*/ 464695 w 3357796"/>
              <a:gd name="connsiteY28" fmla="*/ 2578309 h 4347148"/>
              <a:gd name="connsiteX29" fmla="*/ 509665 w 3357796"/>
              <a:gd name="connsiteY29" fmla="*/ 2668250 h 4347148"/>
              <a:gd name="connsiteX30" fmla="*/ 554636 w 3357796"/>
              <a:gd name="connsiteY30" fmla="*/ 2758191 h 4347148"/>
              <a:gd name="connsiteX31" fmla="*/ 599606 w 3357796"/>
              <a:gd name="connsiteY31" fmla="*/ 2848131 h 4347148"/>
              <a:gd name="connsiteX32" fmla="*/ 629586 w 3357796"/>
              <a:gd name="connsiteY32" fmla="*/ 2938072 h 4347148"/>
              <a:gd name="connsiteX33" fmla="*/ 689547 w 3357796"/>
              <a:gd name="connsiteY33" fmla="*/ 3028013 h 4347148"/>
              <a:gd name="connsiteX34" fmla="*/ 704537 w 3357796"/>
              <a:gd name="connsiteY34" fmla="*/ 3087974 h 4347148"/>
              <a:gd name="connsiteX35" fmla="*/ 719527 w 3357796"/>
              <a:gd name="connsiteY35" fmla="*/ 3132945 h 4347148"/>
              <a:gd name="connsiteX36" fmla="*/ 734518 w 3357796"/>
              <a:gd name="connsiteY36" fmla="*/ 3207895 h 4347148"/>
              <a:gd name="connsiteX37" fmla="*/ 764498 w 3357796"/>
              <a:gd name="connsiteY37" fmla="*/ 3252866 h 4347148"/>
              <a:gd name="connsiteX38" fmla="*/ 779488 w 3357796"/>
              <a:gd name="connsiteY38" fmla="*/ 3297836 h 4347148"/>
              <a:gd name="connsiteX39" fmla="*/ 764498 w 3357796"/>
              <a:gd name="connsiteY39" fmla="*/ 3447738 h 4347148"/>
              <a:gd name="connsiteX40" fmla="*/ 689547 w 3357796"/>
              <a:gd name="connsiteY40" fmla="*/ 3522689 h 4347148"/>
              <a:gd name="connsiteX41" fmla="*/ 644577 w 3357796"/>
              <a:gd name="connsiteY41" fmla="*/ 3567659 h 4347148"/>
              <a:gd name="connsiteX42" fmla="*/ 629586 w 3357796"/>
              <a:gd name="connsiteY42" fmla="*/ 3612630 h 4347148"/>
              <a:gd name="connsiteX43" fmla="*/ 599606 w 3357796"/>
              <a:gd name="connsiteY43" fmla="*/ 3657600 h 4347148"/>
              <a:gd name="connsiteX44" fmla="*/ 539645 w 3357796"/>
              <a:gd name="connsiteY44" fmla="*/ 3777522 h 4347148"/>
              <a:gd name="connsiteX45" fmla="*/ 509665 w 3357796"/>
              <a:gd name="connsiteY45" fmla="*/ 3867463 h 4347148"/>
              <a:gd name="connsiteX46" fmla="*/ 494675 w 3357796"/>
              <a:gd name="connsiteY46" fmla="*/ 3912433 h 4347148"/>
              <a:gd name="connsiteX47" fmla="*/ 539645 w 3357796"/>
              <a:gd name="connsiteY47" fmla="*/ 4182256 h 4347148"/>
              <a:gd name="connsiteX48" fmla="*/ 584616 w 3357796"/>
              <a:gd name="connsiteY48" fmla="*/ 4287187 h 4347148"/>
              <a:gd name="connsiteX49" fmla="*/ 764498 w 3357796"/>
              <a:gd name="connsiteY49" fmla="*/ 4302177 h 4347148"/>
              <a:gd name="connsiteX50" fmla="*/ 1079291 w 3357796"/>
              <a:gd name="connsiteY50" fmla="*/ 4332158 h 4347148"/>
              <a:gd name="connsiteX51" fmla="*/ 1274164 w 3357796"/>
              <a:gd name="connsiteY51" fmla="*/ 4347148 h 4347148"/>
              <a:gd name="connsiteX52" fmla="*/ 1573967 w 3357796"/>
              <a:gd name="connsiteY52" fmla="*/ 4332158 h 4347148"/>
              <a:gd name="connsiteX53" fmla="*/ 1768839 w 3357796"/>
              <a:gd name="connsiteY53" fmla="*/ 4317168 h 4347148"/>
              <a:gd name="connsiteX54" fmla="*/ 1858780 w 3357796"/>
              <a:gd name="connsiteY54" fmla="*/ 4287187 h 4347148"/>
              <a:gd name="connsiteX55" fmla="*/ 1903750 w 3357796"/>
              <a:gd name="connsiteY55" fmla="*/ 4257207 h 4347148"/>
              <a:gd name="connsiteX56" fmla="*/ 1948721 w 3357796"/>
              <a:gd name="connsiteY56" fmla="*/ 4242217 h 4347148"/>
              <a:gd name="connsiteX57" fmla="*/ 2068642 w 3357796"/>
              <a:gd name="connsiteY57" fmla="*/ 4152276 h 4347148"/>
              <a:gd name="connsiteX58" fmla="*/ 2098623 w 3357796"/>
              <a:gd name="connsiteY58" fmla="*/ 4122295 h 4347148"/>
              <a:gd name="connsiteX59" fmla="*/ 2143593 w 3357796"/>
              <a:gd name="connsiteY59" fmla="*/ 4092315 h 4347148"/>
              <a:gd name="connsiteX60" fmla="*/ 2173573 w 3357796"/>
              <a:gd name="connsiteY60" fmla="*/ 4047345 h 4347148"/>
              <a:gd name="connsiteX61" fmla="*/ 2203554 w 3357796"/>
              <a:gd name="connsiteY61" fmla="*/ 4017364 h 4347148"/>
              <a:gd name="connsiteX62" fmla="*/ 2263514 w 3357796"/>
              <a:gd name="connsiteY62" fmla="*/ 3927423 h 4347148"/>
              <a:gd name="connsiteX63" fmla="*/ 2308485 w 3357796"/>
              <a:gd name="connsiteY63" fmla="*/ 3852472 h 4347148"/>
              <a:gd name="connsiteX64" fmla="*/ 2353455 w 3357796"/>
              <a:gd name="connsiteY64" fmla="*/ 3717561 h 4347148"/>
              <a:gd name="connsiteX65" fmla="*/ 2368445 w 3357796"/>
              <a:gd name="connsiteY65" fmla="*/ 3672591 h 4347148"/>
              <a:gd name="connsiteX66" fmla="*/ 2383436 w 3357796"/>
              <a:gd name="connsiteY66" fmla="*/ 3627620 h 4347148"/>
              <a:gd name="connsiteX67" fmla="*/ 2398426 w 3357796"/>
              <a:gd name="connsiteY67" fmla="*/ 2638269 h 4347148"/>
              <a:gd name="connsiteX68" fmla="*/ 2413416 w 3357796"/>
              <a:gd name="connsiteY68" fmla="*/ 2593299 h 4347148"/>
              <a:gd name="connsiteX69" fmla="*/ 2443396 w 3357796"/>
              <a:gd name="connsiteY69" fmla="*/ 2563318 h 4347148"/>
              <a:gd name="connsiteX70" fmla="*/ 2473377 w 3357796"/>
              <a:gd name="connsiteY70" fmla="*/ 2518348 h 4347148"/>
              <a:gd name="connsiteX71" fmla="*/ 2563318 w 3357796"/>
              <a:gd name="connsiteY71" fmla="*/ 2473377 h 4347148"/>
              <a:gd name="connsiteX72" fmla="*/ 2653259 w 3357796"/>
              <a:gd name="connsiteY72" fmla="*/ 2428407 h 4347148"/>
              <a:gd name="connsiteX73" fmla="*/ 2698229 w 3357796"/>
              <a:gd name="connsiteY73" fmla="*/ 2398427 h 4347148"/>
              <a:gd name="connsiteX74" fmla="*/ 2743200 w 3357796"/>
              <a:gd name="connsiteY74" fmla="*/ 2383436 h 4347148"/>
              <a:gd name="connsiteX75" fmla="*/ 2878111 w 3357796"/>
              <a:gd name="connsiteY75" fmla="*/ 2308486 h 4347148"/>
              <a:gd name="connsiteX76" fmla="*/ 2908091 w 3357796"/>
              <a:gd name="connsiteY76" fmla="*/ 2278505 h 4347148"/>
              <a:gd name="connsiteX77" fmla="*/ 2998032 w 3357796"/>
              <a:gd name="connsiteY77" fmla="*/ 2233535 h 4347148"/>
              <a:gd name="connsiteX78" fmla="*/ 3028013 w 3357796"/>
              <a:gd name="connsiteY78" fmla="*/ 2203554 h 4347148"/>
              <a:gd name="connsiteX79" fmla="*/ 3132944 w 3357796"/>
              <a:gd name="connsiteY79" fmla="*/ 2113613 h 4347148"/>
              <a:gd name="connsiteX80" fmla="*/ 3192905 w 3357796"/>
              <a:gd name="connsiteY80" fmla="*/ 2038663 h 4347148"/>
              <a:gd name="connsiteX81" fmla="*/ 3207895 w 3357796"/>
              <a:gd name="connsiteY81" fmla="*/ 1993692 h 4347148"/>
              <a:gd name="connsiteX82" fmla="*/ 3267855 w 3357796"/>
              <a:gd name="connsiteY82" fmla="*/ 1903751 h 4347148"/>
              <a:gd name="connsiteX83" fmla="*/ 3312826 w 3357796"/>
              <a:gd name="connsiteY83" fmla="*/ 1768840 h 4347148"/>
              <a:gd name="connsiteX84" fmla="*/ 3327816 w 3357796"/>
              <a:gd name="connsiteY84" fmla="*/ 1723869 h 4347148"/>
              <a:gd name="connsiteX85" fmla="*/ 3357796 w 3357796"/>
              <a:gd name="connsiteY85" fmla="*/ 1603948 h 4347148"/>
              <a:gd name="connsiteX86" fmla="*/ 3342806 w 3357796"/>
              <a:gd name="connsiteY86" fmla="*/ 884420 h 4347148"/>
              <a:gd name="connsiteX87" fmla="*/ 3312826 w 3357796"/>
              <a:gd name="connsiteY87" fmla="*/ 779489 h 4347148"/>
              <a:gd name="connsiteX88" fmla="*/ 3267855 w 3357796"/>
              <a:gd name="connsiteY88" fmla="*/ 659568 h 4347148"/>
              <a:gd name="connsiteX89" fmla="*/ 3252865 w 3357796"/>
              <a:gd name="connsiteY89" fmla="*/ 614597 h 4347148"/>
              <a:gd name="connsiteX90" fmla="*/ 3192905 w 3357796"/>
              <a:gd name="connsiteY90" fmla="*/ 479686 h 4347148"/>
              <a:gd name="connsiteX91" fmla="*/ 3162924 w 3357796"/>
              <a:gd name="connsiteY91" fmla="*/ 389745 h 4347148"/>
              <a:gd name="connsiteX92" fmla="*/ 3087973 w 3357796"/>
              <a:gd name="connsiteY92" fmla="*/ 314794 h 4347148"/>
              <a:gd name="connsiteX93" fmla="*/ 3057993 w 3357796"/>
              <a:gd name="connsiteY93" fmla="*/ 284813 h 4347148"/>
              <a:gd name="connsiteX94" fmla="*/ 3013023 w 3357796"/>
              <a:gd name="connsiteY94" fmla="*/ 269823 h 4347148"/>
              <a:gd name="connsiteX95" fmla="*/ 2923082 w 3357796"/>
              <a:gd name="connsiteY95" fmla="*/ 209863 h 4347148"/>
              <a:gd name="connsiteX96" fmla="*/ 2893101 w 3357796"/>
              <a:gd name="connsiteY96" fmla="*/ 179882 h 4347148"/>
              <a:gd name="connsiteX97" fmla="*/ 2848131 w 3357796"/>
              <a:gd name="connsiteY97" fmla="*/ 164892 h 4347148"/>
              <a:gd name="connsiteX98" fmla="*/ 2818150 w 3357796"/>
              <a:gd name="connsiteY98" fmla="*/ 134912 h 4347148"/>
              <a:gd name="connsiteX99" fmla="*/ 2668249 w 3357796"/>
              <a:gd name="connsiteY99" fmla="*/ 89941 h 4347148"/>
              <a:gd name="connsiteX100" fmla="*/ 2518347 w 3357796"/>
              <a:gd name="connsiteY100" fmla="*/ 44971 h 4347148"/>
              <a:gd name="connsiteX101" fmla="*/ 2428406 w 3357796"/>
              <a:gd name="connsiteY101" fmla="*/ 29981 h 4347148"/>
              <a:gd name="connsiteX102" fmla="*/ 2368445 w 3357796"/>
              <a:gd name="connsiteY102" fmla="*/ 14991 h 4347148"/>
              <a:gd name="connsiteX103" fmla="*/ 2203554 w 3357796"/>
              <a:gd name="connsiteY103" fmla="*/ 0 h 4347148"/>
              <a:gd name="connsiteX104" fmla="*/ 1573967 w 3357796"/>
              <a:gd name="connsiteY104" fmla="*/ 14991 h 4347148"/>
              <a:gd name="connsiteX105" fmla="*/ 1499016 w 3357796"/>
              <a:gd name="connsiteY105" fmla="*/ 29981 h 4347148"/>
              <a:gd name="connsiteX106" fmla="*/ 1214203 w 3357796"/>
              <a:gd name="connsiteY106" fmla="*/ 44971 h 4347148"/>
              <a:gd name="connsiteX107" fmla="*/ 1019331 w 3357796"/>
              <a:gd name="connsiteY107" fmla="*/ 59961 h 4347148"/>
              <a:gd name="connsiteX108" fmla="*/ 944380 w 3357796"/>
              <a:gd name="connsiteY108" fmla="*/ 74951 h 4347148"/>
              <a:gd name="connsiteX109" fmla="*/ 959370 w 3357796"/>
              <a:gd name="connsiteY109" fmla="*/ 89941 h 4347148"/>
              <a:gd name="connsiteX110" fmla="*/ 944380 w 3357796"/>
              <a:gd name="connsiteY110" fmla="*/ 89941 h 4347148"/>
              <a:gd name="connsiteX111" fmla="*/ 1004341 w 3357796"/>
              <a:gd name="connsiteY111" fmla="*/ 119922 h 434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3357796" h="4347148">
                <a:moveTo>
                  <a:pt x="1004341" y="119922"/>
                </a:moveTo>
                <a:lnTo>
                  <a:pt x="1004341" y="119922"/>
                </a:lnTo>
                <a:cubicBezTo>
                  <a:pt x="844446" y="189876"/>
                  <a:pt x="682383" y="255071"/>
                  <a:pt x="524655" y="329784"/>
                </a:cubicBezTo>
                <a:cubicBezTo>
                  <a:pt x="492092" y="345209"/>
                  <a:pt x="434714" y="389745"/>
                  <a:pt x="434714" y="389745"/>
                </a:cubicBezTo>
                <a:cubicBezTo>
                  <a:pt x="364761" y="494676"/>
                  <a:pt x="404734" y="459699"/>
                  <a:pt x="329783" y="509666"/>
                </a:cubicBezTo>
                <a:cubicBezTo>
                  <a:pt x="324786" y="524656"/>
                  <a:pt x="322922" y="541087"/>
                  <a:pt x="314793" y="554636"/>
                </a:cubicBezTo>
                <a:cubicBezTo>
                  <a:pt x="307522" y="566755"/>
                  <a:pt x="291133" y="571976"/>
                  <a:pt x="284813" y="584617"/>
                </a:cubicBezTo>
                <a:cubicBezTo>
                  <a:pt x="270680" y="612883"/>
                  <a:pt x="264826" y="644578"/>
                  <a:pt x="254832" y="674558"/>
                </a:cubicBezTo>
                <a:cubicBezTo>
                  <a:pt x="249835" y="689548"/>
                  <a:pt x="248607" y="706381"/>
                  <a:pt x="239842" y="719528"/>
                </a:cubicBezTo>
                <a:lnTo>
                  <a:pt x="209862" y="764499"/>
                </a:lnTo>
                <a:cubicBezTo>
                  <a:pt x="175065" y="1008081"/>
                  <a:pt x="219764" y="739879"/>
                  <a:pt x="164891" y="959371"/>
                </a:cubicBezTo>
                <a:cubicBezTo>
                  <a:pt x="162892" y="967366"/>
                  <a:pt x="143512" y="1051400"/>
                  <a:pt x="134911" y="1064302"/>
                </a:cubicBezTo>
                <a:cubicBezTo>
                  <a:pt x="123152" y="1081941"/>
                  <a:pt x="104931" y="1094282"/>
                  <a:pt x="89941" y="1109272"/>
                </a:cubicBezTo>
                <a:cubicBezTo>
                  <a:pt x="84944" y="1129259"/>
                  <a:pt x="80610" y="1149424"/>
                  <a:pt x="74950" y="1169233"/>
                </a:cubicBezTo>
                <a:cubicBezTo>
                  <a:pt x="52481" y="1247873"/>
                  <a:pt x="65049" y="1180459"/>
                  <a:pt x="44970" y="1274164"/>
                </a:cubicBezTo>
                <a:cubicBezTo>
                  <a:pt x="10878" y="1433262"/>
                  <a:pt x="18315" y="1397462"/>
                  <a:pt x="0" y="1543987"/>
                </a:cubicBezTo>
                <a:cubicBezTo>
                  <a:pt x="4997" y="1628931"/>
                  <a:pt x="-3086" y="1715671"/>
                  <a:pt x="14990" y="1798820"/>
                </a:cubicBezTo>
                <a:cubicBezTo>
                  <a:pt x="22644" y="1834029"/>
                  <a:pt x="63555" y="1854579"/>
                  <a:pt x="74950" y="1888761"/>
                </a:cubicBezTo>
                <a:cubicBezTo>
                  <a:pt x="79947" y="1903751"/>
                  <a:pt x="81811" y="1920182"/>
                  <a:pt x="89941" y="1933731"/>
                </a:cubicBezTo>
                <a:cubicBezTo>
                  <a:pt x="97212" y="1945850"/>
                  <a:pt x="109928" y="1953718"/>
                  <a:pt x="119921" y="1963712"/>
                </a:cubicBezTo>
                <a:cubicBezTo>
                  <a:pt x="129914" y="1993692"/>
                  <a:pt x="127555" y="2031307"/>
                  <a:pt x="149901" y="2053653"/>
                </a:cubicBezTo>
                <a:cubicBezTo>
                  <a:pt x="177789" y="2081540"/>
                  <a:pt x="190951" y="2090781"/>
                  <a:pt x="209862" y="2128604"/>
                </a:cubicBezTo>
                <a:cubicBezTo>
                  <a:pt x="216928" y="2142737"/>
                  <a:pt x="217786" y="2159441"/>
                  <a:pt x="224852" y="2173574"/>
                </a:cubicBezTo>
                <a:cubicBezTo>
                  <a:pt x="243763" y="2211397"/>
                  <a:pt x="256925" y="2220638"/>
                  <a:pt x="284813" y="2248525"/>
                </a:cubicBezTo>
                <a:cubicBezTo>
                  <a:pt x="289810" y="2263515"/>
                  <a:pt x="290619" y="2280637"/>
                  <a:pt x="299803" y="2293495"/>
                </a:cubicBezTo>
                <a:cubicBezTo>
                  <a:pt x="316232" y="2316496"/>
                  <a:pt x="359764" y="2353456"/>
                  <a:pt x="359764" y="2353456"/>
                </a:cubicBezTo>
                <a:lnTo>
                  <a:pt x="389744" y="2443397"/>
                </a:lnTo>
                <a:cubicBezTo>
                  <a:pt x="394741" y="2458387"/>
                  <a:pt x="395969" y="2475221"/>
                  <a:pt x="404734" y="2488368"/>
                </a:cubicBezTo>
                <a:lnTo>
                  <a:pt x="464695" y="2578309"/>
                </a:lnTo>
                <a:cubicBezTo>
                  <a:pt x="502373" y="2691342"/>
                  <a:pt x="451548" y="2552015"/>
                  <a:pt x="509665" y="2668250"/>
                </a:cubicBezTo>
                <a:cubicBezTo>
                  <a:pt x="571723" y="2792366"/>
                  <a:pt x="468720" y="2629318"/>
                  <a:pt x="554636" y="2758191"/>
                </a:cubicBezTo>
                <a:cubicBezTo>
                  <a:pt x="609306" y="2922201"/>
                  <a:pt x="522115" y="2673775"/>
                  <a:pt x="599606" y="2848131"/>
                </a:cubicBezTo>
                <a:cubicBezTo>
                  <a:pt x="612441" y="2877009"/>
                  <a:pt x="612056" y="2911778"/>
                  <a:pt x="629586" y="2938072"/>
                </a:cubicBezTo>
                <a:lnTo>
                  <a:pt x="689547" y="3028013"/>
                </a:lnTo>
                <a:cubicBezTo>
                  <a:pt x="694544" y="3048000"/>
                  <a:pt x="698877" y="3068165"/>
                  <a:pt x="704537" y="3087974"/>
                </a:cubicBezTo>
                <a:cubicBezTo>
                  <a:pt x="708878" y="3103167"/>
                  <a:pt x="715695" y="3117616"/>
                  <a:pt x="719527" y="3132945"/>
                </a:cubicBezTo>
                <a:cubicBezTo>
                  <a:pt x="725707" y="3157662"/>
                  <a:pt x="725572" y="3184039"/>
                  <a:pt x="734518" y="3207895"/>
                </a:cubicBezTo>
                <a:cubicBezTo>
                  <a:pt x="740844" y="3224764"/>
                  <a:pt x="756441" y="3236752"/>
                  <a:pt x="764498" y="3252866"/>
                </a:cubicBezTo>
                <a:cubicBezTo>
                  <a:pt x="771564" y="3266999"/>
                  <a:pt x="774491" y="3282846"/>
                  <a:pt x="779488" y="3297836"/>
                </a:cubicBezTo>
                <a:cubicBezTo>
                  <a:pt x="774491" y="3347803"/>
                  <a:pt x="775790" y="3398807"/>
                  <a:pt x="764498" y="3447738"/>
                </a:cubicBezTo>
                <a:cubicBezTo>
                  <a:pt x="754028" y="3493107"/>
                  <a:pt x="720005" y="3497308"/>
                  <a:pt x="689547" y="3522689"/>
                </a:cubicBezTo>
                <a:cubicBezTo>
                  <a:pt x="673261" y="3536260"/>
                  <a:pt x="659567" y="3552669"/>
                  <a:pt x="644577" y="3567659"/>
                </a:cubicBezTo>
                <a:cubicBezTo>
                  <a:pt x="639580" y="3582649"/>
                  <a:pt x="636653" y="3598497"/>
                  <a:pt x="629586" y="3612630"/>
                </a:cubicBezTo>
                <a:cubicBezTo>
                  <a:pt x="621529" y="3628744"/>
                  <a:pt x="606703" y="3641041"/>
                  <a:pt x="599606" y="3657600"/>
                </a:cubicBezTo>
                <a:cubicBezTo>
                  <a:pt x="543474" y="3788575"/>
                  <a:pt x="639521" y="3644355"/>
                  <a:pt x="539645" y="3777522"/>
                </a:cubicBezTo>
                <a:lnTo>
                  <a:pt x="509665" y="3867463"/>
                </a:lnTo>
                <a:lnTo>
                  <a:pt x="494675" y="3912433"/>
                </a:lnTo>
                <a:cubicBezTo>
                  <a:pt x="522581" y="4303122"/>
                  <a:pt x="474693" y="4009052"/>
                  <a:pt x="539645" y="4182256"/>
                </a:cubicBezTo>
                <a:cubicBezTo>
                  <a:pt x="545696" y="4198392"/>
                  <a:pt x="554847" y="4278682"/>
                  <a:pt x="584616" y="4287187"/>
                </a:cubicBezTo>
                <a:cubicBezTo>
                  <a:pt x="642469" y="4303716"/>
                  <a:pt x="704537" y="4297180"/>
                  <a:pt x="764498" y="4302177"/>
                </a:cubicBezTo>
                <a:cubicBezTo>
                  <a:pt x="896594" y="4346212"/>
                  <a:pt x="784172" y="4313118"/>
                  <a:pt x="1079291" y="4332158"/>
                </a:cubicBezTo>
                <a:cubicBezTo>
                  <a:pt x="1144305" y="4336352"/>
                  <a:pt x="1209206" y="4342151"/>
                  <a:pt x="1274164" y="4347148"/>
                </a:cubicBezTo>
                <a:lnTo>
                  <a:pt x="1573967" y="4332158"/>
                </a:lnTo>
                <a:cubicBezTo>
                  <a:pt x="1638997" y="4328217"/>
                  <a:pt x="1704487" y="4327329"/>
                  <a:pt x="1768839" y="4317168"/>
                </a:cubicBezTo>
                <a:cubicBezTo>
                  <a:pt x="1800054" y="4312239"/>
                  <a:pt x="1858780" y="4287187"/>
                  <a:pt x="1858780" y="4287187"/>
                </a:cubicBezTo>
                <a:cubicBezTo>
                  <a:pt x="1873770" y="4277194"/>
                  <a:pt x="1887636" y="4265264"/>
                  <a:pt x="1903750" y="4257207"/>
                </a:cubicBezTo>
                <a:cubicBezTo>
                  <a:pt x="1917883" y="4250141"/>
                  <a:pt x="1936080" y="4251698"/>
                  <a:pt x="1948721" y="4242217"/>
                </a:cubicBezTo>
                <a:cubicBezTo>
                  <a:pt x="2086521" y="4138868"/>
                  <a:pt x="1967043" y="4186142"/>
                  <a:pt x="2068642" y="4152276"/>
                </a:cubicBezTo>
                <a:cubicBezTo>
                  <a:pt x="2078636" y="4142282"/>
                  <a:pt x="2087587" y="4131124"/>
                  <a:pt x="2098623" y="4122295"/>
                </a:cubicBezTo>
                <a:cubicBezTo>
                  <a:pt x="2112691" y="4111041"/>
                  <a:pt x="2130854" y="4105054"/>
                  <a:pt x="2143593" y="4092315"/>
                </a:cubicBezTo>
                <a:cubicBezTo>
                  <a:pt x="2156332" y="4079576"/>
                  <a:pt x="2162319" y="4061413"/>
                  <a:pt x="2173573" y="4047345"/>
                </a:cubicBezTo>
                <a:cubicBezTo>
                  <a:pt x="2182402" y="4036309"/>
                  <a:pt x="2195074" y="4028671"/>
                  <a:pt x="2203554" y="4017364"/>
                </a:cubicBezTo>
                <a:cubicBezTo>
                  <a:pt x="2225173" y="3988539"/>
                  <a:pt x="2252119" y="3961605"/>
                  <a:pt x="2263514" y="3927423"/>
                </a:cubicBezTo>
                <a:cubicBezTo>
                  <a:pt x="2282974" y="3869045"/>
                  <a:pt x="2267332" y="3893626"/>
                  <a:pt x="2308485" y="3852472"/>
                </a:cubicBezTo>
                <a:lnTo>
                  <a:pt x="2353455" y="3717561"/>
                </a:lnTo>
                <a:lnTo>
                  <a:pt x="2368445" y="3672591"/>
                </a:lnTo>
                <a:lnTo>
                  <a:pt x="2383436" y="3627620"/>
                </a:lnTo>
                <a:cubicBezTo>
                  <a:pt x="2388433" y="3297836"/>
                  <a:pt x="2388870" y="2967952"/>
                  <a:pt x="2398426" y="2638269"/>
                </a:cubicBezTo>
                <a:cubicBezTo>
                  <a:pt x="2398884" y="2622475"/>
                  <a:pt x="2405287" y="2606848"/>
                  <a:pt x="2413416" y="2593299"/>
                </a:cubicBezTo>
                <a:cubicBezTo>
                  <a:pt x="2420687" y="2581180"/>
                  <a:pt x="2434567" y="2574354"/>
                  <a:pt x="2443396" y="2563318"/>
                </a:cubicBezTo>
                <a:cubicBezTo>
                  <a:pt x="2454650" y="2549250"/>
                  <a:pt x="2460638" y="2531087"/>
                  <a:pt x="2473377" y="2518348"/>
                </a:cubicBezTo>
                <a:cubicBezTo>
                  <a:pt x="2516336" y="2475390"/>
                  <a:pt x="2514551" y="2497761"/>
                  <a:pt x="2563318" y="2473377"/>
                </a:cubicBezTo>
                <a:cubicBezTo>
                  <a:pt x="2679546" y="2415262"/>
                  <a:pt x="2540229" y="2466083"/>
                  <a:pt x="2653259" y="2428407"/>
                </a:cubicBezTo>
                <a:cubicBezTo>
                  <a:pt x="2668249" y="2418414"/>
                  <a:pt x="2682115" y="2406484"/>
                  <a:pt x="2698229" y="2398427"/>
                </a:cubicBezTo>
                <a:cubicBezTo>
                  <a:pt x="2712362" y="2391360"/>
                  <a:pt x="2729387" y="2391110"/>
                  <a:pt x="2743200" y="2383436"/>
                </a:cubicBezTo>
                <a:cubicBezTo>
                  <a:pt x="2897829" y="2297531"/>
                  <a:pt x="2776356" y="2342404"/>
                  <a:pt x="2878111" y="2308486"/>
                </a:cubicBezTo>
                <a:cubicBezTo>
                  <a:pt x="2888104" y="2298492"/>
                  <a:pt x="2895972" y="2285776"/>
                  <a:pt x="2908091" y="2278505"/>
                </a:cubicBezTo>
                <a:cubicBezTo>
                  <a:pt x="3018925" y="2212004"/>
                  <a:pt x="2884308" y="2324515"/>
                  <a:pt x="2998032" y="2233535"/>
                </a:cubicBezTo>
                <a:cubicBezTo>
                  <a:pt x="3009068" y="2224706"/>
                  <a:pt x="3016977" y="2212383"/>
                  <a:pt x="3028013" y="2203554"/>
                </a:cubicBezTo>
                <a:cubicBezTo>
                  <a:pt x="3076450" y="2164805"/>
                  <a:pt x="3091705" y="2175472"/>
                  <a:pt x="3132944" y="2113613"/>
                </a:cubicBezTo>
                <a:cubicBezTo>
                  <a:pt x="3170764" y="2056884"/>
                  <a:pt x="3150185" y="2081382"/>
                  <a:pt x="3192905" y="2038663"/>
                </a:cubicBezTo>
                <a:cubicBezTo>
                  <a:pt x="3197902" y="2023673"/>
                  <a:pt x="3200221" y="2007505"/>
                  <a:pt x="3207895" y="1993692"/>
                </a:cubicBezTo>
                <a:cubicBezTo>
                  <a:pt x="3225393" y="1962194"/>
                  <a:pt x="3256461" y="1937934"/>
                  <a:pt x="3267855" y="1903751"/>
                </a:cubicBezTo>
                <a:lnTo>
                  <a:pt x="3312826" y="1768840"/>
                </a:lnTo>
                <a:cubicBezTo>
                  <a:pt x="3317823" y="1753850"/>
                  <a:pt x="3323984" y="1739198"/>
                  <a:pt x="3327816" y="1723869"/>
                </a:cubicBezTo>
                <a:lnTo>
                  <a:pt x="3357796" y="1603948"/>
                </a:lnTo>
                <a:cubicBezTo>
                  <a:pt x="3352799" y="1364105"/>
                  <a:pt x="3352026" y="1124137"/>
                  <a:pt x="3342806" y="884420"/>
                </a:cubicBezTo>
                <a:cubicBezTo>
                  <a:pt x="3341765" y="857343"/>
                  <a:pt x="3320694" y="807027"/>
                  <a:pt x="3312826" y="779489"/>
                </a:cubicBezTo>
                <a:cubicBezTo>
                  <a:pt x="3273344" y="641301"/>
                  <a:pt x="3327736" y="799289"/>
                  <a:pt x="3267855" y="659568"/>
                </a:cubicBezTo>
                <a:cubicBezTo>
                  <a:pt x="3261631" y="645044"/>
                  <a:pt x="3259089" y="629121"/>
                  <a:pt x="3252865" y="614597"/>
                </a:cubicBezTo>
                <a:cubicBezTo>
                  <a:pt x="3196309" y="482630"/>
                  <a:pt x="3248696" y="633109"/>
                  <a:pt x="3192905" y="479686"/>
                </a:cubicBezTo>
                <a:cubicBezTo>
                  <a:pt x="3182105" y="449987"/>
                  <a:pt x="3180453" y="416040"/>
                  <a:pt x="3162924" y="389745"/>
                </a:cubicBezTo>
                <a:cubicBezTo>
                  <a:pt x="3111528" y="312650"/>
                  <a:pt x="3159357" y="371901"/>
                  <a:pt x="3087973" y="314794"/>
                </a:cubicBezTo>
                <a:cubicBezTo>
                  <a:pt x="3076937" y="305965"/>
                  <a:pt x="3070112" y="292084"/>
                  <a:pt x="3057993" y="284813"/>
                </a:cubicBezTo>
                <a:cubicBezTo>
                  <a:pt x="3044444" y="276683"/>
                  <a:pt x="3026835" y="277497"/>
                  <a:pt x="3013023" y="269823"/>
                </a:cubicBezTo>
                <a:cubicBezTo>
                  <a:pt x="2981526" y="252325"/>
                  <a:pt x="2948560" y="235341"/>
                  <a:pt x="2923082" y="209863"/>
                </a:cubicBezTo>
                <a:cubicBezTo>
                  <a:pt x="2913088" y="199869"/>
                  <a:pt x="2905220" y="187154"/>
                  <a:pt x="2893101" y="179882"/>
                </a:cubicBezTo>
                <a:cubicBezTo>
                  <a:pt x="2879552" y="171752"/>
                  <a:pt x="2863121" y="169889"/>
                  <a:pt x="2848131" y="164892"/>
                </a:cubicBezTo>
                <a:cubicBezTo>
                  <a:pt x="2838137" y="154899"/>
                  <a:pt x="2830791" y="141232"/>
                  <a:pt x="2818150" y="134912"/>
                </a:cubicBezTo>
                <a:cubicBezTo>
                  <a:pt x="2765148" y="108411"/>
                  <a:pt x="2722045" y="106080"/>
                  <a:pt x="2668249" y="89941"/>
                </a:cubicBezTo>
                <a:cubicBezTo>
                  <a:pt x="2591769" y="66997"/>
                  <a:pt x="2587449" y="58791"/>
                  <a:pt x="2518347" y="44971"/>
                </a:cubicBezTo>
                <a:cubicBezTo>
                  <a:pt x="2488543" y="39010"/>
                  <a:pt x="2458210" y="35942"/>
                  <a:pt x="2428406" y="29981"/>
                </a:cubicBezTo>
                <a:cubicBezTo>
                  <a:pt x="2408204" y="25941"/>
                  <a:pt x="2388866" y="17714"/>
                  <a:pt x="2368445" y="14991"/>
                </a:cubicBezTo>
                <a:cubicBezTo>
                  <a:pt x="2313739" y="7697"/>
                  <a:pt x="2258518" y="4997"/>
                  <a:pt x="2203554" y="0"/>
                </a:cubicBezTo>
                <a:lnTo>
                  <a:pt x="1573967" y="14991"/>
                </a:lnTo>
                <a:cubicBezTo>
                  <a:pt x="1548512" y="16074"/>
                  <a:pt x="1524406" y="27865"/>
                  <a:pt x="1499016" y="29981"/>
                </a:cubicBezTo>
                <a:cubicBezTo>
                  <a:pt x="1404275" y="37876"/>
                  <a:pt x="1309087" y="39041"/>
                  <a:pt x="1214203" y="44971"/>
                </a:cubicBezTo>
                <a:cubicBezTo>
                  <a:pt x="1149181" y="49035"/>
                  <a:pt x="1084288" y="54964"/>
                  <a:pt x="1019331" y="59961"/>
                </a:cubicBezTo>
                <a:cubicBezTo>
                  <a:pt x="964879" y="78111"/>
                  <a:pt x="990161" y="74951"/>
                  <a:pt x="944380" y="74951"/>
                </a:cubicBezTo>
                <a:lnTo>
                  <a:pt x="959370" y="89941"/>
                </a:lnTo>
                <a:lnTo>
                  <a:pt x="944380" y="89941"/>
                </a:lnTo>
                <a:lnTo>
                  <a:pt x="1004341" y="119922"/>
                </a:lnTo>
                <a:close/>
              </a:path>
            </a:pathLst>
          </a:custGeom>
          <a:blipFill dpi="0" rotWithShape="1">
            <a:blip r:embed="rId4">
              <a:alphaModFix amt="20000"/>
            </a:blip>
            <a:srcRect/>
            <a:stretch>
              <a:fillRect l="-82108" t="492" r="-43314" b="-636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0668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1228E6-E9CE-4C50-BE7D-7C74642851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888C30-6F0B-46CB-84AE-D419C18298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8EFC3C9A-D6D8-4ADB-91A3-E2E61A4EEDBC}"/>
              </a:ext>
            </a:extLst>
          </p:cNvPr>
          <p:cNvSpPr/>
          <p:nvPr userDrawn="1"/>
        </p:nvSpPr>
        <p:spPr>
          <a:xfrm>
            <a:off x="0" y="5370903"/>
            <a:ext cx="9910425" cy="1485920"/>
          </a:xfrm>
          <a:prstGeom prst="triangle">
            <a:avLst>
              <a:gd name="adj" fmla="val 0"/>
            </a:avLst>
          </a:prstGeom>
          <a:solidFill>
            <a:srgbClr val="617072">
              <a:alpha val="78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2851A717-7AF9-486E-9638-99B00BD4C3E6}"/>
              </a:ext>
            </a:extLst>
          </p:cNvPr>
          <p:cNvSpPr/>
          <p:nvPr userDrawn="1"/>
        </p:nvSpPr>
        <p:spPr>
          <a:xfrm>
            <a:off x="5716249" y="5389800"/>
            <a:ext cx="6475751" cy="1485920"/>
          </a:xfrm>
          <a:prstGeom prst="triangle">
            <a:avLst>
              <a:gd name="adj" fmla="val 100000"/>
            </a:avLst>
          </a:prstGeom>
          <a:solidFill>
            <a:srgbClr val="617072">
              <a:alpha val="47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S:\LOGO\2017 Logo Current\OTA_newlogo.png">
            <a:extLst>
              <a:ext uri="{FF2B5EF4-FFF2-40B4-BE49-F238E27FC236}">
                <a16:creationId xmlns:a16="http://schemas.microsoft.com/office/drawing/2014/main" id="{FEBD6748-8F27-4B6B-BCD5-EAA64D8C04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00" y="5669150"/>
            <a:ext cx="2875876" cy="101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9404E114-34D3-4692-B6A5-7F775E5AE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2681" y="6283034"/>
            <a:ext cx="4187375" cy="383287"/>
          </a:xfrm>
          <a:prstGeom prst="rect">
            <a:avLst/>
          </a:prstGeom>
        </p:spPr>
        <p:txBody>
          <a:bodyPr/>
          <a:lstStyle>
            <a:lvl1pPr algn="ctr">
              <a:defRPr sz="1800" b="0" cap="none" spc="0">
                <a:ln w="10160">
                  <a:solidFill>
                    <a:srgbClr val="CCCCCC"/>
                  </a:solidFill>
                  <a:prstDash val="solid"/>
                </a:ln>
                <a:solidFill>
                  <a:srgbClr val="61707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Change the footer for your meeting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302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6B9CB85C-51B9-41CF-B6F3-D08C63115B4E}"/>
              </a:ext>
            </a:extLst>
          </p:cNvPr>
          <p:cNvSpPr/>
          <p:nvPr userDrawn="1"/>
        </p:nvSpPr>
        <p:spPr>
          <a:xfrm>
            <a:off x="0" y="5370903"/>
            <a:ext cx="9910425" cy="1485920"/>
          </a:xfrm>
          <a:prstGeom prst="triangle">
            <a:avLst>
              <a:gd name="adj" fmla="val 0"/>
            </a:avLst>
          </a:prstGeom>
          <a:solidFill>
            <a:srgbClr val="617072">
              <a:alpha val="78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0D64EEB5-F38C-4154-8CA2-060F2432008F}"/>
              </a:ext>
            </a:extLst>
          </p:cNvPr>
          <p:cNvSpPr/>
          <p:nvPr userDrawn="1"/>
        </p:nvSpPr>
        <p:spPr>
          <a:xfrm>
            <a:off x="5716249" y="5389800"/>
            <a:ext cx="6475751" cy="1485920"/>
          </a:xfrm>
          <a:prstGeom prst="triangle">
            <a:avLst>
              <a:gd name="adj" fmla="val 100000"/>
            </a:avLst>
          </a:prstGeom>
          <a:solidFill>
            <a:srgbClr val="617072">
              <a:alpha val="47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001EC4-98D4-48C7-931F-8050C71E7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695"/>
            <a:ext cx="10515600" cy="94643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68CC8-69AF-4E5E-8E45-49637AA42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1849"/>
            <a:ext cx="10515600" cy="46860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7207C-4C26-4D27-BDAD-891435119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2681" y="6283034"/>
            <a:ext cx="4187375" cy="383287"/>
          </a:xfrm>
          <a:prstGeom prst="rect">
            <a:avLst/>
          </a:prstGeom>
        </p:spPr>
        <p:txBody>
          <a:bodyPr/>
          <a:lstStyle>
            <a:lvl1pPr algn="ctr">
              <a:defRPr sz="1800" b="0" cap="none" spc="0">
                <a:ln w="10160">
                  <a:solidFill>
                    <a:srgbClr val="CCCCCC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Change the footer for your meeting name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FAA86DF-7A82-4092-A2F7-24CA8421A3EE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72771"/>
            <a:ext cx="10018486" cy="10363"/>
          </a:xfrm>
          <a:prstGeom prst="line">
            <a:avLst/>
          </a:prstGeom>
          <a:ln w="41275">
            <a:solidFill>
              <a:srgbClr val="CCCCCC">
                <a:alpha val="2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S:\LOGO\2017 Logo Current\OTA_newlogo.png">
            <a:extLst>
              <a:ext uri="{FF2B5EF4-FFF2-40B4-BE49-F238E27FC236}">
                <a16:creationId xmlns:a16="http://schemas.microsoft.com/office/drawing/2014/main" id="{99367252-5DAB-4150-973E-5097F600A9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00" y="5669150"/>
            <a:ext cx="2875876" cy="101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72DCBD5-E862-4653-B7B8-31062DBCBCE1}"/>
              </a:ext>
            </a:extLst>
          </p:cNvPr>
          <p:cNvSpPr>
            <a:spLocks noChangeAspect="1"/>
          </p:cNvSpPr>
          <p:nvPr userDrawn="1"/>
        </p:nvSpPr>
        <p:spPr>
          <a:xfrm>
            <a:off x="10325084" y="173912"/>
            <a:ext cx="1277273" cy="1653612"/>
          </a:xfrm>
          <a:custGeom>
            <a:avLst/>
            <a:gdLst>
              <a:gd name="connsiteX0" fmla="*/ 1004341 w 3357796"/>
              <a:gd name="connsiteY0" fmla="*/ 119922 h 4347148"/>
              <a:gd name="connsiteX1" fmla="*/ 1004341 w 3357796"/>
              <a:gd name="connsiteY1" fmla="*/ 119922 h 4347148"/>
              <a:gd name="connsiteX2" fmla="*/ 524655 w 3357796"/>
              <a:gd name="connsiteY2" fmla="*/ 329784 h 4347148"/>
              <a:gd name="connsiteX3" fmla="*/ 434714 w 3357796"/>
              <a:gd name="connsiteY3" fmla="*/ 389745 h 4347148"/>
              <a:gd name="connsiteX4" fmla="*/ 329783 w 3357796"/>
              <a:gd name="connsiteY4" fmla="*/ 509666 h 4347148"/>
              <a:gd name="connsiteX5" fmla="*/ 314793 w 3357796"/>
              <a:gd name="connsiteY5" fmla="*/ 554636 h 4347148"/>
              <a:gd name="connsiteX6" fmla="*/ 284813 w 3357796"/>
              <a:gd name="connsiteY6" fmla="*/ 584617 h 4347148"/>
              <a:gd name="connsiteX7" fmla="*/ 254832 w 3357796"/>
              <a:gd name="connsiteY7" fmla="*/ 674558 h 4347148"/>
              <a:gd name="connsiteX8" fmla="*/ 239842 w 3357796"/>
              <a:gd name="connsiteY8" fmla="*/ 719528 h 4347148"/>
              <a:gd name="connsiteX9" fmla="*/ 209862 w 3357796"/>
              <a:gd name="connsiteY9" fmla="*/ 764499 h 4347148"/>
              <a:gd name="connsiteX10" fmla="*/ 164891 w 3357796"/>
              <a:gd name="connsiteY10" fmla="*/ 959371 h 4347148"/>
              <a:gd name="connsiteX11" fmla="*/ 134911 w 3357796"/>
              <a:gd name="connsiteY11" fmla="*/ 1064302 h 4347148"/>
              <a:gd name="connsiteX12" fmla="*/ 89941 w 3357796"/>
              <a:gd name="connsiteY12" fmla="*/ 1109272 h 4347148"/>
              <a:gd name="connsiteX13" fmla="*/ 74950 w 3357796"/>
              <a:gd name="connsiteY13" fmla="*/ 1169233 h 4347148"/>
              <a:gd name="connsiteX14" fmla="*/ 44970 w 3357796"/>
              <a:gd name="connsiteY14" fmla="*/ 1274164 h 4347148"/>
              <a:gd name="connsiteX15" fmla="*/ 0 w 3357796"/>
              <a:gd name="connsiteY15" fmla="*/ 1543987 h 4347148"/>
              <a:gd name="connsiteX16" fmla="*/ 14990 w 3357796"/>
              <a:gd name="connsiteY16" fmla="*/ 1798820 h 4347148"/>
              <a:gd name="connsiteX17" fmla="*/ 74950 w 3357796"/>
              <a:gd name="connsiteY17" fmla="*/ 1888761 h 4347148"/>
              <a:gd name="connsiteX18" fmla="*/ 89941 w 3357796"/>
              <a:gd name="connsiteY18" fmla="*/ 1933731 h 4347148"/>
              <a:gd name="connsiteX19" fmla="*/ 119921 w 3357796"/>
              <a:gd name="connsiteY19" fmla="*/ 1963712 h 4347148"/>
              <a:gd name="connsiteX20" fmla="*/ 149901 w 3357796"/>
              <a:gd name="connsiteY20" fmla="*/ 2053653 h 4347148"/>
              <a:gd name="connsiteX21" fmla="*/ 209862 w 3357796"/>
              <a:gd name="connsiteY21" fmla="*/ 2128604 h 4347148"/>
              <a:gd name="connsiteX22" fmla="*/ 224852 w 3357796"/>
              <a:gd name="connsiteY22" fmla="*/ 2173574 h 4347148"/>
              <a:gd name="connsiteX23" fmla="*/ 284813 w 3357796"/>
              <a:gd name="connsiteY23" fmla="*/ 2248525 h 4347148"/>
              <a:gd name="connsiteX24" fmla="*/ 299803 w 3357796"/>
              <a:gd name="connsiteY24" fmla="*/ 2293495 h 4347148"/>
              <a:gd name="connsiteX25" fmla="*/ 359764 w 3357796"/>
              <a:gd name="connsiteY25" fmla="*/ 2353456 h 4347148"/>
              <a:gd name="connsiteX26" fmla="*/ 389744 w 3357796"/>
              <a:gd name="connsiteY26" fmla="*/ 2443397 h 4347148"/>
              <a:gd name="connsiteX27" fmla="*/ 404734 w 3357796"/>
              <a:gd name="connsiteY27" fmla="*/ 2488368 h 4347148"/>
              <a:gd name="connsiteX28" fmla="*/ 464695 w 3357796"/>
              <a:gd name="connsiteY28" fmla="*/ 2578309 h 4347148"/>
              <a:gd name="connsiteX29" fmla="*/ 509665 w 3357796"/>
              <a:gd name="connsiteY29" fmla="*/ 2668250 h 4347148"/>
              <a:gd name="connsiteX30" fmla="*/ 554636 w 3357796"/>
              <a:gd name="connsiteY30" fmla="*/ 2758191 h 4347148"/>
              <a:gd name="connsiteX31" fmla="*/ 599606 w 3357796"/>
              <a:gd name="connsiteY31" fmla="*/ 2848131 h 4347148"/>
              <a:gd name="connsiteX32" fmla="*/ 629586 w 3357796"/>
              <a:gd name="connsiteY32" fmla="*/ 2938072 h 4347148"/>
              <a:gd name="connsiteX33" fmla="*/ 689547 w 3357796"/>
              <a:gd name="connsiteY33" fmla="*/ 3028013 h 4347148"/>
              <a:gd name="connsiteX34" fmla="*/ 704537 w 3357796"/>
              <a:gd name="connsiteY34" fmla="*/ 3087974 h 4347148"/>
              <a:gd name="connsiteX35" fmla="*/ 719527 w 3357796"/>
              <a:gd name="connsiteY35" fmla="*/ 3132945 h 4347148"/>
              <a:gd name="connsiteX36" fmla="*/ 734518 w 3357796"/>
              <a:gd name="connsiteY36" fmla="*/ 3207895 h 4347148"/>
              <a:gd name="connsiteX37" fmla="*/ 764498 w 3357796"/>
              <a:gd name="connsiteY37" fmla="*/ 3252866 h 4347148"/>
              <a:gd name="connsiteX38" fmla="*/ 779488 w 3357796"/>
              <a:gd name="connsiteY38" fmla="*/ 3297836 h 4347148"/>
              <a:gd name="connsiteX39" fmla="*/ 764498 w 3357796"/>
              <a:gd name="connsiteY39" fmla="*/ 3447738 h 4347148"/>
              <a:gd name="connsiteX40" fmla="*/ 689547 w 3357796"/>
              <a:gd name="connsiteY40" fmla="*/ 3522689 h 4347148"/>
              <a:gd name="connsiteX41" fmla="*/ 644577 w 3357796"/>
              <a:gd name="connsiteY41" fmla="*/ 3567659 h 4347148"/>
              <a:gd name="connsiteX42" fmla="*/ 629586 w 3357796"/>
              <a:gd name="connsiteY42" fmla="*/ 3612630 h 4347148"/>
              <a:gd name="connsiteX43" fmla="*/ 599606 w 3357796"/>
              <a:gd name="connsiteY43" fmla="*/ 3657600 h 4347148"/>
              <a:gd name="connsiteX44" fmla="*/ 539645 w 3357796"/>
              <a:gd name="connsiteY44" fmla="*/ 3777522 h 4347148"/>
              <a:gd name="connsiteX45" fmla="*/ 509665 w 3357796"/>
              <a:gd name="connsiteY45" fmla="*/ 3867463 h 4347148"/>
              <a:gd name="connsiteX46" fmla="*/ 494675 w 3357796"/>
              <a:gd name="connsiteY46" fmla="*/ 3912433 h 4347148"/>
              <a:gd name="connsiteX47" fmla="*/ 539645 w 3357796"/>
              <a:gd name="connsiteY47" fmla="*/ 4182256 h 4347148"/>
              <a:gd name="connsiteX48" fmla="*/ 584616 w 3357796"/>
              <a:gd name="connsiteY48" fmla="*/ 4287187 h 4347148"/>
              <a:gd name="connsiteX49" fmla="*/ 764498 w 3357796"/>
              <a:gd name="connsiteY49" fmla="*/ 4302177 h 4347148"/>
              <a:gd name="connsiteX50" fmla="*/ 1079291 w 3357796"/>
              <a:gd name="connsiteY50" fmla="*/ 4332158 h 4347148"/>
              <a:gd name="connsiteX51" fmla="*/ 1274164 w 3357796"/>
              <a:gd name="connsiteY51" fmla="*/ 4347148 h 4347148"/>
              <a:gd name="connsiteX52" fmla="*/ 1573967 w 3357796"/>
              <a:gd name="connsiteY52" fmla="*/ 4332158 h 4347148"/>
              <a:gd name="connsiteX53" fmla="*/ 1768839 w 3357796"/>
              <a:gd name="connsiteY53" fmla="*/ 4317168 h 4347148"/>
              <a:gd name="connsiteX54" fmla="*/ 1858780 w 3357796"/>
              <a:gd name="connsiteY54" fmla="*/ 4287187 h 4347148"/>
              <a:gd name="connsiteX55" fmla="*/ 1903750 w 3357796"/>
              <a:gd name="connsiteY55" fmla="*/ 4257207 h 4347148"/>
              <a:gd name="connsiteX56" fmla="*/ 1948721 w 3357796"/>
              <a:gd name="connsiteY56" fmla="*/ 4242217 h 4347148"/>
              <a:gd name="connsiteX57" fmla="*/ 2068642 w 3357796"/>
              <a:gd name="connsiteY57" fmla="*/ 4152276 h 4347148"/>
              <a:gd name="connsiteX58" fmla="*/ 2098623 w 3357796"/>
              <a:gd name="connsiteY58" fmla="*/ 4122295 h 4347148"/>
              <a:gd name="connsiteX59" fmla="*/ 2143593 w 3357796"/>
              <a:gd name="connsiteY59" fmla="*/ 4092315 h 4347148"/>
              <a:gd name="connsiteX60" fmla="*/ 2173573 w 3357796"/>
              <a:gd name="connsiteY60" fmla="*/ 4047345 h 4347148"/>
              <a:gd name="connsiteX61" fmla="*/ 2203554 w 3357796"/>
              <a:gd name="connsiteY61" fmla="*/ 4017364 h 4347148"/>
              <a:gd name="connsiteX62" fmla="*/ 2263514 w 3357796"/>
              <a:gd name="connsiteY62" fmla="*/ 3927423 h 4347148"/>
              <a:gd name="connsiteX63" fmla="*/ 2308485 w 3357796"/>
              <a:gd name="connsiteY63" fmla="*/ 3852472 h 4347148"/>
              <a:gd name="connsiteX64" fmla="*/ 2353455 w 3357796"/>
              <a:gd name="connsiteY64" fmla="*/ 3717561 h 4347148"/>
              <a:gd name="connsiteX65" fmla="*/ 2368445 w 3357796"/>
              <a:gd name="connsiteY65" fmla="*/ 3672591 h 4347148"/>
              <a:gd name="connsiteX66" fmla="*/ 2383436 w 3357796"/>
              <a:gd name="connsiteY66" fmla="*/ 3627620 h 4347148"/>
              <a:gd name="connsiteX67" fmla="*/ 2398426 w 3357796"/>
              <a:gd name="connsiteY67" fmla="*/ 2638269 h 4347148"/>
              <a:gd name="connsiteX68" fmla="*/ 2413416 w 3357796"/>
              <a:gd name="connsiteY68" fmla="*/ 2593299 h 4347148"/>
              <a:gd name="connsiteX69" fmla="*/ 2443396 w 3357796"/>
              <a:gd name="connsiteY69" fmla="*/ 2563318 h 4347148"/>
              <a:gd name="connsiteX70" fmla="*/ 2473377 w 3357796"/>
              <a:gd name="connsiteY70" fmla="*/ 2518348 h 4347148"/>
              <a:gd name="connsiteX71" fmla="*/ 2563318 w 3357796"/>
              <a:gd name="connsiteY71" fmla="*/ 2473377 h 4347148"/>
              <a:gd name="connsiteX72" fmla="*/ 2653259 w 3357796"/>
              <a:gd name="connsiteY72" fmla="*/ 2428407 h 4347148"/>
              <a:gd name="connsiteX73" fmla="*/ 2698229 w 3357796"/>
              <a:gd name="connsiteY73" fmla="*/ 2398427 h 4347148"/>
              <a:gd name="connsiteX74" fmla="*/ 2743200 w 3357796"/>
              <a:gd name="connsiteY74" fmla="*/ 2383436 h 4347148"/>
              <a:gd name="connsiteX75" fmla="*/ 2878111 w 3357796"/>
              <a:gd name="connsiteY75" fmla="*/ 2308486 h 4347148"/>
              <a:gd name="connsiteX76" fmla="*/ 2908091 w 3357796"/>
              <a:gd name="connsiteY76" fmla="*/ 2278505 h 4347148"/>
              <a:gd name="connsiteX77" fmla="*/ 2998032 w 3357796"/>
              <a:gd name="connsiteY77" fmla="*/ 2233535 h 4347148"/>
              <a:gd name="connsiteX78" fmla="*/ 3028013 w 3357796"/>
              <a:gd name="connsiteY78" fmla="*/ 2203554 h 4347148"/>
              <a:gd name="connsiteX79" fmla="*/ 3132944 w 3357796"/>
              <a:gd name="connsiteY79" fmla="*/ 2113613 h 4347148"/>
              <a:gd name="connsiteX80" fmla="*/ 3192905 w 3357796"/>
              <a:gd name="connsiteY80" fmla="*/ 2038663 h 4347148"/>
              <a:gd name="connsiteX81" fmla="*/ 3207895 w 3357796"/>
              <a:gd name="connsiteY81" fmla="*/ 1993692 h 4347148"/>
              <a:gd name="connsiteX82" fmla="*/ 3267855 w 3357796"/>
              <a:gd name="connsiteY82" fmla="*/ 1903751 h 4347148"/>
              <a:gd name="connsiteX83" fmla="*/ 3312826 w 3357796"/>
              <a:gd name="connsiteY83" fmla="*/ 1768840 h 4347148"/>
              <a:gd name="connsiteX84" fmla="*/ 3327816 w 3357796"/>
              <a:gd name="connsiteY84" fmla="*/ 1723869 h 4347148"/>
              <a:gd name="connsiteX85" fmla="*/ 3357796 w 3357796"/>
              <a:gd name="connsiteY85" fmla="*/ 1603948 h 4347148"/>
              <a:gd name="connsiteX86" fmla="*/ 3342806 w 3357796"/>
              <a:gd name="connsiteY86" fmla="*/ 884420 h 4347148"/>
              <a:gd name="connsiteX87" fmla="*/ 3312826 w 3357796"/>
              <a:gd name="connsiteY87" fmla="*/ 779489 h 4347148"/>
              <a:gd name="connsiteX88" fmla="*/ 3267855 w 3357796"/>
              <a:gd name="connsiteY88" fmla="*/ 659568 h 4347148"/>
              <a:gd name="connsiteX89" fmla="*/ 3252865 w 3357796"/>
              <a:gd name="connsiteY89" fmla="*/ 614597 h 4347148"/>
              <a:gd name="connsiteX90" fmla="*/ 3192905 w 3357796"/>
              <a:gd name="connsiteY90" fmla="*/ 479686 h 4347148"/>
              <a:gd name="connsiteX91" fmla="*/ 3162924 w 3357796"/>
              <a:gd name="connsiteY91" fmla="*/ 389745 h 4347148"/>
              <a:gd name="connsiteX92" fmla="*/ 3087973 w 3357796"/>
              <a:gd name="connsiteY92" fmla="*/ 314794 h 4347148"/>
              <a:gd name="connsiteX93" fmla="*/ 3057993 w 3357796"/>
              <a:gd name="connsiteY93" fmla="*/ 284813 h 4347148"/>
              <a:gd name="connsiteX94" fmla="*/ 3013023 w 3357796"/>
              <a:gd name="connsiteY94" fmla="*/ 269823 h 4347148"/>
              <a:gd name="connsiteX95" fmla="*/ 2923082 w 3357796"/>
              <a:gd name="connsiteY95" fmla="*/ 209863 h 4347148"/>
              <a:gd name="connsiteX96" fmla="*/ 2893101 w 3357796"/>
              <a:gd name="connsiteY96" fmla="*/ 179882 h 4347148"/>
              <a:gd name="connsiteX97" fmla="*/ 2848131 w 3357796"/>
              <a:gd name="connsiteY97" fmla="*/ 164892 h 4347148"/>
              <a:gd name="connsiteX98" fmla="*/ 2818150 w 3357796"/>
              <a:gd name="connsiteY98" fmla="*/ 134912 h 4347148"/>
              <a:gd name="connsiteX99" fmla="*/ 2668249 w 3357796"/>
              <a:gd name="connsiteY99" fmla="*/ 89941 h 4347148"/>
              <a:gd name="connsiteX100" fmla="*/ 2518347 w 3357796"/>
              <a:gd name="connsiteY100" fmla="*/ 44971 h 4347148"/>
              <a:gd name="connsiteX101" fmla="*/ 2428406 w 3357796"/>
              <a:gd name="connsiteY101" fmla="*/ 29981 h 4347148"/>
              <a:gd name="connsiteX102" fmla="*/ 2368445 w 3357796"/>
              <a:gd name="connsiteY102" fmla="*/ 14991 h 4347148"/>
              <a:gd name="connsiteX103" fmla="*/ 2203554 w 3357796"/>
              <a:gd name="connsiteY103" fmla="*/ 0 h 4347148"/>
              <a:gd name="connsiteX104" fmla="*/ 1573967 w 3357796"/>
              <a:gd name="connsiteY104" fmla="*/ 14991 h 4347148"/>
              <a:gd name="connsiteX105" fmla="*/ 1499016 w 3357796"/>
              <a:gd name="connsiteY105" fmla="*/ 29981 h 4347148"/>
              <a:gd name="connsiteX106" fmla="*/ 1214203 w 3357796"/>
              <a:gd name="connsiteY106" fmla="*/ 44971 h 4347148"/>
              <a:gd name="connsiteX107" fmla="*/ 1019331 w 3357796"/>
              <a:gd name="connsiteY107" fmla="*/ 59961 h 4347148"/>
              <a:gd name="connsiteX108" fmla="*/ 944380 w 3357796"/>
              <a:gd name="connsiteY108" fmla="*/ 74951 h 4347148"/>
              <a:gd name="connsiteX109" fmla="*/ 959370 w 3357796"/>
              <a:gd name="connsiteY109" fmla="*/ 89941 h 4347148"/>
              <a:gd name="connsiteX110" fmla="*/ 944380 w 3357796"/>
              <a:gd name="connsiteY110" fmla="*/ 89941 h 4347148"/>
              <a:gd name="connsiteX111" fmla="*/ 1004341 w 3357796"/>
              <a:gd name="connsiteY111" fmla="*/ 119922 h 434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3357796" h="4347148">
                <a:moveTo>
                  <a:pt x="1004341" y="119922"/>
                </a:moveTo>
                <a:lnTo>
                  <a:pt x="1004341" y="119922"/>
                </a:lnTo>
                <a:cubicBezTo>
                  <a:pt x="844446" y="189876"/>
                  <a:pt x="682383" y="255071"/>
                  <a:pt x="524655" y="329784"/>
                </a:cubicBezTo>
                <a:cubicBezTo>
                  <a:pt x="492092" y="345209"/>
                  <a:pt x="434714" y="389745"/>
                  <a:pt x="434714" y="389745"/>
                </a:cubicBezTo>
                <a:cubicBezTo>
                  <a:pt x="364761" y="494676"/>
                  <a:pt x="404734" y="459699"/>
                  <a:pt x="329783" y="509666"/>
                </a:cubicBezTo>
                <a:cubicBezTo>
                  <a:pt x="324786" y="524656"/>
                  <a:pt x="322922" y="541087"/>
                  <a:pt x="314793" y="554636"/>
                </a:cubicBezTo>
                <a:cubicBezTo>
                  <a:pt x="307522" y="566755"/>
                  <a:pt x="291133" y="571976"/>
                  <a:pt x="284813" y="584617"/>
                </a:cubicBezTo>
                <a:cubicBezTo>
                  <a:pt x="270680" y="612883"/>
                  <a:pt x="264826" y="644578"/>
                  <a:pt x="254832" y="674558"/>
                </a:cubicBezTo>
                <a:cubicBezTo>
                  <a:pt x="249835" y="689548"/>
                  <a:pt x="248607" y="706381"/>
                  <a:pt x="239842" y="719528"/>
                </a:cubicBezTo>
                <a:lnTo>
                  <a:pt x="209862" y="764499"/>
                </a:lnTo>
                <a:cubicBezTo>
                  <a:pt x="175065" y="1008081"/>
                  <a:pt x="219764" y="739879"/>
                  <a:pt x="164891" y="959371"/>
                </a:cubicBezTo>
                <a:cubicBezTo>
                  <a:pt x="162892" y="967366"/>
                  <a:pt x="143512" y="1051400"/>
                  <a:pt x="134911" y="1064302"/>
                </a:cubicBezTo>
                <a:cubicBezTo>
                  <a:pt x="123152" y="1081941"/>
                  <a:pt x="104931" y="1094282"/>
                  <a:pt x="89941" y="1109272"/>
                </a:cubicBezTo>
                <a:cubicBezTo>
                  <a:pt x="84944" y="1129259"/>
                  <a:pt x="80610" y="1149424"/>
                  <a:pt x="74950" y="1169233"/>
                </a:cubicBezTo>
                <a:cubicBezTo>
                  <a:pt x="52481" y="1247873"/>
                  <a:pt x="65049" y="1180459"/>
                  <a:pt x="44970" y="1274164"/>
                </a:cubicBezTo>
                <a:cubicBezTo>
                  <a:pt x="10878" y="1433262"/>
                  <a:pt x="18315" y="1397462"/>
                  <a:pt x="0" y="1543987"/>
                </a:cubicBezTo>
                <a:cubicBezTo>
                  <a:pt x="4997" y="1628931"/>
                  <a:pt x="-3086" y="1715671"/>
                  <a:pt x="14990" y="1798820"/>
                </a:cubicBezTo>
                <a:cubicBezTo>
                  <a:pt x="22644" y="1834029"/>
                  <a:pt x="63555" y="1854579"/>
                  <a:pt x="74950" y="1888761"/>
                </a:cubicBezTo>
                <a:cubicBezTo>
                  <a:pt x="79947" y="1903751"/>
                  <a:pt x="81811" y="1920182"/>
                  <a:pt x="89941" y="1933731"/>
                </a:cubicBezTo>
                <a:cubicBezTo>
                  <a:pt x="97212" y="1945850"/>
                  <a:pt x="109928" y="1953718"/>
                  <a:pt x="119921" y="1963712"/>
                </a:cubicBezTo>
                <a:cubicBezTo>
                  <a:pt x="129914" y="1993692"/>
                  <a:pt x="127555" y="2031307"/>
                  <a:pt x="149901" y="2053653"/>
                </a:cubicBezTo>
                <a:cubicBezTo>
                  <a:pt x="177789" y="2081540"/>
                  <a:pt x="190951" y="2090781"/>
                  <a:pt x="209862" y="2128604"/>
                </a:cubicBezTo>
                <a:cubicBezTo>
                  <a:pt x="216928" y="2142737"/>
                  <a:pt x="217786" y="2159441"/>
                  <a:pt x="224852" y="2173574"/>
                </a:cubicBezTo>
                <a:cubicBezTo>
                  <a:pt x="243763" y="2211397"/>
                  <a:pt x="256925" y="2220638"/>
                  <a:pt x="284813" y="2248525"/>
                </a:cubicBezTo>
                <a:cubicBezTo>
                  <a:pt x="289810" y="2263515"/>
                  <a:pt x="290619" y="2280637"/>
                  <a:pt x="299803" y="2293495"/>
                </a:cubicBezTo>
                <a:cubicBezTo>
                  <a:pt x="316232" y="2316496"/>
                  <a:pt x="359764" y="2353456"/>
                  <a:pt x="359764" y="2353456"/>
                </a:cubicBezTo>
                <a:lnTo>
                  <a:pt x="389744" y="2443397"/>
                </a:lnTo>
                <a:cubicBezTo>
                  <a:pt x="394741" y="2458387"/>
                  <a:pt x="395969" y="2475221"/>
                  <a:pt x="404734" y="2488368"/>
                </a:cubicBezTo>
                <a:lnTo>
                  <a:pt x="464695" y="2578309"/>
                </a:lnTo>
                <a:cubicBezTo>
                  <a:pt x="502373" y="2691342"/>
                  <a:pt x="451548" y="2552015"/>
                  <a:pt x="509665" y="2668250"/>
                </a:cubicBezTo>
                <a:cubicBezTo>
                  <a:pt x="571723" y="2792366"/>
                  <a:pt x="468720" y="2629318"/>
                  <a:pt x="554636" y="2758191"/>
                </a:cubicBezTo>
                <a:cubicBezTo>
                  <a:pt x="609306" y="2922201"/>
                  <a:pt x="522115" y="2673775"/>
                  <a:pt x="599606" y="2848131"/>
                </a:cubicBezTo>
                <a:cubicBezTo>
                  <a:pt x="612441" y="2877009"/>
                  <a:pt x="612056" y="2911778"/>
                  <a:pt x="629586" y="2938072"/>
                </a:cubicBezTo>
                <a:lnTo>
                  <a:pt x="689547" y="3028013"/>
                </a:lnTo>
                <a:cubicBezTo>
                  <a:pt x="694544" y="3048000"/>
                  <a:pt x="698877" y="3068165"/>
                  <a:pt x="704537" y="3087974"/>
                </a:cubicBezTo>
                <a:cubicBezTo>
                  <a:pt x="708878" y="3103167"/>
                  <a:pt x="715695" y="3117616"/>
                  <a:pt x="719527" y="3132945"/>
                </a:cubicBezTo>
                <a:cubicBezTo>
                  <a:pt x="725707" y="3157662"/>
                  <a:pt x="725572" y="3184039"/>
                  <a:pt x="734518" y="3207895"/>
                </a:cubicBezTo>
                <a:cubicBezTo>
                  <a:pt x="740844" y="3224764"/>
                  <a:pt x="756441" y="3236752"/>
                  <a:pt x="764498" y="3252866"/>
                </a:cubicBezTo>
                <a:cubicBezTo>
                  <a:pt x="771564" y="3266999"/>
                  <a:pt x="774491" y="3282846"/>
                  <a:pt x="779488" y="3297836"/>
                </a:cubicBezTo>
                <a:cubicBezTo>
                  <a:pt x="774491" y="3347803"/>
                  <a:pt x="775790" y="3398807"/>
                  <a:pt x="764498" y="3447738"/>
                </a:cubicBezTo>
                <a:cubicBezTo>
                  <a:pt x="754028" y="3493107"/>
                  <a:pt x="720005" y="3497308"/>
                  <a:pt x="689547" y="3522689"/>
                </a:cubicBezTo>
                <a:cubicBezTo>
                  <a:pt x="673261" y="3536260"/>
                  <a:pt x="659567" y="3552669"/>
                  <a:pt x="644577" y="3567659"/>
                </a:cubicBezTo>
                <a:cubicBezTo>
                  <a:pt x="639580" y="3582649"/>
                  <a:pt x="636653" y="3598497"/>
                  <a:pt x="629586" y="3612630"/>
                </a:cubicBezTo>
                <a:cubicBezTo>
                  <a:pt x="621529" y="3628744"/>
                  <a:pt x="606703" y="3641041"/>
                  <a:pt x="599606" y="3657600"/>
                </a:cubicBezTo>
                <a:cubicBezTo>
                  <a:pt x="543474" y="3788575"/>
                  <a:pt x="639521" y="3644355"/>
                  <a:pt x="539645" y="3777522"/>
                </a:cubicBezTo>
                <a:lnTo>
                  <a:pt x="509665" y="3867463"/>
                </a:lnTo>
                <a:lnTo>
                  <a:pt x="494675" y="3912433"/>
                </a:lnTo>
                <a:cubicBezTo>
                  <a:pt x="522581" y="4303122"/>
                  <a:pt x="474693" y="4009052"/>
                  <a:pt x="539645" y="4182256"/>
                </a:cubicBezTo>
                <a:cubicBezTo>
                  <a:pt x="545696" y="4198392"/>
                  <a:pt x="554847" y="4278682"/>
                  <a:pt x="584616" y="4287187"/>
                </a:cubicBezTo>
                <a:cubicBezTo>
                  <a:pt x="642469" y="4303716"/>
                  <a:pt x="704537" y="4297180"/>
                  <a:pt x="764498" y="4302177"/>
                </a:cubicBezTo>
                <a:cubicBezTo>
                  <a:pt x="896594" y="4346212"/>
                  <a:pt x="784172" y="4313118"/>
                  <a:pt x="1079291" y="4332158"/>
                </a:cubicBezTo>
                <a:cubicBezTo>
                  <a:pt x="1144305" y="4336352"/>
                  <a:pt x="1209206" y="4342151"/>
                  <a:pt x="1274164" y="4347148"/>
                </a:cubicBezTo>
                <a:lnTo>
                  <a:pt x="1573967" y="4332158"/>
                </a:lnTo>
                <a:cubicBezTo>
                  <a:pt x="1638997" y="4328217"/>
                  <a:pt x="1704487" y="4327329"/>
                  <a:pt x="1768839" y="4317168"/>
                </a:cubicBezTo>
                <a:cubicBezTo>
                  <a:pt x="1800054" y="4312239"/>
                  <a:pt x="1858780" y="4287187"/>
                  <a:pt x="1858780" y="4287187"/>
                </a:cubicBezTo>
                <a:cubicBezTo>
                  <a:pt x="1873770" y="4277194"/>
                  <a:pt x="1887636" y="4265264"/>
                  <a:pt x="1903750" y="4257207"/>
                </a:cubicBezTo>
                <a:cubicBezTo>
                  <a:pt x="1917883" y="4250141"/>
                  <a:pt x="1936080" y="4251698"/>
                  <a:pt x="1948721" y="4242217"/>
                </a:cubicBezTo>
                <a:cubicBezTo>
                  <a:pt x="2086521" y="4138868"/>
                  <a:pt x="1967043" y="4186142"/>
                  <a:pt x="2068642" y="4152276"/>
                </a:cubicBezTo>
                <a:cubicBezTo>
                  <a:pt x="2078636" y="4142282"/>
                  <a:pt x="2087587" y="4131124"/>
                  <a:pt x="2098623" y="4122295"/>
                </a:cubicBezTo>
                <a:cubicBezTo>
                  <a:pt x="2112691" y="4111041"/>
                  <a:pt x="2130854" y="4105054"/>
                  <a:pt x="2143593" y="4092315"/>
                </a:cubicBezTo>
                <a:cubicBezTo>
                  <a:pt x="2156332" y="4079576"/>
                  <a:pt x="2162319" y="4061413"/>
                  <a:pt x="2173573" y="4047345"/>
                </a:cubicBezTo>
                <a:cubicBezTo>
                  <a:pt x="2182402" y="4036309"/>
                  <a:pt x="2195074" y="4028671"/>
                  <a:pt x="2203554" y="4017364"/>
                </a:cubicBezTo>
                <a:cubicBezTo>
                  <a:pt x="2225173" y="3988539"/>
                  <a:pt x="2252119" y="3961605"/>
                  <a:pt x="2263514" y="3927423"/>
                </a:cubicBezTo>
                <a:cubicBezTo>
                  <a:pt x="2282974" y="3869045"/>
                  <a:pt x="2267332" y="3893626"/>
                  <a:pt x="2308485" y="3852472"/>
                </a:cubicBezTo>
                <a:lnTo>
                  <a:pt x="2353455" y="3717561"/>
                </a:lnTo>
                <a:lnTo>
                  <a:pt x="2368445" y="3672591"/>
                </a:lnTo>
                <a:lnTo>
                  <a:pt x="2383436" y="3627620"/>
                </a:lnTo>
                <a:cubicBezTo>
                  <a:pt x="2388433" y="3297836"/>
                  <a:pt x="2388870" y="2967952"/>
                  <a:pt x="2398426" y="2638269"/>
                </a:cubicBezTo>
                <a:cubicBezTo>
                  <a:pt x="2398884" y="2622475"/>
                  <a:pt x="2405287" y="2606848"/>
                  <a:pt x="2413416" y="2593299"/>
                </a:cubicBezTo>
                <a:cubicBezTo>
                  <a:pt x="2420687" y="2581180"/>
                  <a:pt x="2434567" y="2574354"/>
                  <a:pt x="2443396" y="2563318"/>
                </a:cubicBezTo>
                <a:cubicBezTo>
                  <a:pt x="2454650" y="2549250"/>
                  <a:pt x="2460638" y="2531087"/>
                  <a:pt x="2473377" y="2518348"/>
                </a:cubicBezTo>
                <a:cubicBezTo>
                  <a:pt x="2516336" y="2475390"/>
                  <a:pt x="2514551" y="2497761"/>
                  <a:pt x="2563318" y="2473377"/>
                </a:cubicBezTo>
                <a:cubicBezTo>
                  <a:pt x="2679546" y="2415262"/>
                  <a:pt x="2540229" y="2466083"/>
                  <a:pt x="2653259" y="2428407"/>
                </a:cubicBezTo>
                <a:cubicBezTo>
                  <a:pt x="2668249" y="2418414"/>
                  <a:pt x="2682115" y="2406484"/>
                  <a:pt x="2698229" y="2398427"/>
                </a:cubicBezTo>
                <a:cubicBezTo>
                  <a:pt x="2712362" y="2391360"/>
                  <a:pt x="2729387" y="2391110"/>
                  <a:pt x="2743200" y="2383436"/>
                </a:cubicBezTo>
                <a:cubicBezTo>
                  <a:pt x="2897829" y="2297531"/>
                  <a:pt x="2776356" y="2342404"/>
                  <a:pt x="2878111" y="2308486"/>
                </a:cubicBezTo>
                <a:cubicBezTo>
                  <a:pt x="2888104" y="2298492"/>
                  <a:pt x="2895972" y="2285776"/>
                  <a:pt x="2908091" y="2278505"/>
                </a:cubicBezTo>
                <a:cubicBezTo>
                  <a:pt x="3018925" y="2212004"/>
                  <a:pt x="2884308" y="2324515"/>
                  <a:pt x="2998032" y="2233535"/>
                </a:cubicBezTo>
                <a:cubicBezTo>
                  <a:pt x="3009068" y="2224706"/>
                  <a:pt x="3016977" y="2212383"/>
                  <a:pt x="3028013" y="2203554"/>
                </a:cubicBezTo>
                <a:cubicBezTo>
                  <a:pt x="3076450" y="2164805"/>
                  <a:pt x="3091705" y="2175472"/>
                  <a:pt x="3132944" y="2113613"/>
                </a:cubicBezTo>
                <a:cubicBezTo>
                  <a:pt x="3170764" y="2056884"/>
                  <a:pt x="3150185" y="2081382"/>
                  <a:pt x="3192905" y="2038663"/>
                </a:cubicBezTo>
                <a:cubicBezTo>
                  <a:pt x="3197902" y="2023673"/>
                  <a:pt x="3200221" y="2007505"/>
                  <a:pt x="3207895" y="1993692"/>
                </a:cubicBezTo>
                <a:cubicBezTo>
                  <a:pt x="3225393" y="1962194"/>
                  <a:pt x="3256461" y="1937934"/>
                  <a:pt x="3267855" y="1903751"/>
                </a:cubicBezTo>
                <a:lnTo>
                  <a:pt x="3312826" y="1768840"/>
                </a:lnTo>
                <a:cubicBezTo>
                  <a:pt x="3317823" y="1753850"/>
                  <a:pt x="3323984" y="1739198"/>
                  <a:pt x="3327816" y="1723869"/>
                </a:cubicBezTo>
                <a:lnTo>
                  <a:pt x="3357796" y="1603948"/>
                </a:lnTo>
                <a:cubicBezTo>
                  <a:pt x="3352799" y="1364105"/>
                  <a:pt x="3352026" y="1124137"/>
                  <a:pt x="3342806" y="884420"/>
                </a:cubicBezTo>
                <a:cubicBezTo>
                  <a:pt x="3341765" y="857343"/>
                  <a:pt x="3320694" y="807027"/>
                  <a:pt x="3312826" y="779489"/>
                </a:cubicBezTo>
                <a:cubicBezTo>
                  <a:pt x="3273344" y="641301"/>
                  <a:pt x="3327736" y="799289"/>
                  <a:pt x="3267855" y="659568"/>
                </a:cubicBezTo>
                <a:cubicBezTo>
                  <a:pt x="3261631" y="645044"/>
                  <a:pt x="3259089" y="629121"/>
                  <a:pt x="3252865" y="614597"/>
                </a:cubicBezTo>
                <a:cubicBezTo>
                  <a:pt x="3196309" y="482630"/>
                  <a:pt x="3248696" y="633109"/>
                  <a:pt x="3192905" y="479686"/>
                </a:cubicBezTo>
                <a:cubicBezTo>
                  <a:pt x="3182105" y="449987"/>
                  <a:pt x="3180453" y="416040"/>
                  <a:pt x="3162924" y="389745"/>
                </a:cubicBezTo>
                <a:cubicBezTo>
                  <a:pt x="3111528" y="312650"/>
                  <a:pt x="3159357" y="371901"/>
                  <a:pt x="3087973" y="314794"/>
                </a:cubicBezTo>
                <a:cubicBezTo>
                  <a:pt x="3076937" y="305965"/>
                  <a:pt x="3070112" y="292084"/>
                  <a:pt x="3057993" y="284813"/>
                </a:cubicBezTo>
                <a:cubicBezTo>
                  <a:pt x="3044444" y="276683"/>
                  <a:pt x="3026835" y="277497"/>
                  <a:pt x="3013023" y="269823"/>
                </a:cubicBezTo>
                <a:cubicBezTo>
                  <a:pt x="2981526" y="252325"/>
                  <a:pt x="2948560" y="235341"/>
                  <a:pt x="2923082" y="209863"/>
                </a:cubicBezTo>
                <a:cubicBezTo>
                  <a:pt x="2913088" y="199869"/>
                  <a:pt x="2905220" y="187154"/>
                  <a:pt x="2893101" y="179882"/>
                </a:cubicBezTo>
                <a:cubicBezTo>
                  <a:pt x="2879552" y="171752"/>
                  <a:pt x="2863121" y="169889"/>
                  <a:pt x="2848131" y="164892"/>
                </a:cubicBezTo>
                <a:cubicBezTo>
                  <a:pt x="2838137" y="154899"/>
                  <a:pt x="2830791" y="141232"/>
                  <a:pt x="2818150" y="134912"/>
                </a:cubicBezTo>
                <a:cubicBezTo>
                  <a:pt x="2765148" y="108411"/>
                  <a:pt x="2722045" y="106080"/>
                  <a:pt x="2668249" y="89941"/>
                </a:cubicBezTo>
                <a:cubicBezTo>
                  <a:pt x="2591769" y="66997"/>
                  <a:pt x="2587449" y="58791"/>
                  <a:pt x="2518347" y="44971"/>
                </a:cubicBezTo>
                <a:cubicBezTo>
                  <a:pt x="2488543" y="39010"/>
                  <a:pt x="2458210" y="35942"/>
                  <a:pt x="2428406" y="29981"/>
                </a:cubicBezTo>
                <a:cubicBezTo>
                  <a:pt x="2408204" y="25941"/>
                  <a:pt x="2388866" y="17714"/>
                  <a:pt x="2368445" y="14991"/>
                </a:cubicBezTo>
                <a:cubicBezTo>
                  <a:pt x="2313739" y="7697"/>
                  <a:pt x="2258518" y="4997"/>
                  <a:pt x="2203554" y="0"/>
                </a:cubicBezTo>
                <a:lnTo>
                  <a:pt x="1573967" y="14991"/>
                </a:lnTo>
                <a:cubicBezTo>
                  <a:pt x="1548512" y="16074"/>
                  <a:pt x="1524406" y="27865"/>
                  <a:pt x="1499016" y="29981"/>
                </a:cubicBezTo>
                <a:cubicBezTo>
                  <a:pt x="1404275" y="37876"/>
                  <a:pt x="1309087" y="39041"/>
                  <a:pt x="1214203" y="44971"/>
                </a:cubicBezTo>
                <a:cubicBezTo>
                  <a:pt x="1149181" y="49035"/>
                  <a:pt x="1084288" y="54964"/>
                  <a:pt x="1019331" y="59961"/>
                </a:cubicBezTo>
                <a:cubicBezTo>
                  <a:pt x="964879" y="78111"/>
                  <a:pt x="990161" y="74951"/>
                  <a:pt x="944380" y="74951"/>
                </a:cubicBezTo>
                <a:lnTo>
                  <a:pt x="959370" y="89941"/>
                </a:lnTo>
                <a:lnTo>
                  <a:pt x="944380" y="89941"/>
                </a:lnTo>
                <a:lnTo>
                  <a:pt x="1004341" y="119922"/>
                </a:lnTo>
                <a:close/>
              </a:path>
            </a:pathLst>
          </a:custGeom>
          <a:blipFill dpi="0" rotWithShape="1">
            <a:blip r:embed="rId4">
              <a:alphaModFix amt="20000"/>
            </a:blip>
            <a:srcRect/>
            <a:stretch>
              <a:fillRect l="-82108" t="492" r="-43314" b="-636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535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42BB5-349E-4150-B445-1102398C34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BC1D3B-751C-42D8-98BE-F2E412983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54DF18D-6FBB-4001-8D5E-AD1C664EE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695"/>
            <a:ext cx="10515600" cy="94643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B57C4FC-E32B-4A92-8A2C-C9BE29F13C34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72771"/>
            <a:ext cx="10018486" cy="10363"/>
          </a:xfrm>
          <a:prstGeom prst="line">
            <a:avLst/>
          </a:prstGeom>
          <a:ln w="41275">
            <a:solidFill>
              <a:srgbClr val="CCCCCC">
                <a:alpha val="2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0E7246AA-0A6F-4281-97DD-80AF4398667B}"/>
              </a:ext>
            </a:extLst>
          </p:cNvPr>
          <p:cNvSpPr/>
          <p:nvPr userDrawn="1"/>
        </p:nvSpPr>
        <p:spPr>
          <a:xfrm>
            <a:off x="0" y="5370903"/>
            <a:ext cx="9910425" cy="1485920"/>
          </a:xfrm>
          <a:prstGeom prst="triangle">
            <a:avLst>
              <a:gd name="adj" fmla="val 0"/>
            </a:avLst>
          </a:prstGeom>
          <a:solidFill>
            <a:srgbClr val="617072">
              <a:alpha val="78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63A27B3E-2DAE-46F8-8D6D-AF6C3974092B}"/>
              </a:ext>
            </a:extLst>
          </p:cNvPr>
          <p:cNvSpPr/>
          <p:nvPr userDrawn="1"/>
        </p:nvSpPr>
        <p:spPr>
          <a:xfrm>
            <a:off x="5716249" y="5389800"/>
            <a:ext cx="6475751" cy="1485920"/>
          </a:xfrm>
          <a:prstGeom prst="triangle">
            <a:avLst>
              <a:gd name="adj" fmla="val 100000"/>
            </a:avLst>
          </a:prstGeom>
          <a:solidFill>
            <a:srgbClr val="617072">
              <a:alpha val="47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" descr="S:\LOGO\2017 Logo Current\OTA_newlogo.png">
            <a:extLst>
              <a:ext uri="{FF2B5EF4-FFF2-40B4-BE49-F238E27FC236}">
                <a16:creationId xmlns:a16="http://schemas.microsoft.com/office/drawing/2014/main" id="{8C603B80-D710-45DD-B615-CF5058A111D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00" y="5669150"/>
            <a:ext cx="2875876" cy="101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45337E34-0C95-4E4B-915A-E85889FA5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2681" y="6283034"/>
            <a:ext cx="4187375" cy="383287"/>
          </a:xfrm>
          <a:prstGeom prst="rect">
            <a:avLst/>
          </a:prstGeom>
        </p:spPr>
        <p:txBody>
          <a:bodyPr/>
          <a:lstStyle>
            <a:lvl1pPr algn="ctr">
              <a:defRPr sz="1800" b="0" cap="none" spc="0">
                <a:ln w="10160">
                  <a:solidFill>
                    <a:srgbClr val="CCCCCC"/>
                  </a:solidFill>
                  <a:prstDash val="solid"/>
                </a:ln>
                <a:solidFill>
                  <a:srgbClr val="61707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Change the footer for your meeting name</a:t>
            </a:r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A5D9858-1D75-40D3-87F4-968B545D2CF4}"/>
              </a:ext>
            </a:extLst>
          </p:cNvPr>
          <p:cNvSpPr>
            <a:spLocks noChangeAspect="1"/>
          </p:cNvSpPr>
          <p:nvPr userDrawn="1"/>
        </p:nvSpPr>
        <p:spPr>
          <a:xfrm>
            <a:off x="10325084" y="173912"/>
            <a:ext cx="1277273" cy="1653612"/>
          </a:xfrm>
          <a:custGeom>
            <a:avLst/>
            <a:gdLst>
              <a:gd name="connsiteX0" fmla="*/ 1004341 w 3357796"/>
              <a:gd name="connsiteY0" fmla="*/ 119922 h 4347148"/>
              <a:gd name="connsiteX1" fmla="*/ 1004341 w 3357796"/>
              <a:gd name="connsiteY1" fmla="*/ 119922 h 4347148"/>
              <a:gd name="connsiteX2" fmla="*/ 524655 w 3357796"/>
              <a:gd name="connsiteY2" fmla="*/ 329784 h 4347148"/>
              <a:gd name="connsiteX3" fmla="*/ 434714 w 3357796"/>
              <a:gd name="connsiteY3" fmla="*/ 389745 h 4347148"/>
              <a:gd name="connsiteX4" fmla="*/ 329783 w 3357796"/>
              <a:gd name="connsiteY4" fmla="*/ 509666 h 4347148"/>
              <a:gd name="connsiteX5" fmla="*/ 314793 w 3357796"/>
              <a:gd name="connsiteY5" fmla="*/ 554636 h 4347148"/>
              <a:gd name="connsiteX6" fmla="*/ 284813 w 3357796"/>
              <a:gd name="connsiteY6" fmla="*/ 584617 h 4347148"/>
              <a:gd name="connsiteX7" fmla="*/ 254832 w 3357796"/>
              <a:gd name="connsiteY7" fmla="*/ 674558 h 4347148"/>
              <a:gd name="connsiteX8" fmla="*/ 239842 w 3357796"/>
              <a:gd name="connsiteY8" fmla="*/ 719528 h 4347148"/>
              <a:gd name="connsiteX9" fmla="*/ 209862 w 3357796"/>
              <a:gd name="connsiteY9" fmla="*/ 764499 h 4347148"/>
              <a:gd name="connsiteX10" fmla="*/ 164891 w 3357796"/>
              <a:gd name="connsiteY10" fmla="*/ 959371 h 4347148"/>
              <a:gd name="connsiteX11" fmla="*/ 134911 w 3357796"/>
              <a:gd name="connsiteY11" fmla="*/ 1064302 h 4347148"/>
              <a:gd name="connsiteX12" fmla="*/ 89941 w 3357796"/>
              <a:gd name="connsiteY12" fmla="*/ 1109272 h 4347148"/>
              <a:gd name="connsiteX13" fmla="*/ 74950 w 3357796"/>
              <a:gd name="connsiteY13" fmla="*/ 1169233 h 4347148"/>
              <a:gd name="connsiteX14" fmla="*/ 44970 w 3357796"/>
              <a:gd name="connsiteY14" fmla="*/ 1274164 h 4347148"/>
              <a:gd name="connsiteX15" fmla="*/ 0 w 3357796"/>
              <a:gd name="connsiteY15" fmla="*/ 1543987 h 4347148"/>
              <a:gd name="connsiteX16" fmla="*/ 14990 w 3357796"/>
              <a:gd name="connsiteY16" fmla="*/ 1798820 h 4347148"/>
              <a:gd name="connsiteX17" fmla="*/ 74950 w 3357796"/>
              <a:gd name="connsiteY17" fmla="*/ 1888761 h 4347148"/>
              <a:gd name="connsiteX18" fmla="*/ 89941 w 3357796"/>
              <a:gd name="connsiteY18" fmla="*/ 1933731 h 4347148"/>
              <a:gd name="connsiteX19" fmla="*/ 119921 w 3357796"/>
              <a:gd name="connsiteY19" fmla="*/ 1963712 h 4347148"/>
              <a:gd name="connsiteX20" fmla="*/ 149901 w 3357796"/>
              <a:gd name="connsiteY20" fmla="*/ 2053653 h 4347148"/>
              <a:gd name="connsiteX21" fmla="*/ 209862 w 3357796"/>
              <a:gd name="connsiteY21" fmla="*/ 2128604 h 4347148"/>
              <a:gd name="connsiteX22" fmla="*/ 224852 w 3357796"/>
              <a:gd name="connsiteY22" fmla="*/ 2173574 h 4347148"/>
              <a:gd name="connsiteX23" fmla="*/ 284813 w 3357796"/>
              <a:gd name="connsiteY23" fmla="*/ 2248525 h 4347148"/>
              <a:gd name="connsiteX24" fmla="*/ 299803 w 3357796"/>
              <a:gd name="connsiteY24" fmla="*/ 2293495 h 4347148"/>
              <a:gd name="connsiteX25" fmla="*/ 359764 w 3357796"/>
              <a:gd name="connsiteY25" fmla="*/ 2353456 h 4347148"/>
              <a:gd name="connsiteX26" fmla="*/ 389744 w 3357796"/>
              <a:gd name="connsiteY26" fmla="*/ 2443397 h 4347148"/>
              <a:gd name="connsiteX27" fmla="*/ 404734 w 3357796"/>
              <a:gd name="connsiteY27" fmla="*/ 2488368 h 4347148"/>
              <a:gd name="connsiteX28" fmla="*/ 464695 w 3357796"/>
              <a:gd name="connsiteY28" fmla="*/ 2578309 h 4347148"/>
              <a:gd name="connsiteX29" fmla="*/ 509665 w 3357796"/>
              <a:gd name="connsiteY29" fmla="*/ 2668250 h 4347148"/>
              <a:gd name="connsiteX30" fmla="*/ 554636 w 3357796"/>
              <a:gd name="connsiteY30" fmla="*/ 2758191 h 4347148"/>
              <a:gd name="connsiteX31" fmla="*/ 599606 w 3357796"/>
              <a:gd name="connsiteY31" fmla="*/ 2848131 h 4347148"/>
              <a:gd name="connsiteX32" fmla="*/ 629586 w 3357796"/>
              <a:gd name="connsiteY32" fmla="*/ 2938072 h 4347148"/>
              <a:gd name="connsiteX33" fmla="*/ 689547 w 3357796"/>
              <a:gd name="connsiteY33" fmla="*/ 3028013 h 4347148"/>
              <a:gd name="connsiteX34" fmla="*/ 704537 w 3357796"/>
              <a:gd name="connsiteY34" fmla="*/ 3087974 h 4347148"/>
              <a:gd name="connsiteX35" fmla="*/ 719527 w 3357796"/>
              <a:gd name="connsiteY35" fmla="*/ 3132945 h 4347148"/>
              <a:gd name="connsiteX36" fmla="*/ 734518 w 3357796"/>
              <a:gd name="connsiteY36" fmla="*/ 3207895 h 4347148"/>
              <a:gd name="connsiteX37" fmla="*/ 764498 w 3357796"/>
              <a:gd name="connsiteY37" fmla="*/ 3252866 h 4347148"/>
              <a:gd name="connsiteX38" fmla="*/ 779488 w 3357796"/>
              <a:gd name="connsiteY38" fmla="*/ 3297836 h 4347148"/>
              <a:gd name="connsiteX39" fmla="*/ 764498 w 3357796"/>
              <a:gd name="connsiteY39" fmla="*/ 3447738 h 4347148"/>
              <a:gd name="connsiteX40" fmla="*/ 689547 w 3357796"/>
              <a:gd name="connsiteY40" fmla="*/ 3522689 h 4347148"/>
              <a:gd name="connsiteX41" fmla="*/ 644577 w 3357796"/>
              <a:gd name="connsiteY41" fmla="*/ 3567659 h 4347148"/>
              <a:gd name="connsiteX42" fmla="*/ 629586 w 3357796"/>
              <a:gd name="connsiteY42" fmla="*/ 3612630 h 4347148"/>
              <a:gd name="connsiteX43" fmla="*/ 599606 w 3357796"/>
              <a:gd name="connsiteY43" fmla="*/ 3657600 h 4347148"/>
              <a:gd name="connsiteX44" fmla="*/ 539645 w 3357796"/>
              <a:gd name="connsiteY44" fmla="*/ 3777522 h 4347148"/>
              <a:gd name="connsiteX45" fmla="*/ 509665 w 3357796"/>
              <a:gd name="connsiteY45" fmla="*/ 3867463 h 4347148"/>
              <a:gd name="connsiteX46" fmla="*/ 494675 w 3357796"/>
              <a:gd name="connsiteY46" fmla="*/ 3912433 h 4347148"/>
              <a:gd name="connsiteX47" fmla="*/ 539645 w 3357796"/>
              <a:gd name="connsiteY47" fmla="*/ 4182256 h 4347148"/>
              <a:gd name="connsiteX48" fmla="*/ 584616 w 3357796"/>
              <a:gd name="connsiteY48" fmla="*/ 4287187 h 4347148"/>
              <a:gd name="connsiteX49" fmla="*/ 764498 w 3357796"/>
              <a:gd name="connsiteY49" fmla="*/ 4302177 h 4347148"/>
              <a:gd name="connsiteX50" fmla="*/ 1079291 w 3357796"/>
              <a:gd name="connsiteY50" fmla="*/ 4332158 h 4347148"/>
              <a:gd name="connsiteX51" fmla="*/ 1274164 w 3357796"/>
              <a:gd name="connsiteY51" fmla="*/ 4347148 h 4347148"/>
              <a:gd name="connsiteX52" fmla="*/ 1573967 w 3357796"/>
              <a:gd name="connsiteY52" fmla="*/ 4332158 h 4347148"/>
              <a:gd name="connsiteX53" fmla="*/ 1768839 w 3357796"/>
              <a:gd name="connsiteY53" fmla="*/ 4317168 h 4347148"/>
              <a:gd name="connsiteX54" fmla="*/ 1858780 w 3357796"/>
              <a:gd name="connsiteY54" fmla="*/ 4287187 h 4347148"/>
              <a:gd name="connsiteX55" fmla="*/ 1903750 w 3357796"/>
              <a:gd name="connsiteY55" fmla="*/ 4257207 h 4347148"/>
              <a:gd name="connsiteX56" fmla="*/ 1948721 w 3357796"/>
              <a:gd name="connsiteY56" fmla="*/ 4242217 h 4347148"/>
              <a:gd name="connsiteX57" fmla="*/ 2068642 w 3357796"/>
              <a:gd name="connsiteY57" fmla="*/ 4152276 h 4347148"/>
              <a:gd name="connsiteX58" fmla="*/ 2098623 w 3357796"/>
              <a:gd name="connsiteY58" fmla="*/ 4122295 h 4347148"/>
              <a:gd name="connsiteX59" fmla="*/ 2143593 w 3357796"/>
              <a:gd name="connsiteY59" fmla="*/ 4092315 h 4347148"/>
              <a:gd name="connsiteX60" fmla="*/ 2173573 w 3357796"/>
              <a:gd name="connsiteY60" fmla="*/ 4047345 h 4347148"/>
              <a:gd name="connsiteX61" fmla="*/ 2203554 w 3357796"/>
              <a:gd name="connsiteY61" fmla="*/ 4017364 h 4347148"/>
              <a:gd name="connsiteX62" fmla="*/ 2263514 w 3357796"/>
              <a:gd name="connsiteY62" fmla="*/ 3927423 h 4347148"/>
              <a:gd name="connsiteX63" fmla="*/ 2308485 w 3357796"/>
              <a:gd name="connsiteY63" fmla="*/ 3852472 h 4347148"/>
              <a:gd name="connsiteX64" fmla="*/ 2353455 w 3357796"/>
              <a:gd name="connsiteY64" fmla="*/ 3717561 h 4347148"/>
              <a:gd name="connsiteX65" fmla="*/ 2368445 w 3357796"/>
              <a:gd name="connsiteY65" fmla="*/ 3672591 h 4347148"/>
              <a:gd name="connsiteX66" fmla="*/ 2383436 w 3357796"/>
              <a:gd name="connsiteY66" fmla="*/ 3627620 h 4347148"/>
              <a:gd name="connsiteX67" fmla="*/ 2398426 w 3357796"/>
              <a:gd name="connsiteY67" fmla="*/ 2638269 h 4347148"/>
              <a:gd name="connsiteX68" fmla="*/ 2413416 w 3357796"/>
              <a:gd name="connsiteY68" fmla="*/ 2593299 h 4347148"/>
              <a:gd name="connsiteX69" fmla="*/ 2443396 w 3357796"/>
              <a:gd name="connsiteY69" fmla="*/ 2563318 h 4347148"/>
              <a:gd name="connsiteX70" fmla="*/ 2473377 w 3357796"/>
              <a:gd name="connsiteY70" fmla="*/ 2518348 h 4347148"/>
              <a:gd name="connsiteX71" fmla="*/ 2563318 w 3357796"/>
              <a:gd name="connsiteY71" fmla="*/ 2473377 h 4347148"/>
              <a:gd name="connsiteX72" fmla="*/ 2653259 w 3357796"/>
              <a:gd name="connsiteY72" fmla="*/ 2428407 h 4347148"/>
              <a:gd name="connsiteX73" fmla="*/ 2698229 w 3357796"/>
              <a:gd name="connsiteY73" fmla="*/ 2398427 h 4347148"/>
              <a:gd name="connsiteX74" fmla="*/ 2743200 w 3357796"/>
              <a:gd name="connsiteY74" fmla="*/ 2383436 h 4347148"/>
              <a:gd name="connsiteX75" fmla="*/ 2878111 w 3357796"/>
              <a:gd name="connsiteY75" fmla="*/ 2308486 h 4347148"/>
              <a:gd name="connsiteX76" fmla="*/ 2908091 w 3357796"/>
              <a:gd name="connsiteY76" fmla="*/ 2278505 h 4347148"/>
              <a:gd name="connsiteX77" fmla="*/ 2998032 w 3357796"/>
              <a:gd name="connsiteY77" fmla="*/ 2233535 h 4347148"/>
              <a:gd name="connsiteX78" fmla="*/ 3028013 w 3357796"/>
              <a:gd name="connsiteY78" fmla="*/ 2203554 h 4347148"/>
              <a:gd name="connsiteX79" fmla="*/ 3132944 w 3357796"/>
              <a:gd name="connsiteY79" fmla="*/ 2113613 h 4347148"/>
              <a:gd name="connsiteX80" fmla="*/ 3192905 w 3357796"/>
              <a:gd name="connsiteY80" fmla="*/ 2038663 h 4347148"/>
              <a:gd name="connsiteX81" fmla="*/ 3207895 w 3357796"/>
              <a:gd name="connsiteY81" fmla="*/ 1993692 h 4347148"/>
              <a:gd name="connsiteX82" fmla="*/ 3267855 w 3357796"/>
              <a:gd name="connsiteY82" fmla="*/ 1903751 h 4347148"/>
              <a:gd name="connsiteX83" fmla="*/ 3312826 w 3357796"/>
              <a:gd name="connsiteY83" fmla="*/ 1768840 h 4347148"/>
              <a:gd name="connsiteX84" fmla="*/ 3327816 w 3357796"/>
              <a:gd name="connsiteY84" fmla="*/ 1723869 h 4347148"/>
              <a:gd name="connsiteX85" fmla="*/ 3357796 w 3357796"/>
              <a:gd name="connsiteY85" fmla="*/ 1603948 h 4347148"/>
              <a:gd name="connsiteX86" fmla="*/ 3342806 w 3357796"/>
              <a:gd name="connsiteY86" fmla="*/ 884420 h 4347148"/>
              <a:gd name="connsiteX87" fmla="*/ 3312826 w 3357796"/>
              <a:gd name="connsiteY87" fmla="*/ 779489 h 4347148"/>
              <a:gd name="connsiteX88" fmla="*/ 3267855 w 3357796"/>
              <a:gd name="connsiteY88" fmla="*/ 659568 h 4347148"/>
              <a:gd name="connsiteX89" fmla="*/ 3252865 w 3357796"/>
              <a:gd name="connsiteY89" fmla="*/ 614597 h 4347148"/>
              <a:gd name="connsiteX90" fmla="*/ 3192905 w 3357796"/>
              <a:gd name="connsiteY90" fmla="*/ 479686 h 4347148"/>
              <a:gd name="connsiteX91" fmla="*/ 3162924 w 3357796"/>
              <a:gd name="connsiteY91" fmla="*/ 389745 h 4347148"/>
              <a:gd name="connsiteX92" fmla="*/ 3087973 w 3357796"/>
              <a:gd name="connsiteY92" fmla="*/ 314794 h 4347148"/>
              <a:gd name="connsiteX93" fmla="*/ 3057993 w 3357796"/>
              <a:gd name="connsiteY93" fmla="*/ 284813 h 4347148"/>
              <a:gd name="connsiteX94" fmla="*/ 3013023 w 3357796"/>
              <a:gd name="connsiteY94" fmla="*/ 269823 h 4347148"/>
              <a:gd name="connsiteX95" fmla="*/ 2923082 w 3357796"/>
              <a:gd name="connsiteY95" fmla="*/ 209863 h 4347148"/>
              <a:gd name="connsiteX96" fmla="*/ 2893101 w 3357796"/>
              <a:gd name="connsiteY96" fmla="*/ 179882 h 4347148"/>
              <a:gd name="connsiteX97" fmla="*/ 2848131 w 3357796"/>
              <a:gd name="connsiteY97" fmla="*/ 164892 h 4347148"/>
              <a:gd name="connsiteX98" fmla="*/ 2818150 w 3357796"/>
              <a:gd name="connsiteY98" fmla="*/ 134912 h 4347148"/>
              <a:gd name="connsiteX99" fmla="*/ 2668249 w 3357796"/>
              <a:gd name="connsiteY99" fmla="*/ 89941 h 4347148"/>
              <a:gd name="connsiteX100" fmla="*/ 2518347 w 3357796"/>
              <a:gd name="connsiteY100" fmla="*/ 44971 h 4347148"/>
              <a:gd name="connsiteX101" fmla="*/ 2428406 w 3357796"/>
              <a:gd name="connsiteY101" fmla="*/ 29981 h 4347148"/>
              <a:gd name="connsiteX102" fmla="*/ 2368445 w 3357796"/>
              <a:gd name="connsiteY102" fmla="*/ 14991 h 4347148"/>
              <a:gd name="connsiteX103" fmla="*/ 2203554 w 3357796"/>
              <a:gd name="connsiteY103" fmla="*/ 0 h 4347148"/>
              <a:gd name="connsiteX104" fmla="*/ 1573967 w 3357796"/>
              <a:gd name="connsiteY104" fmla="*/ 14991 h 4347148"/>
              <a:gd name="connsiteX105" fmla="*/ 1499016 w 3357796"/>
              <a:gd name="connsiteY105" fmla="*/ 29981 h 4347148"/>
              <a:gd name="connsiteX106" fmla="*/ 1214203 w 3357796"/>
              <a:gd name="connsiteY106" fmla="*/ 44971 h 4347148"/>
              <a:gd name="connsiteX107" fmla="*/ 1019331 w 3357796"/>
              <a:gd name="connsiteY107" fmla="*/ 59961 h 4347148"/>
              <a:gd name="connsiteX108" fmla="*/ 944380 w 3357796"/>
              <a:gd name="connsiteY108" fmla="*/ 74951 h 4347148"/>
              <a:gd name="connsiteX109" fmla="*/ 959370 w 3357796"/>
              <a:gd name="connsiteY109" fmla="*/ 89941 h 4347148"/>
              <a:gd name="connsiteX110" fmla="*/ 944380 w 3357796"/>
              <a:gd name="connsiteY110" fmla="*/ 89941 h 4347148"/>
              <a:gd name="connsiteX111" fmla="*/ 1004341 w 3357796"/>
              <a:gd name="connsiteY111" fmla="*/ 119922 h 434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3357796" h="4347148">
                <a:moveTo>
                  <a:pt x="1004341" y="119922"/>
                </a:moveTo>
                <a:lnTo>
                  <a:pt x="1004341" y="119922"/>
                </a:lnTo>
                <a:cubicBezTo>
                  <a:pt x="844446" y="189876"/>
                  <a:pt x="682383" y="255071"/>
                  <a:pt x="524655" y="329784"/>
                </a:cubicBezTo>
                <a:cubicBezTo>
                  <a:pt x="492092" y="345209"/>
                  <a:pt x="434714" y="389745"/>
                  <a:pt x="434714" y="389745"/>
                </a:cubicBezTo>
                <a:cubicBezTo>
                  <a:pt x="364761" y="494676"/>
                  <a:pt x="404734" y="459699"/>
                  <a:pt x="329783" y="509666"/>
                </a:cubicBezTo>
                <a:cubicBezTo>
                  <a:pt x="324786" y="524656"/>
                  <a:pt x="322922" y="541087"/>
                  <a:pt x="314793" y="554636"/>
                </a:cubicBezTo>
                <a:cubicBezTo>
                  <a:pt x="307522" y="566755"/>
                  <a:pt x="291133" y="571976"/>
                  <a:pt x="284813" y="584617"/>
                </a:cubicBezTo>
                <a:cubicBezTo>
                  <a:pt x="270680" y="612883"/>
                  <a:pt x="264826" y="644578"/>
                  <a:pt x="254832" y="674558"/>
                </a:cubicBezTo>
                <a:cubicBezTo>
                  <a:pt x="249835" y="689548"/>
                  <a:pt x="248607" y="706381"/>
                  <a:pt x="239842" y="719528"/>
                </a:cubicBezTo>
                <a:lnTo>
                  <a:pt x="209862" y="764499"/>
                </a:lnTo>
                <a:cubicBezTo>
                  <a:pt x="175065" y="1008081"/>
                  <a:pt x="219764" y="739879"/>
                  <a:pt x="164891" y="959371"/>
                </a:cubicBezTo>
                <a:cubicBezTo>
                  <a:pt x="162892" y="967366"/>
                  <a:pt x="143512" y="1051400"/>
                  <a:pt x="134911" y="1064302"/>
                </a:cubicBezTo>
                <a:cubicBezTo>
                  <a:pt x="123152" y="1081941"/>
                  <a:pt x="104931" y="1094282"/>
                  <a:pt x="89941" y="1109272"/>
                </a:cubicBezTo>
                <a:cubicBezTo>
                  <a:pt x="84944" y="1129259"/>
                  <a:pt x="80610" y="1149424"/>
                  <a:pt x="74950" y="1169233"/>
                </a:cubicBezTo>
                <a:cubicBezTo>
                  <a:pt x="52481" y="1247873"/>
                  <a:pt x="65049" y="1180459"/>
                  <a:pt x="44970" y="1274164"/>
                </a:cubicBezTo>
                <a:cubicBezTo>
                  <a:pt x="10878" y="1433262"/>
                  <a:pt x="18315" y="1397462"/>
                  <a:pt x="0" y="1543987"/>
                </a:cubicBezTo>
                <a:cubicBezTo>
                  <a:pt x="4997" y="1628931"/>
                  <a:pt x="-3086" y="1715671"/>
                  <a:pt x="14990" y="1798820"/>
                </a:cubicBezTo>
                <a:cubicBezTo>
                  <a:pt x="22644" y="1834029"/>
                  <a:pt x="63555" y="1854579"/>
                  <a:pt x="74950" y="1888761"/>
                </a:cubicBezTo>
                <a:cubicBezTo>
                  <a:pt x="79947" y="1903751"/>
                  <a:pt x="81811" y="1920182"/>
                  <a:pt x="89941" y="1933731"/>
                </a:cubicBezTo>
                <a:cubicBezTo>
                  <a:pt x="97212" y="1945850"/>
                  <a:pt x="109928" y="1953718"/>
                  <a:pt x="119921" y="1963712"/>
                </a:cubicBezTo>
                <a:cubicBezTo>
                  <a:pt x="129914" y="1993692"/>
                  <a:pt x="127555" y="2031307"/>
                  <a:pt x="149901" y="2053653"/>
                </a:cubicBezTo>
                <a:cubicBezTo>
                  <a:pt x="177789" y="2081540"/>
                  <a:pt x="190951" y="2090781"/>
                  <a:pt x="209862" y="2128604"/>
                </a:cubicBezTo>
                <a:cubicBezTo>
                  <a:pt x="216928" y="2142737"/>
                  <a:pt x="217786" y="2159441"/>
                  <a:pt x="224852" y="2173574"/>
                </a:cubicBezTo>
                <a:cubicBezTo>
                  <a:pt x="243763" y="2211397"/>
                  <a:pt x="256925" y="2220638"/>
                  <a:pt x="284813" y="2248525"/>
                </a:cubicBezTo>
                <a:cubicBezTo>
                  <a:pt x="289810" y="2263515"/>
                  <a:pt x="290619" y="2280637"/>
                  <a:pt x="299803" y="2293495"/>
                </a:cubicBezTo>
                <a:cubicBezTo>
                  <a:pt x="316232" y="2316496"/>
                  <a:pt x="359764" y="2353456"/>
                  <a:pt x="359764" y="2353456"/>
                </a:cubicBezTo>
                <a:lnTo>
                  <a:pt x="389744" y="2443397"/>
                </a:lnTo>
                <a:cubicBezTo>
                  <a:pt x="394741" y="2458387"/>
                  <a:pt x="395969" y="2475221"/>
                  <a:pt x="404734" y="2488368"/>
                </a:cubicBezTo>
                <a:lnTo>
                  <a:pt x="464695" y="2578309"/>
                </a:lnTo>
                <a:cubicBezTo>
                  <a:pt x="502373" y="2691342"/>
                  <a:pt x="451548" y="2552015"/>
                  <a:pt x="509665" y="2668250"/>
                </a:cubicBezTo>
                <a:cubicBezTo>
                  <a:pt x="571723" y="2792366"/>
                  <a:pt x="468720" y="2629318"/>
                  <a:pt x="554636" y="2758191"/>
                </a:cubicBezTo>
                <a:cubicBezTo>
                  <a:pt x="609306" y="2922201"/>
                  <a:pt x="522115" y="2673775"/>
                  <a:pt x="599606" y="2848131"/>
                </a:cubicBezTo>
                <a:cubicBezTo>
                  <a:pt x="612441" y="2877009"/>
                  <a:pt x="612056" y="2911778"/>
                  <a:pt x="629586" y="2938072"/>
                </a:cubicBezTo>
                <a:lnTo>
                  <a:pt x="689547" y="3028013"/>
                </a:lnTo>
                <a:cubicBezTo>
                  <a:pt x="694544" y="3048000"/>
                  <a:pt x="698877" y="3068165"/>
                  <a:pt x="704537" y="3087974"/>
                </a:cubicBezTo>
                <a:cubicBezTo>
                  <a:pt x="708878" y="3103167"/>
                  <a:pt x="715695" y="3117616"/>
                  <a:pt x="719527" y="3132945"/>
                </a:cubicBezTo>
                <a:cubicBezTo>
                  <a:pt x="725707" y="3157662"/>
                  <a:pt x="725572" y="3184039"/>
                  <a:pt x="734518" y="3207895"/>
                </a:cubicBezTo>
                <a:cubicBezTo>
                  <a:pt x="740844" y="3224764"/>
                  <a:pt x="756441" y="3236752"/>
                  <a:pt x="764498" y="3252866"/>
                </a:cubicBezTo>
                <a:cubicBezTo>
                  <a:pt x="771564" y="3266999"/>
                  <a:pt x="774491" y="3282846"/>
                  <a:pt x="779488" y="3297836"/>
                </a:cubicBezTo>
                <a:cubicBezTo>
                  <a:pt x="774491" y="3347803"/>
                  <a:pt x="775790" y="3398807"/>
                  <a:pt x="764498" y="3447738"/>
                </a:cubicBezTo>
                <a:cubicBezTo>
                  <a:pt x="754028" y="3493107"/>
                  <a:pt x="720005" y="3497308"/>
                  <a:pt x="689547" y="3522689"/>
                </a:cubicBezTo>
                <a:cubicBezTo>
                  <a:pt x="673261" y="3536260"/>
                  <a:pt x="659567" y="3552669"/>
                  <a:pt x="644577" y="3567659"/>
                </a:cubicBezTo>
                <a:cubicBezTo>
                  <a:pt x="639580" y="3582649"/>
                  <a:pt x="636653" y="3598497"/>
                  <a:pt x="629586" y="3612630"/>
                </a:cubicBezTo>
                <a:cubicBezTo>
                  <a:pt x="621529" y="3628744"/>
                  <a:pt x="606703" y="3641041"/>
                  <a:pt x="599606" y="3657600"/>
                </a:cubicBezTo>
                <a:cubicBezTo>
                  <a:pt x="543474" y="3788575"/>
                  <a:pt x="639521" y="3644355"/>
                  <a:pt x="539645" y="3777522"/>
                </a:cubicBezTo>
                <a:lnTo>
                  <a:pt x="509665" y="3867463"/>
                </a:lnTo>
                <a:lnTo>
                  <a:pt x="494675" y="3912433"/>
                </a:lnTo>
                <a:cubicBezTo>
                  <a:pt x="522581" y="4303122"/>
                  <a:pt x="474693" y="4009052"/>
                  <a:pt x="539645" y="4182256"/>
                </a:cubicBezTo>
                <a:cubicBezTo>
                  <a:pt x="545696" y="4198392"/>
                  <a:pt x="554847" y="4278682"/>
                  <a:pt x="584616" y="4287187"/>
                </a:cubicBezTo>
                <a:cubicBezTo>
                  <a:pt x="642469" y="4303716"/>
                  <a:pt x="704537" y="4297180"/>
                  <a:pt x="764498" y="4302177"/>
                </a:cubicBezTo>
                <a:cubicBezTo>
                  <a:pt x="896594" y="4346212"/>
                  <a:pt x="784172" y="4313118"/>
                  <a:pt x="1079291" y="4332158"/>
                </a:cubicBezTo>
                <a:cubicBezTo>
                  <a:pt x="1144305" y="4336352"/>
                  <a:pt x="1209206" y="4342151"/>
                  <a:pt x="1274164" y="4347148"/>
                </a:cubicBezTo>
                <a:lnTo>
                  <a:pt x="1573967" y="4332158"/>
                </a:lnTo>
                <a:cubicBezTo>
                  <a:pt x="1638997" y="4328217"/>
                  <a:pt x="1704487" y="4327329"/>
                  <a:pt x="1768839" y="4317168"/>
                </a:cubicBezTo>
                <a:cubicBezTo>
                  <a:pt x="1800054" y="4312239"/>
                  <a:pt x="1858780" y="4287187"/>
                  <a:pt x="1858780" y="4287187"/>
                </a:cubicBezTo>
                <a:cubicBezTo>
                  <a:pt x="1873770" y="4277194"/>
                  <a:pt x="1887636" y="4265264"/>
                  <a:pt x="1903750" y="4257207"/>
                </a:cubicBezTo>
                <a:cubicBezTo>
                  <a:pt x="1917883" y="4250141"/>
                  <a:pt x="1936080" y="4251698"/>
                  <a:pt x="1948721" y="4242217"/>
                </a:cubicBezTo>
                <a:cubicBezTo>
                  <a:pt x="2086521" y="4138868"/>
                  <a:pt x="1967043" y="4186142"/>
                  <a:pt x="2068642" y="4152276"/>
                </a:cubicBezTo>
                <a:cubicBezTo>
                  <a:pt x="2078636" y="4142282"/>
                  <a:pt x="2087587" y="4131124"/>
                  <a:pt x="2098623" y="4122295"/>
                </a:cubicBezTo>
                <a:cubicBezTo>
                  <a:pt x="2112691" y="4111041"/>
                  <a:pt x="2130854" y="4105054"/>
                  <a:pt x="2143593" y="4092315"/>
                </a:cubicBezTo>
                <a:cubicBezTo>
                  <a:pt x="2156332" y="4079576"/>
                  <a:pt x="2162319" y="4061413"/>
                  <a:pt x="2173573" y="4047345"/>
                </a:cubicBezTo>
                <a:cubicBezTo>
                  <a:pt x="2182402" y="4036309"/>
                  <a:pt x="2195074" y="4028671"/>
                  <a:pt x="2203554" y="4017364"/>
                </a:cubicBezTo>
                <a:cubicBezTo>
                  <a:pt x="2225173" y="3988539"/>
                  <a:pt x="2252119" y="3961605"/>
                  <a:pt x="2263514" y="3927423"/>
                </a:cubicBezTo>
                <a:cubicBezTo>
                  <a:pt x="2282974" y="3869045"/>
                  <a:pt x="2267332" y="3893626"/>
                  <a:pt x="2308485" y="3852472"/>
                </a:cubicBezTo>
                <a:lnTo>
                  <a:pt x="2353455" y="3717561"/>
                </a:lnTo>
                <a:lnTo>
                  <a:pt x="2368445" y="3672591"/>
                </a:lnTo>
                <a:lnTo>
                  <a:pt x="2383436" y="3627620"/>
                </a:lnTo>
                <a:cubicBezTo>
                  <a:pt x="2388433" y="3297836"/>
                  <a:pt x="2388870" y="2967952"/>
                  <a:pt x="2398426" y="2638269"/>
                </a:cubicBezTo>
                <a:cubicBezTo>
                  <a:pt x="2398884" y="2622475"/>
                  <a:pt x="2405287" y="2606848"/>
                  <a:pt x="2413416" y="2593299"/>
                </a:cubicBezTo>
                <a:cubicBezTo>
                  <a:pt x="2420687" y="2581180"/>
                  <a:pt x="2434567" y="2574354"/>
                  <a:pt x="2443396" y="2563318"/>
                </a:cubicBezTo>
                <a:cubicBezTo>
                  <a:pt x="2454650" y="2549250"/>
                  <a:pt x="2460638" y="2531087"/>
                  <a:pt x="2473377" y="2518348"/>
                </a:cubicBezTo>
                <a:cubicBezTo>
                  <a:pt x="2516336" y="2475390"/>
                  <a:pt x="2514551" y="2497761"/>
                  <a:pt x="2563318" y="2473377"/>
                </a:cubicBezTo>
                <a:cubicBezTo>
                  <a:pt x="2679546" y="2415262"/>
                  <a:pt x="2540229" y="2466083"/>
                  <a:pt x="2653259" y="2428407"/>
                </a:cubicBezTo>
                <a:cubicBezTo>
                  <a:pt x="2668249" y="2418414"/>
                  <a:pt x="2682115" y="2406484"/>
                  <a:pt x="2698229" y="2398427"/>
                </a:cubicBezTo>
                <a:cubicBezTo>
                  <a:pt x="2712362" y="2391360"/>
                  <a:pt x="2729387" y="2391110"/>
                  <a:pt x="2743200" y="2383436"/>
                </a:cubicBezTo>
                <a:cubicBezTo>
                  <a:pt x="2897829" y="2297531"/>
                  <a:pt x="2776356" y="2342404"/>
                  <a:pt x="2878111" y="2308486"/>
                </a:cubicBezTo>
                <a:cubicBezTo>
                  <a:pt x="2888104" y="2298492"/>
                  <a:pt x="2895972" y="2285776"/>
                  <a:pt x="2908091" y="2278505"/>
                </a:cubicBezTo>
                <a:cubicBezTo>
                  <a:pt x="3018925" y="2212004"/>
                  <a:pt x="2884308" y="2324515"/>
                  <a:pt x="2998032" y="2233535"/>
                </a:cubicBezTo>
                <a:cubicBezTo>
                  <a:pt x="3009068" y="2224706"/>
                  <a:pt x="3016977" y="2212383"/>
                  <a:pt x="3028013" y="2203554"/>
                </a:cubicBezTo>
                <a:cubicBezTo>
                  <a:pt x="3076450" y="2164805"/>
                  <a:pt x="3091705" y="2175472"/>
                  <a:pt x="3132944" y="2113613"/>
                </a:cubicBezTo>
                <a:cubicBezTo>
                  <a:pt x="3170764" y="2056884"/>
                  <a:pt x="3150185" y="2081382"/>
                  <a:pt x="3192905" y="2038663"/>
                </a:cubicBezTo>
                <a:cubicBezTo>
                  <a:pt x="3197902" y="2023673"/>
                  <a:pt x="3200221" y="2007505"/>
                  <a:pt x="3207895" y="1993692"/>
                </a:cubicBezTo>
                <a:cubicBezTo>
                  <a:pt x="3225393" y="1962194"/>
                  <a:pt x="3256461" y="1937934"/>
                  <a:pt x="3267855" y="1903751"/>
                </a:cubicBezTo>
                <a:lnTo>
                  <a:pt x="3312826" y="1768840"/>
                </a:lnTo>
                <a:cubicBezTo>
                  <a:pt x="3317823" y="1753850"/>
                  <a:pt x="3323984" y="1739198"/>
                  <a:pt x="3327816" y="1723869"/>
                </a:cubicBezTo>
                <a:lnTo>
                  <a:pt x="3357796" y="1603948"/>
                </a:lnTo>
                <a:cubicBezTo>
                  <a:pt x="3352799" y="1364105"/>
                  <a:pt x="3352026" y="1124137"/>
                  <a:pt x="3342806" y="884420"/>
                </a:cubicBezTo>
                <a:cubicBezTo>
                  <a:pt x="3341765" y="857343"/>
                  <a:pt x="3320694" y="807027"/>
                  <a:pt x="3312826" y="779489"/>
                </a:cubicBezTo>
                <a:cubicBezTo>
                  <a:pt x="3273344" y="641301"/>
                  <a:pt x="3327736" y="799289"/>
                  <a:pt x="3267855" y="659568"/>
                </a:cubicBezTo>
                <a:cubicBezTo>
                  <a:pt x="3261631" y="645044"/>
                  <a:pt x="3259089" y="629121"/>
                  <a:pt x="3252865" y="614597"/>
                </a:cubicBezTo>
                <a:cubicBezTo>
                  <a:pt x="3196309" y="482630"/>
                  <a:pt x="3248696" y="633109"/>
                  <a:pt x="3192905" y="479686"/>
                </a:cubicBezTo>
                <a:cubicBezTo>
                  <a:pt x="3182105" y="449987"/>
                  <a:pt x="3180453" y="416040"/>
                  <a:pt x="3162924" y="389745"/>
                </a:cubicBezTo>
                <a:cubicBezTo>
                  <a:pt x="3111528" y="312650"/>
                  <a:pt x="3159357" y="371901"/>
                  <a:pt x="3087973" y="314794"/>
                </a:cubicBezTo>
                <a:cubicBezTo>
                  <a:pt x="3076937" y="305965"/>
                  <a:pt x="3070112" y="292084"/>
                  <a:pt x="3057993" y="284813"/>
                </a:cubicBezTo>
                <a:cubicBezTo>
                  <a:pt x="3044444" y="276683"/>
                  <a:pt x="3026835" y="277497"/>
                  <a:pt x="3013023" y="269823"/>
                </a:cubicBezTo>
                <a:cubicBezTo>
                  <a:pt x="2981526" y="252325"/>
                  <a:pt x="2948560" y="235341"/>
                  <a:pt x="2923082" y="209863"/>
                </a:cubicBezTo>
                <a:cubicBezTo>
                  <a:pt x="2913088" y="199869"/>
                  <a:pt x="2905220" y="187154"/>
                  <a:pt x="2893101" y="179882"/>
                </a:cubicBezTo>
                <a:cubicBezTo>
                  <a:pt x="2879552" y="171752"/>
                  <a:pt x="2863121" y="169889"/>
                  <a:pt x="2848131" y="164892"/>
                </a:cubicBezTo>
                <a:cubicBezTo>
                  <a:pt x="2838137" y="154899"/>
                  <a:pt x="2830791" y="141232"/>
                  <a:pt x="2818150" y="134912"/>
                </a:cubicBezTo>
                <a:cubicBezTo>
                  <a:pt x="2765148" y="108411"/>
                  <a:pt x="2722045" y="106080"/>
                  <a:pt x="2668249" y="89941"/>
                </a:cubicBezTo>
                <a:cubicBezTo>
                  <a:pt x="2591769" y="66997"/>
                  <a:pt x="2587449" y="58791"/>
                  <a:pt x="2518347" y="44971"/>
                </a:cubicBezTo>
                <a:cubicBezTo>
                  <a:pt x="2488543" y="39010"/>
                  <a:pt x="2458210" y="35942"/>
                  <a:pt x="2428406" y="29981"/>
                </a:cubicBezTo>
                <a:cubicBezTo>
                  <a:pt x="2408204" y="25941"/>
                  <a:pt x="2388866" y="17714"/>
                  <a:pt x="2368445" y="14991"/>
                </a:cubicBezTo>
                <a:cubicBezTo>
                  <a:pt x="2313739" y="7697"/>
                  <a:pt x="2258518" y="4997"/>
                  <a:pt x="2203554" y="0"/>
                </a:cubicBezTo>
                <a:lnTo>
                  <a:pt x="1573967" y="14991"/>
                </a:lnTo>
                <a:cubicBezTo>
                  <a:pt x="1548512" y="16074"/>
                  <a:pt x="1524406" y="27865"/>
                  <a:pt x="1499016" y="29981"/>
                </a:cubicBezTo>
                <a:cubicBezTo>
                  <a:pt x="1404275" y="37876"/>
                  <a:pt x="1309087" y="39041"/>
                  <a:pt x="1214203" y="44971"/>
                </a:cubicBezTo>
                <a:cubicBezTo>
                  <a:pt x="1149181" y="49035"/>
                  <a:pt x="1084288" y="54964"/>
                  <a:pt x="1019331" y="59961"/>
                </a:cubicBezTo>
                <a:cubicBezTo>
                  <a:pt x="964879" y="78111"/>
                  <a:pt x="990161" y="74951"/>
                  <a:pt x="944380" y="74951"/>
                </a:cubicBezTo>
                <a:lnTo>
                  <a:pt x="959370" y="89941"/>
                </a:lnTo>
                <a:lnTo>
                  <a:pt x="944380" y="89941"/>
                </a:lnTo>
                <a:lnTo>
                  <a:pt x="1004341" y="119922"/>
                </a:lnTo>
                <a:close/>
              </a:path>
            </a:pathLst>
          </a:custGeom>
          <a:blipFill dpi="0" rotWithShape="1">
            <a:blip r:embed="rId4">
              <a:alphaModFix amt="20000"/>
            </a:blip>
            <a:srcRect/>
            <a:stretch>
              <a:fillRect l="-82108" t="492" r="-43314" b="-636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466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45F8CA-8D55-478A-99DE-E118FACB8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64F728-7DE1-4520-A8F8-E81F002DA0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C3F846-9249-4FFD-B2A1-AA6E4423E5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EE026F-18F5-48E5-8328-CBD9B6560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7720451-9FCC-435F-A101-D44C6C2174DD}"/>
              </a:ext>
            </a:extLst>
          </p:cNvPr>
          <p:cNvCxnSpPr>
            <a:cxnSpLocks/>
          </p:cNvCxnSpPr>
          <p:nvPr userDrawn="1"/>
        </p:nvCxnSpPr>
        <p:spPr>
          <a:xfrm>
            <a:off x="0" y="6176963"/>
            <a:ext cx="12192000" cy="0"/>
          </a:xfrm>
          <a:prstGeom prst="line">
            <a:avLst/>
          </a:prstGeom>
          <a:ln w="41275">
            <a:solidFill>
              <a:srgbClr val="CCCC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0460875D-6852-4A77-81CB-05DA6995B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695"/>
            <a:ext cx="10515600" cy="94643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8E0C8E-57E5-4B14-9ECD-DF52F22D6E79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72771"/>
            <a:ext cx="10018486" cy="10363"/>
          </a:xfrm>
          <a:prstGeom prst="line">
            <a:avLst/>
          </a:prstGeom>
          <a:ln w="41275">
            <a:solidFill>
              <a:srgbClr val="CCCCCC">
                <a:alpha val="2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50E91189-328C-4626-8560-D03282C34B86}"/>
              </a:ext>
            </a:extLst>
          </p:cNvPr>
          <p:cNvSpPr/>
          <p:nvPr userDrawn="1"/>
        </p:nvSpPr>
        <p:spPr>
          <a:xfrm>
            <a:off x="0" y="5370903"/>
            <a:ext cx="9910425" cy="1485920"/>
          </a:xfrm>
          <a:prstGeom prst="triangle">
            <a:avLst>
              <a:gd name="adj" fmla="val 0"/>
            </a:avLst>
          </a:prstGeom>
          <a:solidFill>
            <a:srgbClr val="617072">
              <a:alpha val="78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4A02F3AD-6684-4474-AD1C-F43BB0640311}"/>
              </a:ext>
            </a:extLst>
          </p:cNvPr>
          <p:cNvSpPr/>
          <p:nvPr userDrawn="1"/>
        </p:nvSpPr>
        <p:spPr>
          <a:xfrm>
            <a:off x="5716249" y="5389800"/>
            <a:ext cx="6475751" cy="1485920"/>
          </a:xfrm>
          <a:prstGeom prst="triangle">
            <a:avLst>
              <a:gd name="adj" fmla="val 100000"/>
            </a:avLst>
          </a:prstGeom>
          <a:solidFill>
            <a:srgbClr val="617072">
              <a:alpha val="47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" descr="S:\LOGO\2017 Logo Current\OTA_newlogo.png">
            <a:extLst>
              <a:ext uri="{FF2B5EF4-FFF2-40B4-BE49-F238E27FC236}">
                <a16:creationId xmlns:a16="http://schemas.microsoft.com/office/drawing/2014/main" id="{6B03814F-60DE-427E-A9A7-EB35A570E9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00" y="5669150"/>
            <a:ext cx="2875876" cy="101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EB78384E-805C-4D84-AAF5-639F9F6E8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2681" y="6283034"/>
            <a:ext cx="4187375" cy="383287"/>
          </a:xfrm>
          <a:prstGeom prst="rect">
            <a:avLst/>
          </a:prstGeom>
        </p:spPr>
        <p:txBody>
          <a:bodyPr/>
          <a:lstStyle>
            <a:lvl1pPr algn="ctr">
              <a:defRPr sz="1800" b="0" cap="none" spc="0">
                <a:ln w="10160">
                  <a:solidFill>
                    <a:srgbClr val="CCCCCC"/>
                  </a:solidFill>
                  <a:prstDash val="solid"/>
                </a:ln>
                <a:solidFill>
                  <a:srgbClr val="61707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Change the footer for your meeting name</a:t>
            </a:r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C6F01B4-8E0F-4048-8AB9-782728B38662}"/>
              </a:ext>
            </a:extLst>
          </p:cNvPr>
          <p:cNvSpPr>
            <a:spLocks noChangeAspect="1"/>
          </p:cNvSpPr>
          <p:nvPr userDrawn="1"/>
        </p:nvSpPr>
        <p:spPr>
          <a:xfrm>
            <a:off x="10325084" y="173912"/>
            <a:ext cx="1277273" cy="1653612"/>
          </a:xfrm>
          <a:custGeom>
            <a:avLst/>
            <a:gdLst>
              <a:gd name="connsiteX0" fmla="*/ 1004341 w 3357796"/>
              <a:gd name="connsiteY0" fmla="*/ 119922 h 4347148"/>
              <a:gd name="connsiteX1" fmla="*/ 1004341 w 3357796"/>
              <a:gd name="connsiteY1" fmla="*/ 119922 h 4347148"/>
              <a:gd name="connsiteX2" fmla="*/ 524655 w 3357796"/>
              <a:gd name="connsiteY2" fmla="*/ 329784 h 4347148"/>
              <a:gd name="connsiteX3" fmla="*/ 434714 w 3357796"/>
              <a:gd name="connsiteY3" fmla="*/ 389745 h 4347148"/>
              <a:gd name="connsiteX4" fmla="*/ 329783 w 3357796"/>
              <a:gd name="connsiteY4" fmla="*/ 509666 h 4347148"/>
              <a:gd name="connsiteX5" fmla="*/ 314793 w 3357796"/>
              <a:gd name="connsiteY5" fmla="*/ 554636 h 4347148"/>
              <a:gd name="connsiteX6" fmla="*/ 284813 w 3357796"/>
              <a:gd name="connsiteY6" fmla="*/ 584617 h 4347148"/>
              <a:gd name="connsiteX7" fmla="*/ 254832 w 3357796"/>
              <a:gd name="connsiteY7" fmla="*/ 674558 h 4347148"/>
              <a:gd name="connsiteX8" fmla="*/ 239842 w 3357796"/>
              <a:gd name="connsiteY8" fmla="*/ 719528 h 4347148"/>
              <a:gd name="connsiteX9" fmla="*/ 209862 w 3357796"/>
              <a:gd name="connsiteY9" fmla="*/ 764499 h 4347148"/>
              <a:gd name="connsiteX10" fmla="*/ 164891 w 3357796"/>
              <a:gd name="connsiteY10" fmla="*/ 959371 h 4347148"/>
              <a:gd name="connsiteX11" fmla="*/ 134911 w 3357796"/>
              <a:gd name="connsiteY11" fmla="*/ 1064302 h 4347148"/>
              <a:gd name="connsiteX12" fmla="*/ 89941 w 3357796"/>
              <a:gd name="connsiteY12" fmla="*/ 1109272 h 4347148"/>
              <a:gd name="connsiteX13" fmla="*/ 74950 w 3357796"/>
              <a:gd name="connsiteY13" fmla="*/ 1169233 h 4347148"/>
              <a:gd name="connsiteX14" fmla="*/ 44970 w 3357796"/>
              <a:gd name="connsiteY14" fmla="*/ 1274164 h 4347148"/>
              <a:gd name="connsiteX15" fmla="*/ 0 w 3357796"/>
              <a:gd name="connsiteY15" fmla="*/ 1543987 h 4347148"/>
              <a:gd name="connsiteX16" fmla="*/ 14990 w 3357796"/>
              <a:gd name="connsiteY16" fmla="*/ 1798820 h 4347148"/>
              <a:gd name="connsiteX17" fmla="*/ 74950 w 3357796"/>
              <a:gd name="connsiteY17" fmla="*/ 1888761 h 4347148"/>
              <a:gd name="connsiteX18" fmla="*/ 89941 w 3357796"/>
              <a:gd name="connsiteY18" fmla="*/ 1933731 h 4347148"/>
              <a:gd name="connsiteX19" fmla="*/ 119921 w 3357796"/>
              <a:gd name="connsiteY19" fmla="*/ 1963712 h 4347148"/>
              <a:gd name="connsiteX20" fmla="*/ 149901 w 3357796"/>
              <a:gd name="connsiteY20" fmla="*/ 2053653 h 4347148"/>
              <a:gd name="connsiteX21" fmla="*/ 209862 w 3357796"/>
              <a:gd name="connsiteY21" fmla="*/ 2128604 h 4347148"/>
              <a:gd name="connsiteX22" fmla="*/ 224852 w 3357796"/>
              <a:gd name="connsiteY22" fmla="*/ 2173574 h 4347148"/>
              <a:gd name="connsiteX23" fmla="*/ 284813 w 3357796"/>
              <a:gd name="connsiteY23" fmla="*/ 2248525 h 4347148"/>
              <a:gd name="connsiteX24" fmla="*/ 299803 w 3357796"/>
              <a:gd name="connsiteY24" fmla="*/ 2293495 h 4347148"/>
              <a:gd name="connsiteX25" fmla="*/ 359764 w 3357796"/>
              <a:gd name="connsiteY25" fmla="*/ 2353456 h 4347148"/>
              <a:gd name="connsiteX26" fmla="*/ 389744 w 3357796"/>
              <a:gd name="connsiteY26" fmla="*/ 2443397 h 4347148"/>
              <a:gd name="connsiteX27" fmla="*/ 404734 w 3357796"/>
              <a:gd name="connsiteY27" fmla="*/ 2488368 h 4347148"/>
              <a:gd name="connsiteX28" fmla="*/ 464695 w 3357796"/>
              <a:gd name="connsiteY28" fmla="*/ 2578309 h 4347148"/>
              <a:gd name="connsiteX29" fmla="*/ 509665 w 3357796"/>
              <a:gd name="connsiteY29" fmla="*/ 2668250 h 4347148"/>
              <a:gd name="connsiteX30" fmla="*/ 554636 w 3357796"/>
              <a:gd name="connsiteY30" fmla="*/ 2758191 h 4347148"/>
              <a:gd name="connsiteX31" fmla="*/ 599606 w 3357796"/>
              <a:gd name="connsiteY31" fmla="*/ 2848131 h 4347148"/>
              <a:gd name="connsiteX32" fmla="*/ 629586 w 3357796"/>
              <a:gd name="connsiteY32" fmla="*/ 2938072 h 4347148"/>
              <a:gd name="connsiteX33" fmla="*/ 689547 w 3357796"/>
              <a:gd name="connsiteY33" fmla="*/ 3028013 h 4347148"/>
              <a:gd name="connsiteX34" fmla="*/ 704537 w 3357796"/>
              <a:gd name="connsiteY34" fmla="*/ 3087974 h 4347148"/>
              <a:gd name="connsiteX35" fmla="*/ 719527 w 3357796"/>
              <a:gd name="connsiteY35" fmla="*/ 3132945 h 4347148"/>
              <a:gd name="connsiteX36" fmla="*/ 734518 w 3357796"/>
              <a:gd name="connsiteY36" fmla="*/ 3207895 h 4347148"/>
              <a:gd name="connsiteX37" fmla="*/ 764498 w 3357796"/>
              <a:gd name="connsiteY37" fmla="*/ 3252866 h 4347148"/>
              <a:gd name="connsiteX38" fmla="*/ 779488 w 3357796"/>
              <a:gd name="connsiteY38" fmla="*/ 3297836 h 4347148"/>
              <a:gd name="connsiteX39" fmla="*/ 764498 w 3357796"/>
              <a:gd name="connsiteY39" fmla="*/ 3447738 h 4347148"/>
              <a:gd name="connsiteX40" fmla="*/ 689547 w 3357796"/>
              <a:gd name="connsiteY40" fmla="*/ 3522689 h 4347148"/>
              <a:gd name="connsiteX41" fmla="*/ 644577 w 3357796"/>
              <a:gd name="connsiteY41" fmla="*/ 3567659 h 4347148"/>
              <a:gd name="connsiteX42" fmla="*/ 629586 w 3357796"/>
              <a:gd name="connsiteY42" fmla="*/ 3612630 h 4347148"/>
              <a:gd name="connsiteX43" fmla="*/ 599606 w 3357796"/>
              <a:gd name="connsiteY43" fmla="*/ 3657600 h 4347148"/>
              <a:gd name="connsiteX44" fmla="*/ 539645 w 3357796"/>
              <a:gd name="connsiteY44" fmla="*/ 3777522 h 4347148"/>
              <a:gd name="connsiteX45" fmla="*/ 509665 w 3357796"/>
              <a:gd name="connsiteY45" fmla="*/ 3867463 h 4347148"/>
              <a:gd name="connsiteX46" fmla="*/ 494675 w 3357796"/>
              <a:gd name="connsiteY46" fmla="*/ 3912433 h 4347148"/>
              <a:gd name="connsiteX47" fmla="*/ 539645 w 3357796"/>
              <a:gd name="connsiteY47" fmla="*/ 4182256 h 4347148"/>
              <a:gd name="connsiteX48" fmla="*/ 584616 w 3357796"/>
              <a:gd name="connsiteY48" fmla="*/ 4287187 h 4347148"/>
              <a:gd name="connsiteX49" fmla="*/ 764498 w 3357796"/>
              <a:gd name="connsiteY49" fmla="*/ 4302177 h 4347148"/>
              <a:gd name="connsiteX50" fmla="*/ 1079291 w 3357796"/>
              <a:gd name="connsiteY50" fmla="*/ 4332158 h 4347148"/>
              <a:gd name="connsiteX51" fmla="*/ 1274164 w 3357796"/>
              <a:gd name="connsiteY51" fmla="*/ 4347148 h 4347148"/>
              <a:gd name="connsiteX52" fmla="*/ 1573967 w 3357796"/>
              <a:gd name="connsiteY52" fmla="*/ 4332158 h 4347148"/>
              <a:gd name="connsiteX53" fmla="*/ 1768839 w 3357796"/>
              <a:gd name="connsiteY53" fmla="*/ 4317168 h 4347148"/>
              <a:gd name="connsiteX54" fmla="*/ 1858780 w 3357796"/>
              <a:gd name="connsiteY54" fmla="*/ 4287187 h 4347148"/>
              <a:gd name="connsiteX55" fmla="*/ 1903750 w 3357796"/>
              <a:gd name="connsiteY55" fmla="*/ 4257207 h 4347148"/>
              <a:gd name="connsiteX56" fmla="*/ 1948721 w 3357796"/>
              <a:gd name="connsiteY56" fmla="*/ 4242217 h 4347148"/>
              <a:gd name="connsiteX57" fmla="*/ 2068642 w 3357796"/>
              <a:gd name="connsiteY57" fmla="*/ 4152276 h 4347148"/>
              <a:gd name="connsiteX58" fmla="*/ 2098623 w 3357796"/>
              <a:gd name="connsiteY58" fmla="*/ 4122295 h 4347148"/>
              <a:gd name="connsiteX59" fmla="*/ 2143593 w 3357796"/>
              <a:gd name="connsiteY59" fmla="*/ 4092315 h 4347148"/>
              <a:gd name="connsiteX60" fmla="*/ 2173573 w 3357796"/>
              <a:gd name="connsiteY60" fmla="*/ 4047345 h 4347148"/>
              <a:gd name="connsiteX61" fmla="*/ 2203554 w 3357796"/>
              <a:gd name="connsiteY61" fmla="*/ 4017364 h 4347148"/>
              <a:gd name="connsiteX62" fmla="*/ 2263514 w 3357796"/>
              <a:gd name="connsiteY62" fmla="*/ 3927423 h 4347148"/>
              <a:gd name="connsiteX63" fmla="*/ 2308485 w 3357796"/>
              <a:gd name="connsiteY63" fmla="*/ 3852472 h 4347148"/>
              <a:gd name="connsiteX64" fmla="*/ 2353455 w 3357796"/>
              <a:gd name="connsiteY64" fmla="*/ 3717561 h 4347148"/>
              <a:gd name="connsiteX65" fmla="*/ 2368445 w 3357796"/>
              <a:gd name="connsiteY65" fmla="*/ 3672591 h 4347148"/>
              <a:gd name="connsiteX66" fmla="*/ 2383436 w 3357796"/>
              <a:gd name="connsiteY66" fmla="*/ 3627620 h 4347148"/>
              <a:gd name="connsiteX67" fmla="*/ 2398426 w 3357796"/>
              <a:gd name="connsiteY67" fmla="*/ 2638269 h 4347148"/>
              <a:gd name="connsiteX68" fmla="*/ 2413416 w 3357796"/>
              <a:gd name="connsiteY68" fmla="*/ 2593299 h 4347148"/>
              <a:gd name="connsiteX69" fmla="*/ 2443396 w 3357796"/>
              <a:gd name="connsiteY69" fmla="*/ 2563318 h 4347148"/>
              <a:gd name="connsiteX70" fmla="*/ 2473377 w 3357796"/>
              <a:gd name="connsiteY70" fmla="*/ 2518348 h 4347148"/>
              <a:gd name="connsiteX71" fmla="*/ 2563318 w 3357796"/>
              <a:gd name="connsiteY71" fmla="*/ 2473377 h 4347148"/>
              <a:gd name="connsiteX72" fmla="*/ 2653259 w 3357796"/>
              <a:gd name="connsiteY72" fmla="*/ 2428407 h 4347148"/>
              <a:gd name="connsiteX73" fmla="*/ 2698229 w 3357796"/>
              <a:gd name="connsiteY73" fmla="*/ 2398427 h 4347148"/>
              <a:gd name="connsiteX74" fmla="*/ 2743200 w 3357796"/>
              <a:gd name="connsiteY74" fmla="*/ 2383436 h 4347148"/>
              <a:gd name="connsiteX75" fmla="*/ 2878111 w 3357796"/>
              <a:gd name="connsiteY75" fmla="*/ 2308486 h 4347148"/>
              <a:gd name="connsiteX76" fmla="*/ 2908091 w 3357796"/>
              <a:gd name="connsiteY76" fmla="*/ 2278505 h 4347148"/>
              <a:gd name="connsiteX77" fmla="*/ 2998032 w 3357796"/>
              <a:gd name="connsiteY77" fmla="*/ 2233535 h 4347148"/>
              <a:gd name="connsiteX78" fmla="*/ 3028013 w 3357796"/>
              <a:gd name="connsiteY78" fmla="*/ 2203554 h 4347148"/>
              <a:gd name="connsiteX79" fmla="*/ 3132944 w 3357796"/>
              <a:gd name="connsiteY79" fmla="*/ 2113613 h 4347148"/>
              <a:gd name="connsiteX80" fmla="*/ 3192905 w 3357796"/>
              <a:gd name="connsiteY80" fmla="*/ 2038663 h 4347148"/>
              <a:gd name="connsiteX81" fmla="*/ 3207895 w 3357796"/>
              <a:gd name="connsiteY81" fmla="*/ 1993692 h 4347148"/>
              <a:gd name="connsiteX82" fmla="*/ 3267855 w 3357796"/>
              <a:gd name="connsiteY82" fmla="*/ 1903751 h 4347148"/>
              <a:gd name="connsiteX83" fmla="*/ 3312826 w 3357796"/>
              <a:gd name="connsiteY83" fmla="*/ 1768840 h 4347148"/>
              <a:gd name="connsiteX84" fmla="*/ 3327816 w 3357796"/>
              <a:gd name="connsiteY84" fmla="*/ 1723869 h 4347148"/>
              <a:gd name="connsiteX85" fmla="*/ 3357796 w 3357796"/>
              <a:gd name="connsiteY85" fmla="*/ 1603948 h 4347148"/>
              <a:gd name="connsiteX86" fmla="*/ 3342806 w 3357796"/>
              <a:gd name="connsiteY86" fmla="*/ 884420 h 4347148"/>
              <a:gd name="connsiteX87" fmla="*/ 3312826 w 3357796"/>
              <a:gd name="connsiteY87" fmla="*/ 779489 h 4347148"/>
              <a:gd name="connsiteX88" fmla="*/ 3267855 w 3357796"/>
              <a:gd name="connsiteY88" fmla="*/ 659568 h 4347148"/>
              <a:gd name="connsiteX89" fmla="*/ 3252865 w 3357796"/>
              <a:gd name="connsiteY89" fmla="*/ 614597 h 4347148"/>
              <a:gd name="connsiteX90" fmla="*/ 3192905 w 3357796"/>
              <a:gd name="connsiteY90" fmla="*/ 479686 h 4347148"/>
              <a:gd name="connsiteX91" fmla="*/ 3162924 w 3357796"/>
              <a:gd name="connsiteY91" fmla="*/ 389745 h 4347148"/>
              <a:gd name="connsiteX92" fmla="*/ 3087973 w 3357796"/>
              <a:gd name="connsiteY92" fmla="*/ 314794 h 4347148"/>
              <a:gd name="connsiteX93" fmla="*/ 3057993 w 3357796"/>
              <a:gd name="connsiteY93" fmla="*/ 284813 h 4347148"/>
              <a:gd name="connsiteX94" fmla="*/ 3013023 w 3357796"/>
              <a:gd name="connsiteY94" fmla="*/ 269823 h 4347148"/>
              <a:gd name="connsiteX95" fmla="*/ 2923082 w 3357796"/>
              <a:gd name="connsiteY95" fmla="*/ 209863 h 4347148"/>
              <a:gd name="connsiteX96" fmla="*/ 2893101 w 3357796"/>
              <a:gd name="connsiteY96" fmla="*/ 179882 h 4347148"/>
              <a:gd name="connsiteX97" fmla="*/ 2848131 w 3357796"/>
              <a:gd name="connsiteY97" fmla="*/ 164892 h 4347148"/>
              <a:gd name="connsiteX98" fmla="*/ 2818150 w 3357796"/>
              <a:gd name="connsiteY98" fmla="*/ 134912 h 4347148"/>
              <a:gd name="connsiteX99" fmla="*/ 2668249 w 3357796"/>
              <a:gd name="connsiteY99" fmla="*/ 89941 h 4347148"/>
              <a:gd name="connsiteX100" fmla="*/ 2518347 w 3357796"/>
              <a:gd name="connsiteY100" fmla="*/ 44971 h 4347148"/>
              <a:gd name="connsiteX101" fmla="*/ 2428406 w 3357796"/>
              <a:gd name="connsiteY101" fmla="*/ 29981 h 4347148"/>
              <a:gd name="connsiteX102" fmla="*/ 2368445 w 3357796"/>
              <a:gd name="connsiteY102" fmla="*/ 14991 h 4347148"/>
              <a:gd name="connsiteX103" fmla="*/ 2203554 w 3357796"/>
              <a:gd name="connsiteY103" fmla="*/ 0 h 4347148"/>
              <a:gd name="connsiteX104" fmla="*/ 1573967 w 3357796"/>
              <a:gd name="connsiteY104" fmla="*/ 14991 h 4347148"/>
              <a:gd name="connsiteX105" fmla="*/ 1499016 w 3357796"/>
              <a:gd name="connsiteY105" fmla="*/ 29981 h 4347148"/>
              <a:gd name="connsiteX106" fmla="*/ 1214203 w 3357796"/>
              <a:gd name="connsiteY106" fmla="*/ 44971 h 4347148"/>
              <a:gd name="connsiteX107" fmla="*/ 1019331 w 3357796"/>
              <a:gd name="connsiteY107" fmla="*/ 59961 h 4347148"/>
              <a:gd name="connsiteX108" fmla="*/ 944380 w 3357796"/>
              <a:gd name="connsiteY108" fmla="*/ 74951 h 4347148"/>
              <a:gd name="connsiteX109" fmla="*/ 959370 w 3357796"/>
              <a:gd name="connsiteY109" fmla="*/ 89941 h 4347148"/>
              <a:gd name="connsiteX110" fmla="*/ 944380 w 3357796"/>
              <a:gd name="connsiteY110" fmla="*/ 89941 h 4347148"/>
              <a:gd name="connsiteX111" fmla="*/ 1004341 w 3357796"/>
              <a:gd name="connsiteY111" fmla="*/ 119922 h 434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3357796" h="4347148">
                <a:moveTo>
                  <a:pt x="1004341" y="119922"/>
                </a:moveTo>
                <a:lnTo>
                  <a:pt x="1004341" y="119922"/>
                </a:lnTo>
                <a:cubicBezTo>
                  <a:pt x="844446" y="189876"/>
                  <a:pt x="682383" y="255071"/>
                  <a:pt x="524655" y="329784"/>
                </a:cubicBezTo>
                <a:cubicBezTo>
                  <a:pt x="492092" y="345209"/>
                  <a:pt x="434714" y="389745"/>
                  <a:pt x="434714" y="389745"/>
                </a:cubicBezTo>
                <a:cubicBezTo>
                  <a:pt x="364761" y="494676"/>
                  <a:pt x="404734" y="459699"/>
                  <a:pt x="329783" y="509666"/>
                </a:cubicBezTo>
                <a:cubicBezTo>
                  <a:pt x="324786" y="524656"/>
                  <a:pt x="322922" y="541087"/>
                  <a:pt x="314793" y="554636"/>
                </a:cubicBezTo>
                <a:cubicBezTo>
                  <a:pt x="307522" y="566755"/>
                  <a:pt x="291133" y="571976"/>
                  <a:pt x="284813" y="584617"/>
                </a:cubicBezTo>
                <a:cubicBezTo>
                  <a:pt x="270680" y="612883"/>
                  <a:pt x="264826" y="644578"/>
                  <a:pt x="254832" y="674558"/>
                </a:cubicBezTo>
                <a:cubicBezTo>
                  <a:pt x="249835" y="689548"/>
                  <a:pt x="248607" y="706381"/>
                  <a:pt x="239842" y="719528"/>
                </a:cubicBezTo>
                <a:lnTo>
                  <a:pt x="209862" y="764499"/>
                </a:lnTo>
                <a:cubicBezTo>
                  <a:pt x="175065" y="1008081"/>
                  <a:pt x="219764" y="739879"/>
                  <a:pt x="164891" y="959371"/>
                </a:cubicBezTo>
                <a:cubicBezTo>
                  <a:pt x="162892" y="967366"/>
                  <a:pt x="143512" y="1051400"/>
                  <a:pt x="134911" y="1064302"/>
                </a:cubicBezTo>
                <a:cubicBezTo>
                  <a:pt x="123152" y="1081941"/>
                  <a:pt x="104931" y="1094282"/>
                  <a:pt x="89941" y="1109272"/>
                </a:cubicBezTo>
                <a:cubicBezTo>
                  <a:pt x="84944" y="1129259"/>
                  <a:pt x="80610" y="1149424"/>
                  <a:pt x="74950" y="1169233"/>
                </a:cubicBezTo>
                <a:cubicBezTo>
                  <a:pt x="52481" y="1247873"/>
                  <a:pt x="65049" y="1180459"/>
                  <a:pt x="44970" y="1274164"/>
                </a:cubicBezTo>
                <a:cubicBezTo>
                  <a:pt x="10878" y="1433262"/>
                  <a:pt x="18315" y="1397462"/>
                  <a:pt x="0" y="1543987"/>
                </a:cubicBezTo>
                <a:cubicBezTo>
                  <a:pt x="4997" y="1628931"/>
                  <a:pt x="-3086" y="1715671"/>
                  <a:pt x="14990" y="1798820"/>
                </a:cubicBezTo>
                <a:cubicBezTo>
                  <a:pt x="22644" y="1834029"/>
                  <a:pt x="63555" y="1854579"/>
                  <a:pt x="74950" y="1888761"/>
                </a:cubicBezTo>
                <a:cubicBezTo>
                  <a:pt x="79947" y="1903751"/>
                  <a:pt x="81811" y="1920182"/>
                  <a:pt x="89941" y="1933731"/>
                </a:cubicBezTo>
                <a:cubicBezTo>
                  <a:pt x="97212" y="1945850"/>
                  <a:pt x="109928" y="1953718"/>
                  <a:pt x="119921" y="1963712"/>
                </a:cubicBezTo>
                <a:cubicBezTo>
                  <a:pt x="129914" y="1993692"/>
                  <a:pt x="127555" y="2031307"/>
                  <a:pt x="149901" y="2053653"/>
                </a:cubicBezTo>
                <a:cubicBezTo>
                  <a:pt x="177789" y="2081540"/>
                  <a:pt x="190951" y="2090781"/>
                  <a:pt x="209862" y="2128604"/>
                </a:cubicBezTo>
                <a:cubicBezTo>
                  <a:pt x="216928" y="2142737"/>
                  <a:pt x="217786" y="2159441"/>
                  <a:pt x="224852" y="2173574"/>
                </a:cubicBezTo>
                <a:cubicBezTo>
                  <a:pt x="243763" y="2211397"/>
                  <a:pt x="256925" y="2220638"/>
                  <a:pt x="284813" y="2248525"/>
                </a:cubicBezTo>
                <a:cubicBezTo>
                  <a:pt x="289810" y="2263515"/>
                  <a:pt x="290619" y="2280637"/>
                  <a:pt x="299803" y="2293495"/>
                </a:cubicBezTo>
                <a:cubicBezTo>
                  <a:pt x="316232" y="2316496"/>
                  <a:pt x="359764" y="2353456"/>
                  <a:pt x="359764" y="2353456"/>
                </a:cubicBezTo>
                <a:lnTo>
                  <a:pt x="389744" y="2443397"/>
                </a:lnTo>
                <a:cubicBezTo>
                  <a:pt x="394741" y="2458387"/>
                  <a:pt x="395969" y="2475221"/>
                  <a:pt x="404734" y="2488368"/>
                </a:cubicBezTo>
                <a:lnTo>
                  <a:pt x="464695" y="2578309"/>
                </a:lnTo>
                <a:cubicBezTo>
                  <a:pt x="502373" y="2691342"/>
                  <a:pt x="451548" y="2552015"/>
                  <a:pt x="509665" y="2668250"/>
                </a:cubicBezTo>
                <a:cubicBezTo>
                  <a:pt x="571723" y="2792366"/>
                  <a:pt x="468720" y="2629318"/>
                  <a:pt x="554636" y="2758191"/>
                </a:cubicBezTo>
                <a:cubicBezTo>
                  <a:pt x="609306" y="2922201"/>
                  <a:pt x="522115" y="2673775"/>
                  <a:pt x="599606" y="2848131"/>
                </a:cubicBezTo>
                <a:cubicBezTo>
                  <a:pt x="612441" y="2877009"/>
                  <a:pt x="612056" y="2911778"/>
                  <a:pt x="629586" y="2938072"/>
                </a:cubicBezTo>
                <a:lnTo>
                  <a:pt x="689547" y="3028013"/>
                </a:lnTo>
                <a:cubicBezTo>
                  <a:pt x="694544" y="3048000"/>
                  <a:pt x="698877" y="3068165"/>
                  <a:pt x="704537" y="3087974"/>
                </a:cubicBezTo>
                <a:cubicBezTo>
                  <a:pt x="708878" y="3103167"/>
                  <a:pt x="715695" y="3117616"/>
                  <a:pt x="719527" y="3132945"/>
                </a:cubicBezTo>
                <a:cubicBezTo>
                  <a:pt x="725707" y="3157662"/>
                  <a:pt x="725572" y="3184039"/>
                  <a:pt x="734518" y="3207895"/>
                </a:cubicBezTo>
                <a:cubicBezTo>
                  <a:pt x="740844" y="3224764"/>
                  <a:pt x="756441" y="3236752"/>
                  <a:pt x="764498" y="3252866"/>
                </a:cubicBezTo>
                <a:cubicBezTo>
                  <a:pt x="771564" y="3266999"/>
                  <a:pt x="774491" y="3282846"/>
                  <a:pt x="779488" y="3297836"/>
                </a:cubicBezTo>
                <a:cubicBezTo>
                  <a:pt x="774491" y="3347803"/>
                  <a:pt x="775790" y="3398807"/>
                  <a:pt x="764498" y="3447738"/>
                </a:cubicBezTo>
                <a:cubicBezTo>
                  <a:pt x="754028" y="3493107"/>
                  <a:pt x="720005" y="3497308"/>
                  <a:pt x="689547" y="3522689"/>
                </a:cubicBezTo>
                <a:cubicBezTo>
                  <a:pt x="673261" y="3536260"/>
                  <a:pt x="659567" y="3552669"/>
                  <a:pt x="644577" y="3567659"/>
                </a:cubicBezTo>
                <a:cubicBezTo>
                  <a:pt x="639580" y="3582649"/>
                  <a:pt x="636653" y="3598497"/>
                  <a:pt x="629586" y="3612630"/>
                </a:cubicBezTo>
                <a:cubicBezTo>
                  <a:pt x="621529" y="3628744"/>
                  <a:pt x="606703" y="3641041"/>
                  <a:pt x="599606" y="3657600"/>
                </a:cubicBezTo>
                <a:cubicBezTo>
                  <a:pt x="543474" y="3788575"/>
                  <a:pt x="639521" y="3644355"/>
                  <a:pt x="539645" y="3777522"/>
                </a:cubicBezTo>
                <a:lnTo>
                  <a:pt x="509665" y="3867463"/>
                </a:lnTo>
                <a:lnTo>
                  <a:pt x="494675" y="3912433"/>
                </a:lnTo>
                <a:cubicBezTo>
                  <a:pt x="522581" y="4303122"/>
                  <a:pt x="474693" y="4009052"/>
                  <a:pt x="539645" y="4182256"/>
                </a:cubicBezTo>
                <a:cubicBezTo>
                  <a:pt x="545696" y="4198392"/>
                  <a:pt x="554847" y="4278682"/>
                  <a:pt x="584616" y="4287187"/>
                </a:cubicBezTo>
                <a:cubicBezTo>
                  <a:pt x="642469" y="4303716"/>
                  <a:pt x="704537" y="4297180"/>
                  <a:pt x="764498" y="4302177"/>
                </a:cubicBezTo>
                <a:cubicBezTo>
                  <a:pt x="896594" y="4346212"/>
                  <a:pt x="784172" y="4313118"/>
                  <a:pt x="1079291" y="4332158"/>
                </a:cubicBezTo>
                <a:cubicBezTo>
                  <a:pt x="1144305" y="4336352"/>
                  <a:pt x="1209206" y="4342151"/>
                  <a:pt x="1274164" y="4347148"/>
                </a:cubicBezTo>
                <a:lnTo>
                  <a:pt x="1573967" y="4332158"/>
                </a:lnTo>
                <a:cubicBezTo>
                  <a:pt x="1638997" y="4328217"/>
                  <a:pt x="1704487" y="4327329"/>
                  <a:pt x="1768839" y="4317168"/>
                </a:cubicBezTo>
                <a:cubicBezTo>
                  <a:pt x="1800054" y="4312239"/>
                  <a:pt x="1858780" y="4287187"/>
                  <a:pt x="1858780" y="4287187"/>
                </a:cubicBezTo>
                <a:cubicBezTo>
                  <a:pt x="1873770" y="4277194"/>
                  <a:pt x="1887636" y="4265264"/>
                  <a:pt x="1903750" y="4257207"/>
                </a:cubicBezTo>
                <a:cubicBezTo>
                  <a:pt x="1917883" y="4250141"/>
                  <a:pt x="1936080" y="4251698"/>
                  <a:pt x="1948721" y="4242217"/>
                </a:cubicBezTo>
                <a:cubicBezTo>
                  <a:pt x="2086521" y="4138868"/>
                  <a:pt x="1967043" y="4186142"/>
                  <a:pt x="2068642" y="4152276"/>
                </a:cubicBezTo>
                <a:cubicBezTo>
                  <a:pt x="2078636" y="4142282"/>
                  <a:pt x="2087587" y="4131124"/>
                  <a:pt x="2098623" y="4122295"/>
                </a:cubicBezTo>
                <a:cubicBezTo>
                  <a:pt x="2112691" y="4111041"/>
                  <a:pt x="2130854" y="4105054"/>
                  <a:pt x="2143593" y="4092315"/>
                </a:cubicBezTo>
                <a:cubicBezTo>
                  <a:pt x="2156332" y="4079576"/>
                  <a:pt x="2162319" y="4061413"/>
                  <a:pt x="2173573" y="4047345"/>
                </a:cubicBezTo>
                <a:cubicBezTo>
                  <a:pt x="2182402" y="4036309"/>
                  <a:pt x="2195074" y="4028671"/>
                  <a:pt x="2203554" y="4017364"/>
                </a:cubicBezTo>
                <a:cubicBezTo>
                  <a:pt x="2225173" y="3988539"/>
                  <a:pt x="2252119" y="3961605"/>
                  <a:pt x="2263514" y="3927423"/>
                </a:cubicBezTo>
                <a:cubicBezTo>
                  <a:pt x="2282974" y="3869045"/>
                  <a:pt x="2267332" y="3893626"/>
                  <a:pt x="2308485" y="3852472"/>
                </a:cubicBezTo>
                <a:lnTo>
                  <a:pt x="2353455" y="3717561"/>
                </a:lnTo>
                <a:lnTo>
                  <a:pt x="2368445" y="3672591"/>
                </a:lnTo>
                <a:lnTo>
                  <a:pt x="2383436" y="3627620"/>
                </a:lnTo>
                <a:cubicBezTo>
                  <a:pt x="2388433" y="3297836"/>
                  <a:pt x="2388870" y="2967952"/>
                  <a:pt x="2398426" y="2638269"/>
                </a:cubicBezTo>
                <a:cubicBezTo>
                  <a:pt x="2398884" y="2622475"/>
                  <a:pt x="2405287" y="2606848"/>
                  <a:pt x="2413416" y="2593299"/>
                </a:cubicBezTo>
                <a:cubicBezTo>
                  <a:pt x="2420687" y="2581180"/>
                  <a:pt x="2434567" y="2574354"/>
                  <a:pt x="2443396" y="2563318"/>
                </a:cubicBezTo>
                <a:cubicBezTo>
                  <a:pt x="2454650" y="2549250"/>
                  <a:pt x="2460638" y="2531087"/>
                  <a:pt x="2473377" y="2518348"/>
                </a:cubicBezTo>
                <a:cubicBezTo>
                  <a:pt x="2516336" y="2475390"/>
                  <a:pt x="2514551" y="2497761"/>
                  <a:pt x="2563318" y="2473377"/>
                </a:cubicBezTo>
                <a:cubicBezTo>
                  <a:pt x="2679546" y="2415262"/>
                  <a:pt x="2540229" y="2466083"/>
                  <a:pt x="2653259" y="2428407"/>
                </a:cubicBezTo>
                <a:cubicBezTo>
                  <a:pt x="2668249" y="2418414"/>
                  <a:pt x="2682115" y="2406484"/>
                  <a:pt x="2698229" y="2398427"/>
                </a:cubicBezTo>
                <a:cubicBezTo>
                  <a:pt x="2712362" y="2391360"/>
                  <a:pt x="2729387" y="2391110"/>
                  <a:pt x="2743200" y="2383436"/>
                </a:cubicBezTo>
                <a:cubicBezTo>
                  <a:pt x="2897829" y="2297531"/>
                  <a:pt x="2776356" y="2342404"/>
                  <a:pt x="2878111" y="2308486"/>
                </a:cubicBezTo>
                <a:cubicBezTo>
                  <a:pt x="2888104" y="2298492"/>
                  <a:pt x="2895972" y="2285776"/>
                  <a:pt x="2908091" y="2278505"/>
                </a:cubicBezTo>
                <a:cubicBezTo>
                  <a:pt x="3018925" y="2212004"/>
                  <a:pt x="2884308" y="2324515"/>
                  <a:pt x="2998032" y="2233535"/>
                </a:cubicBezTo>
                <a:cubicBezTo>
                  <a:pt x="3009068" y="2224706"/>
                  <a:pt x="3016977" y="2212383"/>
                  <a:pt x="3028013" y="2203554"/>
                </a:cubicBezTo>
                <a:cubicBezTo>
                  <a:pt x="3076450" y="2164805"/>
                  <a:pt x="3091705" y="2175472"/>
                  <a:pt x="3132944" y="2113613"/>
                </a:cubicBezTo>
                <a:cubicBezTo>
                  <a:pt x="3170764" y="2056884"/>
                  <a:pt x="3150185" y="2081382"/>
                  <a:pt x="3192905" y="2038663"/>
                </a:cubicBezTo>
                <a:cubicBezTo>
                  <a:pt x="3197902" y="2023673"/>
                  <a:pt x="3200221" y="2007505"/>
                  <a:pt x="3207895" y="1993692"/>
                </a:cubicBezTo>
                <a:cubicBezTo>
                  <a:pt x="3225393" y="1962194"/>
                  <a:pt x="3256461" y="1937934"/>
                  <a:pt x="3267855" y="1903751"/>
                </a:cubicBezTo>
                <a:lnTo>
                  <a:pt x="3312826" y="1768840"/>
                </a:lnTo>
                <a:cubicBezTo>
                  <a:pt x="3317823" y="1753850"/>
                  <a:pt x="3323984" y="1739198"/>
                  <a:pt x="3327816" y="1723869"/>
                </a:cubicBezTo>
                <a:lnTo>
                  <a:pt x="3357796" y="1603948"/>
                </a:lnTo>
                <a:cubicBezTo>
                  <a:pt x="3352799" y="1364105"/>
                  <a:pt x="3352026" y="1124137"/>
                  <a:pt x="3342806" y="884420"/>
                </a:cubicBezTo>
                <a:cubicBezTo>
                  <a:pt x="3341765" y="857343"/>
                  <a:pt x="3320694" y="807027"/>
                  <a:pt x="3312826" y="779489"/>
                </a:cubicBezTo>
                <a:cubicBezTo>
                  <a:pt x="3273344" y="641301"/>
                  <a:pt x="3327736" y="799289"/>
                  <a:pt x="3267855" y="659568"/>
                </a:cubicBezTo>
                <a:cubicBezTo>
                  <a:pt x="3261631" y="645044"/>
                  <a:pt x="3259089" y="629121"/>
                  <a:pt x="3252865" y="614597"/>
                </a:cubicBezTo>
                <a:cubicBezTo>
                  <a:pt x="3196309" y="482630"/>
                  <a:pt x="3248696" y="633109"/>
                  <a:pt x="3192905" y="479686"/>
                </a:cubicBezTo>
                <a:cubicBezTo>
                  <a:pt x="3182105" y="449987"/>
                  <a:pt x="3180453" y="416040"/>
                  <a:pt x="3162924" y="389745"/>
                </a:cubicBezTo>
                <a:cubicBezTo>
                  <a:pt x="3111528" y="312650"/>
                  <a:pt x="3159357" y="371901"/>
                  <a:pt x="3087973" y="314794"/>
                </a:cubicBezTo>
                <a:cubicBezTo>
                  <a:pt x="3076937" y="305965"/>
                  <a:pt x="3070112" y="292084"/>
                  <a:pt x="3057993" y="284813"/>
                </a:cubicBezTo>
                <a:cubicBezTo>
                  <a:pt x="3044444" y="276683"/>
                  <a:pt x="3026835" y="277497"/>
                  <a:pt x="3013023" y="269823"/>
                </a:cubicBezTo>
                <a:cubicBezTo>
                  <a:pt x="2981526" y="252325"/>
                  <a:pt x="2948560" y="235341"/>
                  <a:pt x="2923082" y="209863"/>
                </a:cubicBezTo>
                <a:cubicBezTo>
                  <a:pt x="2913088" y="199869"/>
                  <a:pt x="2905220" y="187154"/>
                  <a:pt x="2893101" y="179882"/>
                </a:cubicBezTo>
                <a:cubicBezTo>
                  <a:pt x="2879552" y="171752"/>
                  <a:pt x="2863121" y="169889"/>
                  <a:pt x="2848131" y="164892"/>
                </a:cubicBezTo>
                <a:cubicBezTo>
                  <a:pt x="2838137" y="154899"/>
                  <a:pt x="2830791" y="141232"/>
                  <a:pt x="2818150" y="134912"/>
                </a:cubicBezTo>
                <a:cubicBezTo>
                  <a:pt x="2765148" y="108411"/>
                  <a:pt x="2722045" y="106080"/>
                  <a:pt x="2668249" y="89941"/>
                </a:cubicBezTo>
                <a:cubicBezTo>
                  <a:pt x="2591769" y="66997"/>
                  <a:pt x="2587449" y="58791"/>
                  <a:pt x="2518347" y="44971"/>
                </a:cubicBezTo>
                <a:cubicBezTo>
                  <a:pt x="2488543" y="39010"/>
                  <a:pt x="2458210" y="35942"/>
                  <a:pt x="2428406" y="29981"/>
                </a:cubicBezTo>
                <a:cubicBezTo>
                  <a:pt x="2408204" y="25941"/>
                  <a:pt x="2388866" y="17714"/>
                  <a:pt x="2368445" y="14991"/>
                </a:cubicBezTo>
                <a:cubicBezTo>
                  <a:pt x="2313739" y="7697"/>
                  <a:pt x="2258518" y="4997"/>
                  <a:pt x="2203554" y="0"/>
                </a:cubicBezTo>
                <a:lnTo>
                  <a:pt x="1573967" y="14991"/>
                </a:lnTo>
                <a:cubicBezTo>
                  <a:pt x="1548512" y="16074"/>
                  <a:pt x="1524406" y="27865"/>
                  <a:pt x="1499016" y="29981"/>
                </a:cubicBezTo>
                <a:cubicBezTo>
                  <a:pt x="1404275" y="37876"/>
                  <a:pt x="1309087" y="39041"/>
                  <a:pt x="1214203" y="44971"/>
                </a:cubicBezTo>
                <a:cubicBezTo>
                  <a:pt x="1149181" y="49035"/>
                  <a:pt x="1084288" y="54964"/>
                  <a:pt x="1019331" y="59961"/>
                </a:cubicBezTo>
                <a:cubicBezTo>
                  <a:pt x="964879" y="78111"/>
                  <a:pt x="990161" y="74951"/>
                  <a:pt x="944380" y="74951"/>
                </a:cubicBezTo>
                <a:lnTo>
                  <a:pt x="959370" y="89941"/>
                </a:lnTo>
                <a:lnTo>
                  <a:pt x="944380" y="89941"/>
                </a:lnTo>
                <a:lnTo>
                  <a:pt x="1004341" y="119922"/>
                </a:lnTo>
                <a:close/>
              </a:path>
            </a:pathLst>
          </a:custGeom>
          <a:blipFill dpi="0" rotWithShape="1">
            <a:blip r:embed="rId4">
              <a:alphaModFix amt="20000"/>
            </a:blip>
            <a:srcRect/>
            <a:stretch>
              <a:fillRect l="-82108" t="492" r="-43314" b="-636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22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2609B61-EB0C-492D-87CF-D9ED1F5B4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695"/>
            <a:ext cx="10515600" cy="94643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3E2D2F-38E4-46C1-8E79-B765D2C4712D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72771"/>
            <a:ext cx="10018486" cy="10363"/>
          </a:xfrm>
          <a:prstGeom prst="line">
            <a:avLst/>
          </a:prstGeom>
          <a:ln w="41275">
            <a:solidFill>
              <a:srgbClr val="CCCCCC">
                <a:alpha val="2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FA538898-71DC-4D50-B2DE-2A215F73D84D}"/>
              </a:ext>
            </a:extLst>
          </p:cNvPr>
          <p:cNvSpPr/>
          <p:nvPr userDrawn="1"/>
        </p:nvSpPr>
        <p:spPr>
          <a:xfrm>
            <a:off x="0" y="5370903"/>
            <a:ext cx="9910425" cy="1485920"/>
          </a:xfrm>
          <a:prstGeom prst="triangle">
            <a:avLst>
              <a:gd name="adj" fmla="val 0"/>
            </a:avLst>
          </a:prstGeom>
          <a:solidFill>
            <a:srgbClr val="617072">
              <a:alpha val="78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03A612EF-8016-4CF0-AC5D-461EDD2C006F}"/>
              </a:ext>
            </a:extLst>
          </p:cNvPr>
          <p:cNvSpPr/>
          <p:nvPr userDrawn="1"/>
        </p:nvSpPr>
        <p:spPr>
          <a:xfrm>
            <a:off x="5716249" y="5389800"/>
            <a:ext cx="6475751" cy="1485920"/>
          </a:xfrm>
          <a:prstGeom prst="triangle">
            <a:avLst>
              <a:gd name="adj" fmla="val 100000"/>
            </a:avLst>
          </a:prstGeom>
          <a:solidFill>
            <a:srgbClr val="617072">
              <a:alpha val="47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S:\LOGO\2017 Logo Current\OTA_newlogo.png">
            <a:extLst>
              <a:ext uri="{FF2B5EF4-FFF2-40B4-BE49-F238E27FC236}">
                <a16:creationId xmlns:a16="http://schemas.microsoft.com/office/drawing/2014/main" id="{76E10BE0-5F3C-4B14-ACDC-5050701CDAE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00" y="5669150"/>
            <a:ext cx="2875876" cy="101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6E906BC-04A5-4404-8932-890D4AAAC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2681" y="6283034"/>
            <a:ext cx="4187375" cy="383287"/>
          </a:xfrm>
          <a:prstGeom prst="rect">
            <a:avLst/>
          </a:prstGeom>
        </p:spPr>
        <p:txBody>
          <a:bodyPr/>
          <a:lstStyle>
            <a:lvl1pPr algn="ctr">
              <a:defRPr sz="1800" b="0" cap="none" spc="0">
                <a:ln w="10160">
                  <a:solidFill>
                    <a:srgbClr val="CCCCCC"/>
                  </a:solidFill>
                  <a:prstDash val="solid"/>
                </a:ln>
                <a:solidFill>
                  <a:srgbClr val="61707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Change the footer for your meeting name</a:t>
            </a:r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53C8870-BD94-4B5E-9399-8E8253D42599}"/>
              </a:ext>
            </a:extLst>
          </p:cNvPr>
          <p:cNvSpPr>
            <a:spLocks noChangeAspect="1"/>
          </p:cNvSpPr>
          <p:nvPr userDrawn="1"/>
        </p:nvSpPr>
        <p:spPr>
          <a:xfrm>
            <a:off x="10325084" y="173912"/>
            <a:ext cx="1277273" cy="1653612"/>
          </a:xfrm>
          <a:custGeom>
            <a:avLst/>
            <a:gdLst>
              <a:gd name="connsiteX0" fmla="*/ 1004341 w 3357796"/>
              <a:gd name="connsiteY0" fmla="*/ 119922 h 4347148"/>
              <a:gd name="connsiteX1" fmla="*/ 1004341 w 3357796"/>
              <a:gd name="connsiteY1" fmla="*/ 119922 h 4347148"/>
              <a:gd name="connsiteX2" fmla="*/ 524655 w 3357796"/>
              <a:gd name="connsiteY2" fmla="*/ 329784 h 4347148"/>
              <a:gd name="connsiteX3" fmla="*/ 434714 w 3357796"/>
              <a:gd name="connsiteY3" fmla="*/ 389745 h 4347148"/>
              <a:gd name="connsiteX4" fmla="*/ 329783 w 3357796"/>
              <a:gd name="connsiteY4" fmla="*/ 509666 h 4347148"/>
              <a:gd name="connsiteX5" fmla="*/ 314793 w 3357796"/>
              <a:gd name="connsiteY5" fmla="*/ 554636 h 4347148"/>
              <a:gd name="connsiteX6" fmla="*/ 284813 w 3357796"/>
              <a:gd name="connsiteY6" fmla="*/ 584617 h 4347148"/>
              <a:gd name="connsiteX7" fmla="*/ 254832 w 3357796"/>
              <a:gd name="connsiteY7" fmla="*/ 674558 h 4347148"/>
              <a:gd name="connsiteX8" fmla="*/ 239842 w 3357796"/>
              <a:gd name="connsiteY8" fmla="*/ 719528 h 4347148"/>
              <a:gd name="connsiteX9" fmla="*/ 209862 w 3357796"/>
              <a:gd name="connsiteY9" fmla="*/ 764499 h 4347148"/>
              <a:gd name="connsiteX10" fmla="*/ 164891 w 3357796"/>
              <a:gd name="connsiteY10" fmla="*/ 959371 h 4347148"/>
              <a:gd name="connsiteX11" fmla="*/ 134911 w 3357796"/>
              <a:gd name="connsiteY11" fmla="*/ 1064302 h 4347148"/>
              <a:gd name="connsiteX12" fmla="*/ 89941 w 3357796"/>
              <a:gd name="connsiteY12" fmla="*/ 1109272 h 4347148"/>
              <a:gd name="connsiteX13" fmla="*/ 74950 w 3357796"/>
              <a:gd name="connsiteY13" fmla="*/ 1169233 h 4347148"/>
              <a:gd name="connsiteX14" fmla="*/ 44970 w 3357796"/>
              <a:gd name="connsiteY14" fmla="*/ 1274164 h 4347148"/>
              <a:gd name="connsiteX15" fmla="*/ 0 w 3357796"/>
              <a:gd name="connsiteY15" fmla="*/ 1543987 h 4347148"/>
              <a:gd name="connsiteX16" fmla="*/ 14990 w 3357796"/>
              <a:gd name="connsiteY16" fmla="*/ 1798820 h 4347148"/>
              <a:gd name="connsiteX17" fmla="*/ 74950 w 3357796"/>
              <a:gd name="connsiteY17" fmla="*/ 1888761 h 4347148"/>
              <a:gd name="connsiteX18" fmla="*/ 89941 w 3357796"/>
              <a:gd name="connsiteY18" fmla="*/ 1933731 h 4347148"/>
              <a:gd name="connsiteX19" fmla="*/ 119921 w 3357796"/>
              <a:gd name="connsiteY19" fmla="*/ 1963712 h 4347148"/>
              <a:gd name="connsiteX20" fmla="*/ 149901 w 3357796"/>
              <a:gd name="connsiteY20" fmla="*/ 2053653 h 4347148"/>
              <a:gd name="connsiteX21" fmla="*/ 209862 w 3357796"/>
              <a:gd name="connsiteY21" fmla="*/ 2128604 h 4347148"/>
              <a:gd name="connsiteX22" fmla="*/ 224852 w 3357796"/>
              <a:gd name="connsiteY22" fmla="*/ 2173574 h 4347148"/>
              <a:gd name="connsiteX23" fmla="*/ 284813 w 3357796"/>
              <a:gd name="connsiteY23" fmla="*/ 2248525 h 4347148"/>
              <a:gd name="connsiteX24" fmla="*/ 299803 w 3357796"/>
              <a:gd name="connsiteY24" fmla="*/ 2293495 h 4347148"/>
              <a:gd name="connsiteX25" fmla="*/ 359764 w 3357796"/>
              <a:gd name="connsiteY25" fmla="*/ 2353456 h 4347148"/>
              <a:gd name="connsiteX26" fmla="*/ 389744 w 3357796"/>
              <a:gd name="connsiteY26" fmla="*/ 2443397 h 4347148"/>
              <a:gd name="connsiteX27" fmla="*/ 404734 w 3357796"/>
              <a:gd name="connsiteY27" fmla="*/ 2488368 h 4347148"/>
              <a:gd name="connsiteX28" fmla="*/ 464695 w 3357796"/>
              <a:gd name="connsiteY28" fmla="*/ 2578309 h 4347148"/>
              <a:gd name="connsiteX29" fmla="*/ 509665 w 3357796"/>
              <a:gd name="connsiteY29" fmla="*/ 2668250 h 4347148"/>
              <a:gd name="connsiteX30" fmla="*/ 554636 w 3357796"/>
              <a:gd name="connsiteY30" fmla="*/ 2758191 h 4347148"/>
              <a:gd name="connsiteX31" fmla="*/ 599606 w 3357796"/>
              <a:gd name="connsiteY31" fmla="*/ 2848131 h 4347148"/>
              <a:gd name="connsiteX32" fmla="*/ 629586 w 3357796"/>
              <a:gd name="connsiteY32" fmla="*/ 2938072 h 4347148"/>
              <a:gd name="connsiteX33" fmla="*/ 689547 w 3357796"/>
              <a:gd name="connsiteY33" fmla="*/ 3028013 h 4347148"/>
              <a:gd name="connsiteX34" fmla="*/ 704537 w 3357796"/>
              <a:gd name="connsiteY34" fmla="*/ 3087974 h 4347148"/>
              <a:gd name="connsiteX35" fmla="*/ 719527 w 3357796"/>
              <a:gd name="connsiteY35" fmla="*/ 3132945 h 4347148"/>
              <a:gd name="connsiteX36" fmla="*/ 734518 w 3357796"/>
              <a:gd name="connsiteY36" fmla="*/ 3207895 h 4347148"/>
              <a:gd name="connsiteX37" fmla="*/ 764498 w 3357796"/>
              <a:gd name="connsiteY37" fmla="*/ 3252866 h 4347148"/>
              <a:gd name="connsiteX38" fmla="*/ 779488 w 3357796"/>
              <a:gd name="connsiteY38" fmla="*/ 3297836 h 4347148"/>
              <a:gd name="connsiteX39" fmla="*/ 764498 w 3357796"/>
              <a:gd name="connsiteY39" fmla="*/ 3447738 h 4347148"/>
              <a:gd name="connsiteX40" fmla="*/ 689547 w 3357796"/>
              <a:gd name="connsiteY40" fmla="*/ 3522689 h 4347148"/>
              <a:gd name="connsiteX41" fmla="*/ 644577 w 3357796"/>
              <a:gd name="connsiteY41" fmla="*/ 3567659 h 4347148"/>
              <a:gd name="connsiteX42" fmla="*/ 629586 w 3357796"/>
              <a:gd name="connsiteY42" fmla="*/ 3612630 h 4347148"/>
              <a:gd name="connsiteX43" fmla="*/ 599606 w 3357796"/>
              <a:gd name="connsiteY43" fmla="*/ 3657600 h 4347148"/>
              <a:gd name="connsiteX44" fmla="*/ 539645 w 3357796"/>
              <a:gd name="connsiteY44" fmla="*/ 3777522 h 4347148"/>
              <a:gd name="connsiteX45" fmla="*/ 509665 w 3357796"/>
              <a:gd name="connsiteY45" fmla="*/ 3867463 h 4347148"/>
              <a:gd name="connsiteX46" fmla="*/ 494675 w 3357796"/>
              <a:gd name="connsiteY46" fmla="*/ 3912433 h 4347148"/>
              <a:gd name="connsiteX47" fmla="*/ 539645 w 3357796"/>
              <a:gd name="connsiteY47" fmla="*/ 4182256 h 4347148"/>
              <a:gd name="connsiteX48" fmla="*/ 584616 w 3357796"/>
              <a:gd name="connsiteY48" fmla="*/ 4287187 h 4347148"/>
              <a:gd name="connsiteX49" fmla="*/ 764498 w 3357796"/>
              <a:gd name="connsiteY49" fmla="*/ 4302177 h 4347148"/>
              <a:gd name="connsiteX50" fmla="*/ 1079291 w 3357796"/>
              <a:gd name="connsiteY50" fmla="*/ 4332158 h 4347148"/>
              <a:gd name="connsiteX51" fmla="*/ 1274164 w 3357796"/>
              <a:gd name="connsiteY51" fmla="*/ 4347148 h 4347148"/>
              <a:gd name="connsiteX52" fmla="*/ 1573967 w 3357796"/>
              <a:gd name="connsiteY52" fmla="*/ 4332158 h 4347148"/>
              <a:gd name="connsiteX53" fmla="*/ 1768839 w 3357796"/>
              <a:gd name="connsiteY53" fmla="*/ 4317168 h 4347148"/>
              <a:gd name="connsiteX54" fmla="*/ 1858780 w 3357796"/>
              <a:gd name="connsiteY54" fmla="*/ 4287187 h 4347148"/>
              <a:gd name="connsiteX55" fmla="*/ 1903750 w 3357796"/>
              <a:gd name="connsiteY55" fmla="*/ 4257207 h 4347148"/>
              <a:gd name="connsiteX56" fmla="*/ 1948721 w 3357796"/>
              <a:gd name="connsiteY56" fmla="*/ 4242217 h 4347148"/>
              <a:gd name="connsiteX57" fmla="*/ 2068642 w 3357796"/>
              <a:gd name="connsiteY57" fmla="*/ 4152276 h 4347148"/>
              <a:gd name="connsiteX58" fmla="*/ 2098623 w 3357796"/>
              <a:gd name="connsiteY58" fmla="*/ 4122295 h 4347148"/>
              <a:gd name="connsiteX59" fmla="*/ 2143593 w 3357796"/>
              <a:gd name="connsiteY59" fmla="*/ 4092315 h 4347148"/>
              <a:gd name="connsiteX60" fmla="*/ 2173573 w 3357796"/>
              <a:gd name="connsiteY60" fmla="*/ 4047345 h 4347148"/>
              <a:gd name="connsiteX61" fmla="*/ 2203554 w 3357796"/>
              <a:gd name="connsiteY61" fmla="*/ 4017364 h 4347148"/>
              <a:gd name="connsiteX62" fmla="*/ 2263514 w 3357796"/>
              <a:gd name="connsiteY62" fmla="*/ 3927423 h 4347148"/>
              <a:gd name="connsiteX63" fmla="*/ 2308485 w 3357796"/>
              <a:gd name="connsiteY63" fmla="*/ 3852472 h 4347148"/>
              <a:gd name="connsiteX64" fmla="*/ 2353455 w 3357796"/>
              <a:gd name="connsiteY64" fmla="*/ 3717561 h 4347148"/>
              <a:gd name="connsiteX65" fmla="*/ 2368445 w 3357796"/>
              <a:gd name="connsiteY65" fmla="*/ 3672591 h 4347148"/>
              <a:gd name="connsiteX66" fmla="*/ 2383436 w 3357796"/>
              <a:gd name="connsiteY66" fmla="*/ 3627620 h 4347148"/>
              <a:gd name="connsiteX67" fmla="*/ 2398426 w 3357796"/>
              <a:gd name="connsiteY67" fmla="*/ 2638269 h 4347148"/>
              <a:gd name="connsiteX68" fmla="*/ 2413416 w 3357796"/>
              <a:gd name="connsiteY68" fmla="*/ 2593299 h 4347148"/>
              <a:gd name="connsiteX69" fmla="*/ 2443396 w 3357796"/>
              <a:gd name="connsiteY69" fmla="*/ 2563318 h 4347148"/>
              <a:gd name="connsiteX70" fmla="*/ 2473377 w 3357796"/>
              <a:gd name="connsiteY70" fmla="*/ 2518348 h 4347148"/>
              <a:gd name="connsiteX71" fmla="*/ 2563318 w 3357796"/>
              <a:gd name="connsiteY71" fmla="*/ 2473377 h 4347148"/>
              <a:gd name="connsiteX72" fmla="*/ 2653259 w 3357796"/>
              <a:gd name="connsiteY72" fmla="*/ 2428407 h 4347148"/>
              <a:gd name="connsiteX73" fmla="*/ 2698229 w 3357796"/>
              <a:gd name="connsiteY73" fmla="*/ 2398427 h 4347148"/>
              <a:gd name="connsiteX74" fmla="*/ 2743200 w 3357796"/>
              <a:gd name="connsiteY74" fmla="*/ 2383436 h 4347148"/>
              <a:gd name="connsiteX75" fmla="*/ 2878111 w 3357796"/>
              <a:gd name="connsiteY75" fmla="*/ 2308486 h 4347148"/>
              <a:gd name="connsiteX76" fmla="*/ 2908091 w 3357796"/>
              <a:gd name="connsiteY76" fmla="*/ 2278505 h 4347148"/>
              <a:gd name="connsiteX77" fmla="*/ 2998032 w 3357796"/>
              <a:gd name="connsiteY77" fmla="*/ 2233535 h 4347148"/>
              <a:gd name="connsiteX78" fmla="*/ 3028013 w 3357796"/>
              <a:gd name="connsiteY78" fmla="*/ 2203554 h 4347148"/>
              <a:gd name="connsiteX79" fmla="*/ 3132944 w 3357796"/>
              <a:gd name="connsiteY79" fmla="*/ 2113613 h 4347148"/>
              <a:gd name="connsiteX80" fmla="*/ 3192905 w 3357796"/>
              <a:gd name="connsiteY80" fmla="*/ 2038663 h 4347148"/>
              <a:gd name="connsiteX81" fmla="*/ 3207895 w 3357796"/>
              <a:gd name="connsiteY81" fmla="*/ 1993692 h 4347148"/>
              <a:gd name="connsiteX82" fmla="*/ 3267855 w 3357796"/>
              <a:gd name="connsiteY82" fmla="*/ 1903751 h 4347148"/>
              <a:gd name="connsiteX83" fmla="*/ 3312826 w 3357796"/>
              <a:gd name="connsiteY83" fmla="*/ 1768840 h 4347148"/>
              <a:gd name="connsiteX84" fmla="*/ 3327816 w 3357796"/>
              <a:gd name="connsiteY84" fmla="*/ 1723869 h 4347148"/>
              <a:gd name="connsiteX85" fmla="*/ 3357796 w 3357796"/>
              <a:gd name="connsiteY85" fmla="*/ 1603948 h 4347148"/>
              <a:gd name="connsiteX86" fmla="*/ 3342806 w 3357796"/>
              <a:gd name="connsiteY86" fmla="*/ 884420 h 4347148"/>
              <a:gd name="connsiteX87" fmla="*/ 3312826 w 3357796"/>
              <a:gd name="connsiteY87" fmla="*/ 779489 h 4347148"/>
              <a:gd name="connsiteX88" fmla="*/ 3267855 w 3357796"/>
              <a:gd name="connsiteY88" fmla="*/ 659568 h 4347148"/>
              <a:gd name="connsiteX89" fmla="*/ 3252865 w 3357796"/>
              <a:gd name="connsiteY89" fmla="*/ 614597 h 4347148"/>
              <a:gd name="connsiteX90" fmla="*/ 3192905 w 3357796"/>
              <a:gd name="connsiteY90" fmla="*/ 479686 h 4347148"/>
              <a:gd name="connsiteX91" fmla="*/ 3162924 w 3357796"/>
              <a:gd name="connsiteY91" fmla="*/ 389745 h 4347148"/>
              <a:gd name="connsiteX92" fmla="*/ 3087973 w 3357796"/>
              <a:gd name="connsiteY92" fmla="*/ 314794 h 4347148"/>
              <a:gd name="connsiteX93" fmla="*/ 3057993 w 3357796"/>
              <a:gd name="connsiteY93" fmla="*/ 284813 h 4347148"/>
              <a:gd name="connsiteX94" fmla="*/ 3013023 w 3357796"/>
              <a:gd name="connsiteY94" fmla="*/ 269823 h 4347148"/>
              <a:gd name="connsiteX95" fmla="*/ 2923082 w 3357796"/>
              <a:gd name="connsiteY95" fmla="*/ 209863 h 4347148"/>
              <a:gd name="connsiteX96" fmla="*/ 2893101 w 3357796"/>
              <a:gd name="connsiteY96" fmla="*/ 179882 h 4347148"/>
              <a:gd name="connsiteX97" fmla="*/ 2848131 w 3357796"/>
              <a:gd name="connsiteY97" fmla="*/ 164892 h 4347148"/>
              <a:gd name="connsiteX98" fmla="*/ 2818150 w 3357796"/>
              <a:gd name="connsiteY98" fmla="*/ 134912 h 4347148"/>
              <a:gd name="connsiteX99" fmla="*/ 2668249 w 3357796"/>
              <a:gd name="connsiteY99" fmla="*/ 89941 h 4347148"/>
              <a:gd name="connsiteX100" fmla="*/ 2518347 w 3357796"/>
              <a:gd name="connsiteY100" fmla="*/ 44971 h 4347148"/>
              <a:gd name="connsiteX101" fmla="*/ 2428406 w 3357796"/>
              <a:gd name="connsiteY101" fmla="*/ 29981 h 4347148"/>
              <a:gd name="connsiteX102" fmla="*/ 2368445 w 3357796"/>
              <a:gd name="connsiteY102" fmla="*/ 14991 h 4347148"/>
              <a:gd name="connsiteX103" fmla="*/ 2203554 w 3357796"/>
              <a:gd name="connsiteY103" fmla="*/ 0 h 4347148"/>
              <a:gd name="connsiteX104" fmla="*/ 1573967 w 3357796"/>
              <a:gd name="connsiteY104" fmla="*/ 14991 h 4347148"/>
              <a:gd name="connsiteX105" fmla="*/ 1499016 w 3357796"/>
              <a:gd name="connsiteY105" fmla="*/ 29981 h 4347148"/>
              <a:gd name="connsiteX106" fmla="*/ 1214203 w 3357796"/>
              <a:gd name="connsiteY106" fmla="*/ 44971 h 4347148"/>
              <a:gd name="connsiteX107" fmla="*/ 1019331 w 3357796"/>
              <a:gd name="connsiteY107" fmla="*/ 59961 h 4347148"/>
              <a:gd name="connsiteX108" fmla="*/ 944380 w 3357796"/>
              <a:gd name="connsiteY108" fmla="*/ 74951 h 4347148"/>
              <a:gd name="connsiteX109" fmla="*/ 959370 w 3357796"/>
              <a:gd name="connsiteY109" fmla="*/ 89941 h 4347148"/>
              <a:gd name="connsiteX110" fmla="*/ 944380 w 3357796"/>
              <a:gd name="connsiteY110" fmla="*/ 89941 h 4347148"/>
              <a:gd name="connsiteX111" fmla="*/ 1004341 w 3357796"/>
              <a:gd name="connsiteY111" fmla="*/ 119922 h 434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3357796" h="4347148">
                <a:moveTo>
                  <a:pt x="1004341" y="119922"/>
                </a:moveTo>
                <a:lnTo>
                  <a:pt x="1004341" y="119922"/>
                </a:lnTo>
                <a:cubicBezTo>
                  <a:pt x="844446" y="189876"/>
                  <a:pt x="682383" y="255071"/>
                  <a:pt x="524655" y="329784"/>
                </a:cubicBezTo>
                <a:cubicBezTo>
                  <a:pt x="492092" y="345209"/>
                  <a:pt x="434714" y="389745"/>
                  <a:pt x="434714" y="389745"/>
                </a:cubicBezTo>
                <a:cubicBezTo>
                  <a:pt x="364761" y="494676"/>
                  <a:pt x="404734" y="459699"/>
                  <a:pt x="329783" y="509666"/>
                </a:cubicBezTo>
                <a:cubicBezTo>
                  <a:pt x="324786" y="524656"/>
                  <a:pt x="322922" y="541087"/>
                  <a:pt x="314793" y="554636"/>
                </a:cubicBezTo>
                <a:cubicBezTo>
                  <a:pt x="307522" y="566755"/>
                  <a:pt x="291133" y="571976"/>
                  <a:pt x="284813" y="584617"/>
                </a:cubicBezTo>
                <a:cubicBezTo>
                  <a:pt x="270680" y="612883"/>
                  <a:pt x="264826" y="644578"/>
                  <a:pt x="254832" y="674558"/>
                </a:cubicBezTo>
                <a:cubicBezTo>
                  <a:pt x="249835" y="689548"/>
                  <a:pt x="248607" y="706381"/>
                  <a:pt x="239842" y="719528"/>
                </a:cubicBezTo>
                <a:lnTo>
                  <a:pt x="209862" y="764499"/>
                </a:lnTo>
                <a:cubicBezTo>
                  <a:pt x="175065" y="1008081"/>
                  <a:pt x="219764" y="739879"/>
                  <a:pt x="164891" y="959371"/>
                </a:cubicBezTo>
                <a:cubicBezTo>
                  <a:pt x="162892" y="967366"/>
                  <a:pt x="143512" y="1051400"/>
                  <a:pt x="134911" y="1064302"/>
                </a:cubicBezTo>
                <a:cubicBezTo>
                  <a:pt x="123152" y="1081941"/>
                  <a:pt x="104931" y="1094282"/>
                  <a:pt x="89941" y="1109272"/>
                </a:cubicBezTo>
                <a:cubicBezTo>
                  <a:pt x="84944" y="1129259"/>
                  <a:pt x="80610" y="1149424"/>
                  <a:pt x="74950" y="1169233"/>
                </a:cubicBezTo>
                <a:cubicBezTo>
                  <a:pt x="52481" y="1247873"/>
                  <a:pt x="65049" y="1180459"/>
                  <a:pt x="44970" y="1274164"/>
                </a:cubicBezTo>
                <a:cubicBezTo>
                  <a:pt x="10878" y="1433262"/>
                  <a:pt x="18315" y="1397462"/>
                  <a:pt x="0" y="1543987"/>
                </a:cubicBezTo>
                <a:cubicBezTo>
                  <a:pt x="4997" y="1628931"/>
                  <a:pt x="-3086" y="1715671"/>
                  <a:pt x="14990" y="1798820"/>
                </a:cubicBezTo>
                <a:cubicBezTo>
                  <a:pt x="22644" y="1834029"/>
                  <a:pt x="63555" y="1854579"/>
                  <a:pt x="74950" y="1888761"/>
                </a:cubicBezTo>
                <a:cubicBezTo>
                  <a:pt x="79947" y="1903751"/>
                  <a:pt x="81811" y="1920182"/>
                  <a:pt x="89941" y="1933731"/>
                </a:cubicBezTo>
                <a:cubicBezTo>
                  <a:pt x="97212" y="1945850"/>
                  <a:pt x="109928" y="1953718"/>
                  <a:pt x="119921" y="1963712"/>
                </a:cubicBezTo>
                <a:cubicBezTo>
                  <a:pt x="129914" y="1993692"/>
                  <a:pt x="127555" y="2031307"/>
                  <a:pt x="149901" y="2053653"/>
                </a:cubicBezTo>
                <a:cubicBezTo>
                  <a:pt x="177789" y="2081540"/>
                  <a:pt x="190951" y="2090781"/>
                  <a:pt x="209862" y="2128604"/>
                </a:cubicBezTo>
                <a:cubicBezTo>
                  <a:pt x="216928" y="2142737"/>
                  <a:pt x="217786" y="2159441"/>
                  <a:pt x="224852" y="2173574"/>
                </a:cubicBezTo>
                <a:cubicBezTo>
                  <a:pt x="243763" y="2211397"/>
                  <a:pt x="256925" y="2220638"/>
                  <a:pt x="284813" y="2248525"/>
                </a:cubicBezTo>
                <a:cubicBezTo>
                  <a:pt x="289810" y="2263515"/>
                  <a:pt x="290619" y="2280637"/>
                  <a:pt x="299803" y="2293495"/>
                </a:cubicBezTo>
                <a:cubicBezTo>
                  <a:pt x="316232" y="2316496"/>
                  <a:pt x="359764" y="2353456"/>
                  <a:pt x="359764" y="2353456"/>
                </a:cubicBezTo>
                <a:lnTo>
                  <a:pt x="389744" y="2443397"/>
                </a:lnTo>
                <a:cubicBezTo>
                  <a:pt x="394741" y="2458387"/>
                  <a:pt x="395969" y="2475221"/>
                  <a:pt x="404734" y="2488368"/>
                </a:cubicBezTo>
                <a:lnTo>
                  <a:pt x="464695" y="2578309"/>
                </a:lnTo>
                <a:cubicBezTo>
                  <a:pt x="502373" y="2691342"/>
                  <a:pt x="451548" y="2552015"/>
                  <a:pt x="509665" y="2668250"/>
                </a:cubicBezTo>
                <a:cubicBezTo>
                  <a:pt x="571723" y="2792366"/>
                  <a:pt x="468720" y="2629318"/>
                  <a:pt x="554636" y="2758191"/>
                </a:cubicBezTo>
                <a:cubicBezTo>
                  <a:pt x="609306" y="2922201"/>
                  <a:pt x="522115" y="2673775"/>
                  <a:pt x="599606" y="2848131"/>
                </a:cubicBezTo>
                <a:cubicBezTo>
                  <a:pt x="612441" y="2877009"/>
                  <a:pt x="612056" y="2911778"/>
                  <a:pt x="629586" y="2938072"/>
                </a:cubicBezTo>
                <a:lnTo>
                  <a:pt x="689547" y="3028013"/>
                </a:lnTo>
                <a:cubicBezTo>
                  <a:pt x="694544" y="3048000"/>
                  <a:pt x="698877" y="3068165"/>
                  <a:pt x="704537" y="3087974"/>
                </a:cubicBezTo>
                <a:cubicBezTo>
                  <a:pt x="708878" y="3103167"/>
                  <a:pt x="715695" y="3117616"/>
                  <a:pt x="719527" y="3132945"/>
                </a:cubicBezTo>
                <a:cubicBezTo>
                  <a:pt x="725707" y="3157662"/>
                  <a:pt x="725572" y="3184039"/>
                  <a:pt x="734518" y="3207895"/>
                </a:cubicBezTo>
                <a:cubicBezTo>
                  <a:pt x="740844" y="3224764"/>
                  <a:pt x="756441" y="3236752"/>
                  <a:pt x="764498" y="3252866"/>
                </a:cubicBezTo>
                <a:cubicBezTo>
                  <a:pt x="771564" y="3266999"/>
                  <a:pt x="774491" y="3282846"/>
                  <a:pt x="779488" y="3297836"/>
                </a:cubicBezTo>
                <a:cubicBezTo>
                  <a:pt x="774491" y="3347803"/>
                  <a:pt x="775790" y="3398807"/>
                  <a:pt x="764498" y="3447738"/>
                </a:cubicBezTo>
                <a:cubicBezTo>
                  <a:pt x="754028" y="3493107"/>
                  <a:pt x="720005" y="3497308"/>
                  <a:pt x="689547" y="3522689"/>
                </a:cubicBezTo>
                <a:cubicBezTo>
                  <a:pt x="673261" y="3536260"/>
                  <a:pt x="659567" y="3552669"/>
                  <a:pt x="644577" y="3567659"/>
                </a:cubicBezTo>
                <a:cubicBezTo>
                  <a:pt x="639580" y="3582649"/>
                  <a:pt x="636653" y="3598497"/>
                  <a:pt x="629586" y="3612630"/>
                </a:cubicBezTo>
                <a:cubicBezTo>
                  <a:pt x="621529" y="3628744"/>
                  <a:pt x="606703" y="3641041"/>
                  <a:pt x="599606" y="3657600"/>
                </a:cubicBezTo>
                <a:cubicBezTo>
                  <a:pt x="543474" y="3788575"/>
                  <a:pt x="639521" y="3644355"/>
                  <a:pt x="539645" y="3777522"/>
                </a:cubicBezTo>
                <a:lnTo>
                  <a:pt x="509665" y="3867463"/>
                </a:lnTo>
                <a:lnTo>
                  <a:pt x="494675" y="3912433"/>
                </a:lnTo>
                <a:cubicBezTo>
                  <a:pt x="522581" y="4303122"/>
                  <a:pt x="474693" y="4009052"/>
                  <a:pt x="539645" y="4182256"/>
                </a:cubicBezTo>
                <a:cubicBezTo>
                  <a:pt x="545696" y="4198392"/>
                  <a:pt x="554847" y="4278682"/>
                  <a:pt x="584616" y="4287187"/>
                </a:cubicBezTo>
                <a:cubicBezTo>
                  <a:pt x="642469" y="4303716"/>
                  <a:pt x="704537" y="4297180"/>
                  <a:pt x="764498" y="4302177"/>
                </a:cubicBezTo>
                <a:cubicBezTo>
                  <a:pt x="896594" y="4346212"/>
                  <a:pt x="784172" y="4313118"/>
                  <a:pt x="1079291" y="4332158"/>
                </a:cubicBezTo>
                <a:cubicBezTo>
                  <a:pt x="1144305" y="4336352"/>
                  <a:pt x="1209206" y="4342151"/>
                  <a:pt x="1274164" y="4347148"/>
                </a:cubicBezTo>
                <a:lnTo>
                  <a:pt x="1573967" y="4332158"/>
                </a:lnTo>
                <a:cubicBezTo>
                  <a:pt x="1638997" y="4328217"/>
                  <a:pt x="1704487" y="4327329"/>
                  <a:pt x="1768839" y="4317168"/>
                </a:cubicBezTo>
                <a:cubicBezTo>
                  <a:pt x="1800054" y="4312239"/>
                  <a:pt x="1858780" y="4287187"/>
                  <a:pt x="1858780" y="4287187"/>
                </a:cubicBezTo>
                <a:cubicBezTo>
                  <a:pt x="1873770" y="4277194"/>
                  <a:pt x="1887636" y="4265264"/>
                  <a:pt x="1903750" y="4257207"/>
                </a:cubicBezTo>
                <a:cubicBezTo>
                  <a:pt x="1917883" y="4250141"/>
                  <a:pt x="1936080" y="4251698"/>
                  <a:pt x="1948721" y="4242217"/>
                </a:cubicBezTo>
                <a:cubicBezTo>
                  <a:pt x="2086521" y="4138868"/>
                  <a:pt x="1967043" y="4186142"/>
                  <a:pt x="2068642" y="4152276"/>
                </a:cubicBezTo>
                <a:cubicBezTo>
                  <a:pt x="2078636" y="4142282"/>
                  <a:pt x="2087587" y="4131124"/>
                  <a:pt x="2098623" y="4122295"/>
                </a:cubicBezTo>
                <a:cubicBezTo>
                  <a:pt x="2112691" y="4111041"/>
                  <a:pt x="2130854" y="4105054"/>
                  <a:pt x="2143593" y="4092315"/>
                </a:cubicBezTo>
                <a:cubicBezTo>
                  <a:pt x="2156332" y="4079576"/>
                  <a:pt x="2162319" y="4061413"/>
                  <a:pt x="2173573" y="4047345"/>
                </a:cubicBezTo>
                <a:cubicBezTo>
                  <a:pt x="2182402" y="4036309"/>
                  <a:pt x="2195074" y="4028671"/>
                  <a:pt x="2203554" y="4017364"/>
                </a:cubicBezTo>
                <a:cubicBezTo>
                  <a:pt x="2225173" y="3988539"/>
                  <a:pt x="2252119" y="3961605"/>
                  <a:pt x="2263514" y="3927423"/>
                </a:cubicBezTo>
                <a:cubicBezTo>
                  <a:pt x="2282974" y="3869045"/>
                  <a:pt x="2267332" y="3893626"/>
                  <a:pt x="2308485" y="3852472"/>
                </a:cubicBezTo>
                <a:lnTo>
                  <a:pt x="2353455" y="3717561"/>
                </a:lnTo>
                <a:lnTo>
                  <a:pt x="2368445" y="3672591"/>
                </a:lnTo>
                <a:lnTo>
                  <a:pt x="2383436" y="3627620"/>
                </a:lnTo>
                <a:cubicBezTo>
                  <a:pt x="2388433" y="3297836"/>
                  <a:pt x="2388870" y="2967952"/>
                  <a:pt x="2398426" y="2638269"/>
                </a:cubicBezTo>
                <a:cubicBezTo>
                  <a:pt x="2398884" y="2622475"/>
                  <a:pt x="2405287" y="2606848"/>
                  <a:pt x="2413416" y="2593299"/>
                </a:cubicBezTo>
                <a:cubicBezTo>
                  <a:pt x="2420687" y="2581180"/>
                  <a:pt x="2434567" y="2574354"/>
                  <a:pt x="2443396" y="2563318"/>
                </a:cubicBezTo>
                <a:cubicBezTo>
                  <a:pt x="2454650" y="2549250"/>
                  <a:pt x="2460638" y="2531087"/>
                  <a:pt x="2473377" y="2518348"/>
                </a:cubicBezTo>
                <a:cubicBezTo>
                  <a:pt x="2516336" y="2475390"/>
                  <a:pt x="2514551" y="2497761"/>
                  <a:pt x="2563318" y="2473377"/>
                </a:cubicBezTo>
                <a:cubicBezTo>
                  <a:pt x="2679546" y="2415262"/>
                  <a:pt x="2540229" y="2466083"/>
                  <a:pt x="2653259" y="2428407"/>
                </a:cubicBezTo>
                <a:cubicBezTo>
                  <a:pt x="2668249" y="2418414"/>
                  <a:pt x="2682115" y="2406484"/>
                  <a:pt x="2698229" y="2398427"/>
                </a:cubicBezTo>
                <a:cubicBezTo>
                  <a:pt x="2712362" y="2391360"/>
                  <a:pt x="2729387" y="2391110"/>
                  <a:pt x="2743200" y="2383436"/>
                </a:cubicBezTo>
                <a:cubicBezTo>
                  <a:pt x="2897829" y="2297531"/>
                  <a:pt x="2776356" y="2342404"/>
                  <a:pt x="2878111" y="2308486"/>
                </a:cubicBezTo>
                <a:cubicBezTo>
                  <a:pt x="2888104" y="2298492"/>
                  <a:pt x="2895972" y="2285776"/>
                  <a:pt x="2908091" y="2278505"/>
                </a:cubicBezTo>
                <a:cubicBezTo>
                  <a:pt x="3018925" y="2212004"/>
                  <a:pt x="2884308" y="2324515"/>
                  <a:pt x="2998032" y="2233535"/>
                </a:cubicBezTo>
                <a:cubicBezTo>
                  <a:pt x="3009068" y="2224706"/>
                  <a:pt x="3016977" y="2212383"/>
                  <a:pt x="3028013" y="2203554"/>
                </a:cubicBezTo>
                <a:cubicBezTo>
                  <a:pt x="3076450" y="2164805"/>
                  <a:pt x="3091705" y="2175472"/>
                  <a:pt x="3132944" y="2113613"/>
                </a:cubicBezTo>
                <a:cubicBezTo>
                  <a:pt x="3170764" y="2056884"/>
                  <a:pt x="3150185" y="2081382"/>
                  <a:pt x="3192905" y="2038663"/>
                </a:cubicBezTo>
                <a:cubicBezTo>
                  <a:pt x="3197902" y="2023673"/>
                  <a:pt x="3200221" y="2007505"/>
                  <a:pt x="3207895" y="1993692"/>
                </a:cubicBezTo>
                <a:cubicBezTo>
                  <a:pt x="3225393" y="1962194"/>
                  <a:pt x="3256461" y="1937934"/>
                  <a:pt x="3267855" y="1903751"/>
                </a:cubicBezTo>
                <a:lnTo>
                  <a:pt x="3312826" y="1768840"/>
                </a:lnTo>
                <a:cubicBezTo>
                  <a:pt x="3317823" y="1753850"/>
                  <a:pt x="3323984" y="1739198"/>
                  <a:pt x="3327816" y="1723869"/>
                </a:cubicBezTo>
                <a:lnTo>
                  <a:pt x="3357796" y="1603948"/>
                </a:lnTo>
                <a:cubicBezTo>
                  <a:pt x="3352799" y="1364105"/>
                  <a:pt x="3352026" y="1124137"/>
                  <a:pt x="3342806" y="884420"/>
                </a:cubicBezTo>
                <a:cubicBezTo>
                  <a:pt x="3341765" y="857343"/>
                  <a:pt x="3320694" y="807027"/>
                  <a:pt x="3312826" y="779489"/>
                </a:cubicBezTo>
                <a:cubicBezTo>
                  <a:pt x="3273344" y="641301"/>
                  <a:pt x="3327736" y="799289"/>
                  <a:pt x="3267855" y="659568"/>
                </a:cubicBezTo>
                <a:cubicBezTo>
                  <a:pt x="3261631" y="645044"/>
                  <a:pt x="3259089" y="629121"/>
                  <a:pt x="3252865" y="614597"/>
                </a:cubicBezTo>
                <a:cubicBezTo>
                  <a:pt x="3196309" y="482630"/>
                  <a:pt x="3248696" y="633109"/>
                  <a:pt x="3192905" y="479686"/>
                </a:cubicBezTo>
                <a:cubicBezTo>
                  <a:pt x="3182105" y="449987"/>
                  <a:pt x="3180453" y="416040"/>
                  <a:pt x="3162924" y="389745"/>
                </a:cubicBezTo>
                <a:cubicBezTo>
                  <a:pt x="3111528" y="312650"/>
                  <a:pt x="3159357" y="371901"/>
                  <a:pt x="3087973" y="314794"/>
                </a:cubicBezTo>
                <a:cubicBezTo>
                  <a:pt x="3076937" y="305965"/>
                  <a:pt x="3070112" y="292084"/>
                  <a:pt x="3057993" y="284813"/>
                </a:cubicBezTo>
                <a:cubicBezTo>
                  <a:pt x="3044444" y="276683"/>
                  <a:pt x="3026835" y="277497"/>
                  <a:pt x="3013023" y="269823"/>
                </a:cubicBezTo>
                <a:cubicBezTo>
                  <a:pt x="2981526" y="252325"/>
                  <a:pt x="2948560" y="235341"/>
                  <a:pt x="2923082" y="209863"/>
                </a:cubicBezTo>
                <a:cubicBezTo>
                  <a:pt x="2913088" y="199869"/>
                  <a:pt x="2905220" y="187154"/>
                  <a:pt x="2893101" y="179882"/>
                </a:cubicBezTo>
                <a:cubicBezTo>
                  <a:pt x="2879552" y="171752"/>
                  <a:pt x="2863121" y="169889"/>
                  <a:pt x="2848131" y="164892"/>
                </a:cubicBezTo>
                <a:cubicBezTo>
                  <a:pt x="2838137" y="154899"/>
                  <a:pt x="2830791" y="141232"/>
                  <a:pt x="2818150" y="134912"/>
                </a:cubicBezTo>
                <a:cubicBezTo>
                  <a:pt x="2765148" y="108411"/>
                  <a:pt x="2722045" y="106080"/>
                  <a:pt x="2668249" y="89941"/>
                </a:cubicBezTo>
                <a:cubicBezTo>
                  <a:pt x="2591769" y="66997"/>
                  <a:pt x="2587449" y="58791"/>
                  <a:pt x="2518347" y="44971"/>
                </a:cubicBezTo>
                <a:cubicBezTo>
                  <a:pt x="2488543" y="39010"/>
                  <a:pt x="2458210" y="35942"/>
                  <a:pt x="2428406" y="29981"/>
                </a:cubicBezTo>
                <a:cubicBezTo>
                  <a:pt x="2408204" y="25941"/>
                  <a:pt x="2388866" y="17714"/>
                  <a:pt x="2368445" y="14991"/>
                </a:cubicBezTo>
                <a:cubicBezTo>
                  <a:pt x="2313739" y="7697"/>
                  <a:pt x="2258518" y="4997"/>
                  <a:pt x="2203554" y="0"/>
                </a:cubicBezTo>
                <a:lnTo>
                  <a:pt x="1573967" y="14991"/>
                </a:lnTo>
                <a:cubicBezTo>
                  <a:pt x="1548512" y="16074"/>
                  <a:pt x="1524406" y="27865"/>
                  <a:pt x="1499016" y="29981"/>
                </a:cubicBezTo>
                <a:cubicBezTo>
                  <a:pt x="1404275" y="37876"/>
                  <a:pt x="1309087" y="39041"/>
                  <a:pt x="1214203" y="44971"/>
                </a:cubicBezTo>
                <a:cubicBezTo>
                  <a:pt x="1149181" y="49035"/>
                  <a:pt x="1084288" y="54964"/>
                  <a:pt x="1019331" y="59961"/>
                </a:cubicBezTo>
                <a:cubicBezTo>
                  <a:pt x="964879" y="78111"/>
                  <a:pt x="990161" y="74951"/>
                  <a:pt x="944380" y="74951"/>
                </a:cubicBezTo>
                <a:lnTo>
                  <a:pt x="959370" y="89941"/>
                </a:lnTo>
                <a:lnTo>
                  <a:pt x="944380" y="89941"/>
                </a:lnTo>
                <a:lnTo>
                  <a:pt x="1004341" y="119922"/>
                </a:lnTo>
                <a:close/>
              </a:path>
            </a:pathLst>
          </a:custGeom>
          <a:blipFill dpi="0" rotWithShape="1">
            <a:blip r:embed="rId4">
              <a:alphaModFix amt="20000"/>
            </a:blip>
            <a:srcRect/>
            <a:stretch>
              <a:fillRect l="-82108" t="492" r="-43314" b="-636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798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2609B61-EB0C-492D-87CF-D9ED1F5B4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695"/>
            <a:ext cx="10515600" cy="94643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3E2D2F-38E4-46C1-8E79-B765D2C4712D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72771"/>
            <a:ext cx="10018486" cy="10363"/>
          </a:xfrm>
          <a:prstGeom prst="line">
            <a:avLst/>
          </a:prstGeom>
          <a:ln w="41275">
            <a:solidFill>
              <a:srgbClr val="CCCCCC">
                <a:alpha val="2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FA538898-71DC-4D50-B2DE-2A215F73D84D}"/>
              </a:ext>
            </a:extLst>
          </p:cNvPr>
          <p:cNvSpPr/>
          <p:nvPr userDrawn="1"/>
        </p:nvSpPr>
        <p:spPr>
          <a:xfrm>
            <a:off x="0" y="5370903"/>
            <a:ext cx="9910425" cy="1485920"/>
          </a:xfrm>
          <a:prstGeom prst="triangle">
            <a:avLst>
              <a:gd name="adj" fmla="val 0"/>
            </a:avLst>
          </a:prstGeom>
          <a:gradFill flip="none" rotWithShape="1">
            <a:gsLst>
              <a:gs pos="0">
                <a:srgbClr val="2B60A4">
                  <a:shade val="30000"/>
                  <a:satMod val="115000"/>
                </a:srgbClr>
              </a:gs>
              <a:gs pos="50000">
                <a:srgbClr val="2B60A4">
                  <a:shade val="67500"/>
                  <a:satMod val="115000"/>
                </a:srgbClr>
              </a:gs>
              <a:gs pos="100000">
                <a:srgbClr val="2B60A4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03A612EF-8016-4CF0-AC5D-461EDD2C006F}"/>
              </a:ext>
            </a:extLst>
          </p:cNvPr>
          <p:cNvSpPr/>
          <p:nvPr userDrawn="1"/>
        </p:nvSpPr>
        <p:spPr>
          <a:xfrm>
            <a:off x="5716249" y="5389800"/>
            <a:ext cx="6475751" cy="1485920"/>
          </a:xfrm>
          <a:prstGeom prst="triangle">
            <a:avLst>
              <a:gd name="adj" fmla="val 100000"/>
            </a:avLst>
          </a:prstGeom>
          <a:solidFill>
            <a:srgbClr val="617072">
              <a:alpha val="47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S:\LOGO\2017 Logo Current\OTA_newlogo.png">
            <a:extLst>
              <a:ext uri="{FF2B5EF4-FFF2-40B4-BE49-F238E27FC236}">
                <a16:creationId xmlns:a16="http://schemas.microsoft.com/office/drawing/2014/main" id="{76E10BE0-5F3C-4B14-ACDC-5050701CDAE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00" y="5669150"/>
            <a:ext cx="2875876" cy="101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6E906BC-04A5-4404-8932-890D4AAAC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2681" y="6283034"/>
            <a:ext cx="4187375" cy="383287"/>
          </a:xfrm>
          <a:prstGeom prst="rect">
            <a:avLst/>
          </a:prstGeom>
        </p:spPr>
        <p:txBody>
          <a:bodyPr/>
          <a:lstStyle>
            <a:lvl1pPr algn="ctr">
              <a:defRPr sz="1800" b="0" cap="none" spc="0">
                <a:ln w="10160">
                  <a:solidFill>
                    <a:srgbClr val="CCCCCC"/>
                  </a:solidFill>
                  <a:prstDash val="solid"/>
                </a:ln>
                <a:solidFill>
                  <a:srgbClr val="61707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Change the footer for your meeting name</a:t>
            </a:r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53C8870-BD94-4B5E-9399-8E8253D42599}"/>
              </a:ext>
            </a:extLst>
          </p:cNvPr>
          <p:cNvSpPr>
            <a:spLocks noChangeAspect="1"/>
          </p:cNvSpPr>
          <p:nvPr userDrawn="1"/>
        </p:nvSpPr>
        <p:spPr>
          <a:xfrm>
            <a:off x="10325084" y="173912"/>
            <a:ext cx="1277273" cy="1653612"/>
          </a:xfrm>
          <a:custGeom>
            <a:avLst/>
            <a:gdLst>
              <a:gd name="connsiteX0" fmla="*/ 1004341 w 3357796"/>
              <a:gd name="connsiteY0" fmla="*/ 119922 h 4347148"/>
              <a:gd name="connsiteX1" fmla="*/ 1004341 w 3357796"/>
              <a:gd name="connsiteY1" fmla="*/ 119922 h 4347148"/>
              <a:gd name="connsiteX2" fmla="*/ 524655 w 3357796"/>
              <a:gd name="connsiteY2" fmla="*/ 329784 h 4347148"/>
              <a:gd name="connsiteX3" fmla="*/ 434714 w 3357796"/>
              <a:gd name="connsiteY3" fmla="*/ 389745 h 4347148"/>
              <a:gd name="connsiteX4" fmla="*/ 329783 w 3357796"/>
              <a:gd name="connsiteY4" fmla="*/ 509666 h 4347148"/>
              <a:gd name="connsiteX5" fmla="*/ 314793 w 3357796"/>
              <a:gd name="connsiteY5" fmla="*/ 554636 h 4347148"/>
              <a:gd name="connsiteX6" fmla="*/ 284813 w 3357796"/>
              <a:gd name="connsiteY6" fmla="*/ 584617 h 4347148"/>
              <a:gd name="connsiteX7" fmla="*/ 254832 w 3357796"/>
              <a:gd name="connsiteY7" fmla="*/ 674558 h 4347148"/>
              <a:gd name="connsiteX8" fmla="*/ 239842 w 3357796"/>
              <a:gd name="connsiteY8" fmla="*/ 719528 h 4347148"/>
              <a:gd name="connsiteX9" fmla="*/ 209862 w 3357796"/>
              <a:gd name="connsiteY9" fmla="*/ 764499 h 4347148"/>
              <a:gd name="connsiteX10" fmla="*/ 164891 w 3357796"/>
              <a:gd name="connsiteY10" fmla="*/ 959371 h 4347148"/>
              <a:gd name="connsiteX11" fmla="*/ 134911 w 3357796"/>
              <a:gd name="connsiteY11" fmla="*/ 1064302 h 4347148"/>
              <a:gd name="connsiteX12" fmla="*/ 89941 w 3357796"/>
              <a:gd name="connsiteY12" fmla="*/ 1109272 h 4347148"/>
              <a:gd name="connsiteX13" fmla="*/ 74950 w 3357796"/>
              <a:gd name="connsiteY13" fmla="*/ 1169233 h 4347148"/>
              <a:gd name="connsiteX14" fmla="*/ 44970 w 3357796"/>
              <a:gd name="connsiteY14" fmla="*/ 1274164 h 4347148"/>
              <a:gd name="connsiteX15" fmla="*/ 0 w 3357796"/>
              <a:gd name="connsiteY15" fmla="*/ 1543987 h 4347148"/>
              <a:gd name="connsiteX16" fmla="*/ 14990 w 3357796"/>
              <a:gd name="connsiteY16" fmla="*/ 1798820 h 4347148"/>
              <a:gd name="connsiteX17" fmla="*/ 74950 w 3357796"/>
              <a:gd name="connsiteY17" fmla="*/ 1888761 h 4347148"/>
              <a:gd name="connsiteX18" fmla="*/ 89941 w 3357796"/>
              <a:gd name="connsiteY18" fmla="*/ 1933731 h 4347148"/>
              <a:gd name="connsiteX19" fmla="*/ 119921 w 3357796"/>
              <a:gd name="connsiteY19" fmla="*/ 1963712 h 4347148"/>
              <a:gd name="connsiteX20" fmla="*/ 149901 w 3357796"/>
              <a:gd name="connsiteY20" fmla="*/ 2053653 h 4347148"/>
              <a:gd name="connsiteX21" fmla="*/ 209862 w 3357796"/>
              <a:gd name="connsiteY21" fmla="*/ 2128604 h 4347148"/>
              <a:gd name="connsiteX22" fmla="*/ 224852 w 3357796"/>
              <a:gd name="connsiteY22" fmla="*/ 2173574 h 4347148"/>
              <a:gd name="connsiteX23" fmla="*/ 284813 w 3357796"/>
              <a:gd name="connsiteY23" fmla="*/ 2248525 h 4347148"/>
              <a:gd name="connsiteX24" fmla="*/ 299803 w 3357796"/>
              <a:gd name="connsiteY24" fmla="*/ 2293495 h 4347148"/>
              <a:gd name="connsiteX25" fmla="*/ 359764 w 3357796"/>
              <a:gd name="connsiteY25" fmla="*/ 2353456 h 4347148"/>
              <a:gd name="connsiteX26" fmla="*/ 389744 w 3357796"/>
              <a:gd name="connsiteY26" fmla="*/ 2443397 h 4347148"/>
              <a:gd name="connsiteX27" fmla="*/ 404734 w 3357796"/>
              <a:gd name="connsiteY27" fmla="*/ 2488368 h 4347148"/>
              <a:gd name="connsiteX28" fmla="*/ 464695 w 3357796"/>
              <a:gd name="connsiteY28" fmla="*/ 2578309 h 4347148"/>
              <a:gd name="connsiteX29" fmla="*/ 509665 w 3357796"/>
              <a:gd name="connsiteY29" fmla="*/ 2668250 h 4347148"/>
              <a:gd name="connsiteX30" fmla="*/ 554636 w 3357796"/>
              <a:gd name="connsiteY30" fmla="*/ 2758191 h 4347148"/>
              <a:gd name="connsiteX31" fmla="*/ 599606 w 3357796"/>
              <a:gd name="connsiteY31" fmla="*/ 2848131 h 4347148"/>
              <a:gd name="connsiteX32" fmla="*/ 629586 w 3357796"/>
              <a:gd name="connsiteY32" fmla="*/ 2938072 h 4347148"/>
              <a:gd name="connsiteX33" fmla="*/ 689547 w 3357796"/>
              <a:gd name="connsiteY33" fmla="*/ 3028013 h 4347148"/>
              <a:gd name="connsiteX34" fmla="*/ 704537 w 3357796"/>
              <a:gd name="connsiteY34" fmla="*/ 3087974 h 4347148"/>
              <a:gd name="connsiteX35" fmla="*/ 719527 w 3357796"/>
              <a:gd name="connsiteY35" fmla="*/ 3132945 h 4347148"/>
              <a:gd name="connsiteX36" fmla="*/ 734518 w 3357796"/>
              <a:gd name="connsiteY36" fmla="*/ 3207895 h 4347148"/>
              <a:gd name="connsiteX37" fmla="*/ 764498 w 3357796"/>
              <a:gd name="connsiteY37" fmla="*/ 3252866 h 4347148"/>
              <a:gd name="connsiteX38" fmla="*/ 779488 w 3357796"/>
              <a:gd name="connsiteY38" fmla="*/ 3297836 h 4347148"/>
              <a:gd name="connsiteX39" fmla="*/ 764498 w 3357796"/>
              <a:gd name="connsiteY39" fmla="*/ 3447738 h 4347148"/>
              <a:gd name="connsiteX40" fmla="*/ 689547 w 3357796"/>
              <a:gd name="connsiteY40" fmla="*/ 3522689 h 4347148"/>
              <a:gd name="connsiteX41" fmla="*/ 644577 w 3357796"/>
              <a:gd name="connsiteY41" fmla="*/ 3567659 h 4347148"/>
              <a:gd name="connsiteX42" fmla="*/ 629586 w 3357796"/>
              <a:gd name="connsiteY42" fmla="*/ 3612630 h 4347148"/>
              <a:gd name="connsiteX43" fmla="*/ 599606 w 3357796"/>
              <a:gd name="connsiteY43" fmla="*/ 3657600 h 4347148"/>
              <a:gd name="connsiteX44" fmla="*/ 539645 w 3357796"/>
              <a:gd name="connsiteY44" fmla="*/ 3777522 h 4347148"/>
              <a:gd name="connsiteX45" fmla="*/ 509665 w 3357796"/>
              <a:gd name="connsiteY45" fmla="*/ 3867463 h 4347148"/>
              <a:gd name="connsiteX46" fmla="*/ 494675 w 3357796"/>
              <a:gd name="connsiteY46" fmla="*/ 3912433 h 4347148"/>
              <a:gd name="connsiteX47" fmla="*/ 539645 w 3357796"/>
              <a:gd name="connsiteY47" fmla="*/ 4182256 h 4347148"/>
              <a:gd name="connsiteX48" fmla="*/ 584616 w 3357796"/>
              <a:gd name="connsiteY48" fmla="*/ 4287187 h 4347148"/>
              <a:gd name="connsiteX49" fmla="*/ 764498 w 3357796"/>
              <a:gd name="connsiteY49" fmla="*/ 4302177 h 4347148"/>
              <a:gd name="connsiteX50" fmla="*/ 1079291 w 3357796"/>
              <a:gd name="connsiteY50" fmla="*/ 4332158 h 4347148"/>
              <a:gd name="connsiteX51" fmla="*/ 1274164 w 3357796"/>
              <a:gd name="connsiteY51" fmla="*/ 4347148 h 4347148"/>
              <a:gd name="connsiteX52" fmla="*/ 1573967 w 3357796"/>
              <a:gd name="connsiteY52" fmla="*/ 4332158 h 4347148"/>
              <a:gd name="connsiteX53" fmla="*/ 1768839 w 3357796"/>
              <a:gd name="connsiteY53" fmla="*/ 4317168 h 4347148"/>
              <a:gd name="connsiteX54" fmla="*/ 1858780 w 3357796"/>
              <a:gd name="connsiteY54" fmla="*/ 4287187 h 4347148"/>
              <a:gd name="connsiteX55" fmla="*/ 1903750 w 3357796"/>
              <a:gd name="connsiteY55" fmla="*/ 4257207 h 4347148"/>
              <a:gd name="connsiteX56" fmla="*/ 1948721 w 3357796"/>
              <a:gd name="connsiteY56" fmla="*/ 4242217 h 4347148"/>
              <a:gd name="connsiteX57" fmla="*/ 2068642 w 3357796"/>
              <a:gd name="connsiteY57" fmla="*/ 4152276 h 4347148"/>
              <a:gd name="connsiteX58" fmla="*/ 2098623 w 3357796"/>
              <a:gd name="connsiteY58" fmla="*/ 4122295 h 4347148"/>
              <a:gd name="connsiteX59" fmla="*/ 2143593 w 3357796"/>
              <a:gd name="connsiteY59" fmla="*/ 4092315 h 4347148"/>
              <a:gd name="connsiteX60" fmla="*/ 2173573 w 3357796"/>
              <a:gd name="connsiteY60" fmla="*/ 4047345 h 4347148"/>
              <a:gd name="connsiteX61" fmla="*/ 2203554 w 3357796"/>
              <a:gd name="connsiteY61" fmla="*/ 4017364 h 4347148"/>
              <a:gd name="connsiteX62" fmla="*/ 2263514 w 3357796"/>
              <a:gd name="connsiteY62" fmla="*/ 3927423 h 4347148"/>
              <a:gd name="connsiteX63" fmla="*/ 2308485 w 3357796"/>
              <a:gd name="connsiteY63" fmla="*/ 3852472 h 4347148"/>
              <a:gd name="connsiteX64" fmla="*/ 2353455 w 3357796"/>
              <a:gd name="connsiteY64" fmla="*/ 3717561 h 4347148"/>
              <a:gd name="connsiteX65" fmla="*/ 2368445 w 3357796"/>
              <a:gd name="connsiteY65" fmla="*/ 3672591 h 4347148"/>
              <a:gd name="connsiteX66" fmla="*/ 2383436 w 3357796"/>
              <a:gd name="connsiteY66" fmla="*/ 3627620 h 4347148"/>
              <a:gd name="connsiteX67" fmla="*/ 2398426 w 3357796"/>
              <a:gd name="connsiteY67" fmla="*/ 2638269 h 4347148"/>
              <a:gd name="connsiteX68" fmla="*/ 2413416 w 3357796"/>
              <a:gd name="connsiteY68" fmla="*/ 2593299 h 4347148"/>
              <a:gd name="connsiteX69" fmla="*/ 2443396 w 3357796"/>
              <a:gd name="connsiteY69" fmla="*/ 2563318 h 4347148"/>
              <a:gd name="connsiteX70" fmla="*/ 2473377 w 3357796"/>
              <a:gd name="connsiteY70" fmla="*/ 2518348 h 4347148"/>
              <a:gd name="connsiteX71" fmla="*/ 2563318 w 3357796"/>
              <a:gd name="connsiteY71" fmla="*/ 2473377 h 4347148"/>
              <a:gd name="connsiteX72" fmla="*/ 2653259 w 3357796"/>
              <a:gd name="connsiteY72" fmla="*/ 2428407 h 4347148"/>
              <a:gd name="connsiteX73" fmla="*/ 2698229 w 3357796"/>
              <a:gd name="connsiteY73" fmla="*/ 2398427 h 4347148"/>
              <a:gd name="connsiteX74" fmla="*/ 2743200 w 3357796"/>
              <a:gd name="connsiteY74" fmla="*/ 2383436 h 4347148"/>
              <a:gd name="connsiteX75" fmla="*/ 2878111 w 3357796"/>
              <a:gd name="connsiteY75" fmla="*/ 2308486 h 4347148"/>
              <a:gd name="connsiteX76" fmla="*/ 2908091 w 3357796"/>
              <a:gd name="connsiteY76" fmla="*/ 2278505 h 4347148"/>
              <a:gd name="connsiteX77" fmla="*/ 2998032 w 3357796"/>
              <a:gd name="connsiteY77" fmla="*/ 2233535 h 4347148"/>
              <a:gd name="connsiteX78" fmla="*/ 3028013 w 3357796"/>
              <a:gd name="connsiteY78" fmla="*/ 2203554 h 4347148"/>
              <a:gd name="connsiteX79" fmla="*/ 3132944 w 3357796"/>
              <a:gd name="connsiteY79" fmla="*/ 2113613 h 4347148"/>
              <a:gd name="connsiteX80" fmla="*/ 3192905 w 3357796"/>
              <a:gd name="connsiteY80" fmla="*/ 2038663 h 4347148"/>
              <a:gd name="connsiteX81" fmla="*/ 3207895 w 3357796"/>
              <a:gd name="connsiteY81" fmla="*/ 1993692 h 4347148"/>
              <a:gd name="connsiteX82" fmla="*/ 3267855 w 3357796"/>
              <a:gd name="connsiteY82" fmla="*/ 1903751 h 4347148"/>
              <a:gd name="connsiteX83" fmla="*/ 3312826 w 3357796"/>
              <a:gd name="connsiteY83" fmla="*/ 1768840 h 4347148"/>
              <a:gd name="connsiteX84" fmla="*/ 3327816 w 3357796"/>
              <a:gd name="connsiteY84" fmla="*/ 1723869 h 4347148"/>
              <a:gd name="connsiteX85" fmla="*/ 3357796 w 3357796"/>
              <a:gd name="connsiteY85" fmla="*/ 1603948 h 4347148"/>
              <a:gd name="connsiteX86" fmla="*/ 3342806 w 3357796"/>
              <a:gd name="connsiteY86" fmla="*/ 884420 h 4347148"/>
              <a:gd name="connsiteX87" fmla="*/ 3312826 w 3357796"/>
              <a:gd name="connsiteY87" fmla="*/ 779489 h 4347148"/>
              <a:gd name="connsiteX88" fmla="*/ 3267855 w 3357796"/>
              <a:gd name="connsiteY88" fmla="*/ 659568 h 4347148"/>
              <a:gd name="connsiteX89" fmla="*/ 3252865 w 3357796"/>
              <a:gd name="connsiteY89" fmla="*/ 614597 h 4347148"/>
              <a:gd name="connsiteX90" fmla="*/ 3192905 w 3357796"/>
              <a:gd name="connsiteY90" fmla="*/ 479686 h 4347148"/>
              <a:gd name="connsiteX91" fmla="*/ 3162924 w 3357796"/>
              <a:gd name="connsiteY91" fmla="*/ 389745 h 4347148"/>
              <a:gd name="connsiteX92" fmla="*/ 3087973 w 3357796"/>
              <a:gd name="connsiteY92" fmla="*/ 314794 h 4347148"/>
              <a:gd name="connsiteX93" fmla="*/ 3057993 w 3357796"/>
              <a:gd name="connsiteY93" fmla="*/ 284813 h 4347148"/>
              <a:gd name="connsiteX94" fmla="*/ 3013023 w 3357796"/>
              <a:gd name="connsiteY94" fmla="*/ 269823 h 4347148"/>
              <a:gd name="connsiteX95" fmla="*/ 2923082 w 3357796"/>
              <a:gd name="connsiteY95" fmla="*/ 209863 h 4347148"/>
              <a:gd name="connsiteX96" fmla="*/ 2893101 w 3357796"/>
              <a:gd name="connsiteY96" fmla="*/ 179882 h 4347148"/>
              <a:gd name="connsiteX97" fmla="*/ 2848131 w 3357796"/>
              <a:gd name="connsiteY97" fmla="*/ 164892 h 4347148"/>
              <a:gd name="connsiteX98" fmla="*/ 2818150 w 3357796"/>
              <a:gd name="connsiteY98" fmla="*/ 134912 h 4347148"/>
              <a:gd name="connsiteX99" fmla="*/ 2668249 w 3357796"/>
              <a:gd name="connsiteY99" fmla="*/ 89941 h 4347148"/>
              <a:gd name="connsiteX100" fmla="*/ 2518347 w 3357796"/>
              <a:gd name="connsiteY100" fmla="*/ 44971 h 4347148"/>
              <a:gd name="connsiteX101" fmla="*/ 2428406 w 3357796"/>
              <a:gd name="connsiteY101" fmla="*/ 29981 h 4347148"/>
              <a:gd name="connsiteX102" fmla="*/ 2368445 w 3357796"/>
              <a:gd name="connsiteY102" fmla="*/ 14991 h 4347148"/>
              <a:gd name="connsiteX103" fmla="*/ 2203554 w 3357796"/>
              <a:gd name="connsiteY103" fmla="*/ 0 h 4347148"/>
              <a:gd name="connsiteX104" fmla="*/ 1573967 w 3357796"/>
              <a:gd name="connsiteY104" fmla="*/ 14991 h 4347148"/>
              <a:gd name="connsiteX105" fmla="*/ 1499016 w 3357796"/>
              <a:gd name="connsiteY105" fmla="*/ 29981 h 4347148"/>
              <a:gd name="connsiteX106" fmla="*/ 1214203 w 3357796"/>
              <a:gd name="connsiteY106" fmla="*/ 44971 h 4347148"/>
              <a:gd name="connsiteX107" fmla="*/ 1019331 w 3357796"/>
              <a:gd name="connsiteY107" fmla="*/ 59961 h 4347148"/>
              <a:gd name="connsiteX108" fmla="*/ 944380 w 3357796"/>
              <a:gd name="connsiteY108" fmla="*/ 74951 h 4347148"/>
              <a:gd name="connsiteX109" fmla="*/ 959370 w 3357796"/>
              <a:gd name="connsiteY109" fmla="*/ 89941 h 4347148"/>
              <a:gd name="connsiteX110" fmla="*/ 944380 w 3357796"/>
              <a:gd name="connsiteY110" fmla="*/ 89941 h 4347148"/>
              <a:gd name="connsiteX111" fmla="*/ 1004341 w 3357796"/>
              <a:gd name="connsiteY111" fmla="*/ 119922 h 434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3357796" h="4347148">
                <a:moveTo>
                  <a:pt x="1004341" y="119922"/>
                </a:moveTo>
                <a:lnTo>
                  <a:pt x="1004341" y="119922"/>
                </a:lnTo>
                <a:cubicBezTo>
                  <a:pt x="844446" y="189876"/>
                  <a:pt x="682383" y="255071"/>
                  <a:pt x="524655" y="329784"/>
                </a:cubicBezTo>
                <a:cubicBezTo>
                  <a:pt x="492092" y="345209"/>
                  <a:pt x="434714" y="389745"/>
                  <a:pt x="434714" y="389745"/>
                </a:cubicBezTo>
                <a:cubicBezTo>
                  <a:pt x="364761" y="494676"/>
                  <a:pt x="404734" y="459699"/>
                  <a:pt x="329783" y="509666"/>
                </a:cubicBezTo>
                <a:cubicBezTo>
                  <a:pt x="324786" y="524656"/>
                  <a:pt x="322922" y="541087"/>
                  <a:pt x="314793" y="554636"/>
                </a:cubicBezTo>
                <a:cubicBezTo>
                  <a:pt x="307522" y="566755"/>
                  <a:pt x="291133" y="571976"/>
                  <a:pt x="284813" y="584617"/>
                </a:cubicBezTo>
                <a:cubicBezTo>
                  <a:pt x="270680" y="612883"/>
                  <a:pt x="264826" y="644578"/>
                  <a:pt x="254832" y="674558"/>
                </a:cubicBezTo>
                <a:cubicBezTo>
                  <a:pt x="249835" y="689548"/>
                  <a:pt x="248607" y="706381"/>
                  <a:pt x="239842" y="719528"/>
                </a:cubicBezTo>
                <a:lnTo>
                  <a:pt x="209862" y="764499"/>
                </a:lnTo>
                <a:cubicBezTo>
                  <a:pt x="175065" y="1008081"/>
                  <a:pt x="219764" y="739879"/>
                  <a:pt x="164891" y="959371"/>
                </a:cubicBezTo>
                <a:cubicBezTo>
                  <a:pt x="162892" y="967366"/>
                  <a:pt x="143512" y="1051400"/>
                  <a:pt x="134911" y="1064302"/>
                </a:cubicBezTo>
                <a:cubicBezTo>
                  <a:pt x="123152" y="1081941"/>
                  <a:pt x="104931" y="1094282"/>
                  <a:pt x="89941" y="1109272"/>
                </a:cubicBezTo>
                <a:cubicBezTo>
                  <a:pt x="84944" y="1129259"/>
                  <a:pt x="80610" y="1149424"/>
                  <a:pt x="74950" y="1169233"/>
                </a:cubicBezTo>
                <a:cubicBezTo>
                  <a:pt x="52481" y="1247873"/>
                  <a:pt x="65049" y="1180459"/>
                  <a:pt x="44970" y="1274164"/>
                </a:cubicBezTo>
                <a:cubicBezTo>
                  <a:pt x="10878" y="1433262"/>
                  <a:pt x="18315" y="1397462"/>
                  <a:pt x="0" y="1543987"/>
                </a:cubicBezTo>
                <a:cubicBezTo>
                  <a:pt x="4997" y="1628931"/>
                  <a:pt x="-3086" y="1715671"/>
                  <a:pt x="14990" y="1798820"/>
                </a:cubicBezTo>
                <a:cubicBezTo>
                  <a:pt x="22644" y="1834029"/>
                  <a:pt x="63555" y="1854579"/>
                  <a:pt x="74950" y="1888761"/>
                </a:cubicBezTo>
                <a:cubicBezTo>
                  <a:pt x="79947" y="1903751"/>
                  <a:pt x="81811" y="1920182"/>
                  <a:pt x="89941" y="1933731"/>
                </a:cubicBezTo>
                <a:cubicBezTo>
                  <a:pt x="97212" y="1945850"/>
                  <a:pt x="109928" y="1953718"/>
                  <a:pt x="119921" y="1963712"/>
                </a:cubicBezTo>
                <a:cubicBezTo>
                  <a:pt x="129914" y="1993692"/>
                  <a:pt x="127555" y="2031307"/>
                  <a:pt x="149901" y="2053653"/>
                </a:cubicBezTo>
                <a:cubicBezTo>
                  <a:pt x="177789" y="2081540"/>
                  <a:pt x="190951" y="2090781"/>
                  <a:pt x="209862" y="2128604"/>
                </a:cubicBezTo>
                <a:cubicBezTo>
                  <a:pt x="216928" y="2142737"/>
                  <a:pt x="217786" y="2159441"/>
                  <a:pt x="224852" y="2173574"/>
                </a:cubicBezTo>
                <a:cubicBezTo>
                  <a:pt x="243763" y="2211397"/>
                  <a:pt x="256925" y="2220638"/>
                  <a:pt x="284813" y="2248525"/>
                </a:cubicBezTo>
                <a:cubicBezTo>
                  <a:pt x="289810" y="2263515"/>
                  <a:pt x="290619" y="2280637"/>
                  <a:pt x="299803" y="2293495"/>
                </a:cubicBezTo>
                <a:cubicBezTo>
                  <a:pt x="316232" y="2316496"/>
                  <a:pt x="359764" y="2353456"/>
                  <a:pt x="359764" y="2353456"/>
                </a:cubicBezTo>
                <a:lnTo>
                  <a:pt x="389744" y="2443397"/>
                </a:lnTo>
                <a:cubicBezTo>
                  <a:pt x="394741" y="2458387"/>
                  <a:pt x="395969" y="2475221"/>
                  <a:pt x="404734" y="2488368"/>
                </a:cubicBezTo>
                <a:lnTo>
                  <a:pt x="464695" y="2578309"/>
                </a:lnTo>
                <a:cubicBezTo>
                  <a:pt x="502373" y="2691342"/>
                  <a:pt x="451548" y="2552015"/>
                  <a:pt x="509665" y="2668250"/>
                </a:cubicBezTo>
                <a:cubicBezTo>
                  <a:pt x="571723" y="2792366"/>
                  <a:pt x="468720" y="2629318"/>
                  <a:pt x="554636" y="2758191"/>
                </a:cubicBezTo>
                <a:cubicBezTo>
                  <a:pt x="609306" y="2922201"/>
                  <a:pt x="522115" y="2673775"/>
                  <a:pt x="599606" y="2848131"/>
                </a:cubicBezTo>
                <a:cubicBezTo>
                  <a:pt x="612441" y="2877009"/>
                  <a:pt x="612056" y="2911778"/>
                  <a:pt x="629586" y="2938072"/>
                </a:cubicBezTo>
                <a:lnTo>
                  <a:pt x="689547" y="3028013"/>
                </a:lnTo>
                <a:cubicBezTo>
                  <a:pt x="694544" y="3048000"/>
                  <a:pt x="698877" y="3068165"/>
                  <a:pt x="704537" y="3087974"/>
                </a:cubicBezTo>
                <a:cubicBezTo>
                  <a:pt x="708878" y="3103167"/>
                  <a:pt x="715695" y="3117616"/>
                  <a:pt x="719527" y="3132945"/>
                </a:cubicBezTo>
                <a:cubicBezTo>
                  <a:pt x="725707" y="3157662"/>
                  <a:pt x="725572" y="3184039"/>
                  <a:pt x="734518" y="3207895"/>
                </a:cubicBezTo>
                <a:cubicBezTo>
                  <a:pt x="740844" y="3224764"/>
                  <a:pt x="756441" y="3236752"/>
                  <a:pt x="764498" y="3252866"/>
                </a:cubicBezTo>
                <a:cubicBezTo>
                  <a:pt x="771564" y="3266999"/>
                  <a:pt x="774491" y="3282846"/>
                  <a:pt x="779488" y="3297836"/>
                </a:cubicBezTo>
                <a:cubicBezTo>
                  <a:pt x="774491" y="3347803"/>
                  <a:pt x="775790" y="3398807"/>
                  <a:pt x="764498" y="3447738"/>
                </a:cubicBezTo>
                <a:cubicBezTo>
                  <a:pt x="754028" y="3493107"/>
                  <a:pt x="720005" y="3497308"/>
                  <a:pt x="689547" y="3522689"/>
                </a:cubicBezTo>
                <a:cubicBezTo>
                  <a:pt x="673261" y="3536260"/>
                  <a:pt x="659567" y="3552669"/>
                  <a:pt x="644577" y="3567659"/>
                </a:cubicBezTo>
                <a:cubicBezTo>
                  <a:pt x="639580" y="3582649"/>
                  <a:pt x="636653" y="3598497"/>
                  <a:pt x="629586" y="3612630"/>
                </a:cubicBezTo>
                <a:cubicBezTo>
                  <a:pt x="621529" y="3628744"/>
                  <a:pt x="606703" y="3641041"/>
                  <a:pt x="599606" y="3657600"/>
                </a:cubicBezTo>
                <a:cubicBezTo>
                  <a:pt x="543474" y="3788575"/>
                  <a:pt x="639521" y="3644355"/>
                  <a:pt x="539645" y="3777522"/>
                </a:cubicBezTo>
                <a:lnTo>
                  <a:pt x="509665" y="3867463"/>
                </a:lnTo>
                <a:lnTo>
                  <a:pt x="494675" y="3912433"/>
                </a:lnTo>
                <a:cubicBezTo>
                  <a:pt x="522581" y="4303122"/>
                  <a:pt x="474693" y="4009052"/>
                  <a:pt x="539645" y="4182256"/>
                </a:cubicBezTo>
                <a:cubicBezTo>
                  <a:pt x="545696" y="4198392"/>
                  <a:pt x="554847" y="4278682"/>
                  <a:pt x="584616" y="4287187"/>
                </a:cubicBezTo>
                <a:cubicBezTo>
                  <a:pt x="642469" y="4303716"/>
                  <a:pt x="704537" y="4297180"/>
                  <a:pt x="764498" y="4302177"/>
                </a:cubicBezTo>
                <a:cubicBezTo>
                  <a:pt x="896594" y="4346212"/>
                  <a:pt x="784172" y="4313118"/>
                  <a:pt x="1079291" y="4332158"/>
                </a:cubicBezTo>
                <a:cubicBezTo>
                  <a:pt x="1144305" y="4336352"/>
                  <a:pt x="1209206" y="4342151"/>
                  <a:pt x="1274164" y="4347148"/>
                </a:cubicBezTo>
                <a:lnTo>
                  <a:pt x="1573967" y="4332158"/>
                </a:lnTo>
                <a:cubicBezTo>
                  <a:pt x="1638997" y="4328217"/>
                  <a:pt x="1704487" y="4327329"/>
                  <a:pt x="1768839" y="4317168"/>
                </a:cubicBezTo>
                <a:cubicBezTo>
                  <a:pt x="1800054" y="4312239"/>
                  <a:pt x="1858780" y="4287187"/>
                  <a:pt x="1858780" y="4287187"/>
                </a:cubicBezTo>
                <a:cubicBezTo>
                  <a:pt x="1873770" y="4277194"/>
                  <a:pt x="1887636" y="4265264"/>
                  <a:pt x="1903750" y="4257207"/>
                </a:cubicBezTo>
                <a:cubicBezTo>
                  <a:pt x="1917883" y="4250141"/>
                  <a:pt x="1936080" y="4251698"/>
                  <a:pt x="1948721" y="4242217"/>
                </a:cubicBezTo>
                <a:cubicBezTo>
                  <a:pt x="2086521" y="4138868"/>
                  <a:pt x="1967043" y="4186142"/>
                  <a:pt x="2068642" y="4152276"/>
                </a:cubicBezTo>
                <a:cubicBezTo>
                  <a:pt x="2078636" y="4142282"/>
                  <a:pt x="2087587" y="4131124"/>
                  <a:pt x="2098623" y="4122295"/>
                </a:cubicBezTo>
                <a:cubicBezTo>
                  <a:pt x="2112691" y="4111041"/>
                  <a:pt x="2130854" y="4105054"/>
                  <a:pt x="2143593" y="4092315"/>
                </a:cubicBezTo>
                <a:cubicBezTo>
                  <a:pt x="2156332" y="4079576"/>
                  <a:pt x="2162319" y="4061413"/>
                  <a:pt x="2173573" y="4047345"/>
                </a:cubicBezTo>
                <a:cubicBezTo>
                  <a:pt x="2182402" y="4036309"/>
                  <a:pt x="2195074" y="4028671"/>
                  <a:pt x="2203554" y="4017364"/>
                </a:cubicBezTo>
                <a:cubicBezTo>
                  <a:pt x="2225173" y="3988539"/>
                  <a:pt x="2252119" y="3961605"/>
                  <a:pt x="2263514" y="3927423"/>
                </a:cubicBezTo>
                <a:cubicBezTo>
                  <a:pt x="2282974" y="3869045"/>
                  <a:pt x="2267332" y="3893626"/>
                  <a:pt x="2308485" y="3852472"/>
                </a:cubicBezTo>
                <a:lnTo>
                  <a:pt x="2353455" y="3717561"/>
                </a:lnTo>
                <a:lnTo>
                  <a:pt x="2368445" y="3672591"/>
                </a:lnTo>
                <a:lnTo>
                  <a:pt x="2383436" y="3627620"/>
                </a:lnTo>
                <a:cubicBezTo>
                  <a:pt x="2388433" y="3297836"/>
                  <a:pt x="2388870" y="2967952"/>
                  <a:pt x="2398426" y="2638269"/>
                </a:cubicBezTo>
                <a:cubicBezTo>
                  <a:pt x="2398884" y="2622475"/>
                  <a:pt x="2405287" y="2606848"/>
                  <a:pt x="2413416" y="2593299"/>
                </a:cubicBezTo>
                <a:cubicBezTo>
                  <a:pt x="2420687" y="2581180"/>
                  <a:pt x="2434567" y="2574354"/>
                  <a:pt x="2443396" y="2563318"/>
                </a:cubicBezTo>
                <a:cubicBezTo>
                  <a:pt x="2454650" y="2549250"/>
                  <a:pt x="2460638" y="2531087"/>
                  <a:pt x="2473377" y="2518348"/>
                </a:cubicBezTo>
                <a:cubicBezTo>
                  <a:pt x="2516336" y="2475390"/>
                  <a:pt x="2514551" y="2497761"/>
                  <a:pt x="2563318" y="2473377"/>
                </a:cubicBezTo>
                <a:cubicBezTo>
                  <a:pt x="2679546" y="2415262"/>
                  <a:pt x="2540229" y="2466083"/>
                  <a:pt x="2653259" y="2428407"/>
                </a:cubicBezTo>
                <a:cubicBezTo>
                  <a:pt x="2668249" y="2418414"/>
                  <a:pt x="2682115" y="2406484"/>
                  <a:pt x="2698229" y="2398427"/>
                </a:cubicBezTo>
                <a:cubicBezTo>
                  <a:pt x="2712362" y="2391360"/>
                  <a:pt x="2729387" y="2391110"/>
                  <a:pt x="2743200" y="2383436"/>
                </a:cubicBezTo>
                <a:cubicBezTo>
                  <a:pt x="2897829" y="2297531"/>
                  <a:pt x="2776356" y="2342404"/>
                  <a:pt x="2878111" y="2308486"/>
                </a:cubicBezTo>
                <a:cubicBezTo>
                  <a:pt x="2888104" y="2298492"/>
                  <a:pt x="2895972" y="2285776"/>
                  <a:pt x="2908091" y="2278505"/>
                </a:cubicBezTo>
                <a:cubicBezTo>
                  <a:pt x="3018925" y="2212004"/>
                  <a:pt x="2884308" y="2324515"/>
                  <a:pt x="2998032" y="2233535"/>
                </a:cubicBezTo>
                <a:cubicBezTo>
                  <a:pt x="3009068" y="2224706"/>
                  <a:pt x="3016977" y="2212383"/>
                  <a:pt x="3028013" y="2203554"/>
                </a:cubicBezTo>
                <a:cubicBezTo>
                  <a:pt x="3076450" y="2164805"/>
                  <a:pt x="3091705" y="2175472"/>
                  <a:pt x="3132944" y="2113613"/>
                </a:cubicBezTo>
                <a:cubicBezTo>
                  <a:pt x="3170764" y="2056884"/>
                  <a:pt x="3150185" y="2081382"/>
                  <a:pt x="3192905" y="2038663"/>
                </a:cubicBezTo>
                <a:cubicBezTo>
                  <a:pt x="3197902" y="2023673"/>
                  <a:pt x="3200221" y="2007505"/>
                  <a:pt x="3207895" y="1993692"/>
                </a:cubicBezTo>
                <a:cubicBezTo>
                  <a:pt x="3225393" y="1962194"/>
                  <a:pt x="3256461" y="1937934"/>
                  <a:pt x="3267855" y="1903751"/>
                </a:cubicBezTo>
                <a:lnTo>
                  <a:pt x="3312826" y="1768840"/>
                </a:lnTo>
                <a:cubicBezTo>
                  <a:pt x="3317823" y="1753850"/>
                  <a:pt x="3323984" y="1739198"/>
                  <a:pt x="3327816" y="1723869"/>
                </a:cubicBezTo>
                <a:lnTo>
                  <a:pt x="3357796" y="1603948"/>
                </a:lnTo>
                <a:cubicBezTo>
                  <a:pt x="3352799" y="1364105"/>
                  <a:pt x="3352026" y="1124137"/>
                  <a:pt x="3342806" y="884420"/>
                </a:cubicBezTo>
                <a:cubicBezTo>
                  <a:pt x="3341765" y="857343"/>
                  <a:pt x="3320694" y="807027"/>
                  <a:pt x="3312826" y="779489"/>
                </a:cubicBezTo>
                <a:cubicBezTo>
                  <a:pt x="3273344" y="641301"/>
                  <a:pt x="3327736" y="799289"/>
                  <a:pt x="3267855" y="659568"/>
                </a:cubicBezTo>
                <a:cubicBezTo>
                  <a:pt x="3261631" y="645044"/>
                  <a:pt x="3259089" y="629121"/>
                  <a:pt x="3252865" y="614597"/>
                </a:cubicBezTo>
                <a:cubicBezTo>
                  <a:pt x="3196309" y="482630"/>
                  <a:pt x="3248696" y="633109"/>
                  <a:pt x="3192905" y="479686"/>
                </a:cubicBezTo>
                <a:cubicBezTo>
                  <a:pt x="3182105" y="449987"/>
                  <a:pt x="3180453" y="416040"/>
                  <a:pt x="3162924" y="389745"/>
                </a:cubicBezTo>
                <a:cubicBezTo>
                  <a:pt x="3111528" y="312650"/>
                  <a:pt x="3159357" y="371901"/>
                  <a:pt x="3087973" y="314794"/>
                </a:cubicBezTo>
                <a:cubicBezTo>
                  <a:pt x="3076937" y="305965"/>
                  <a:pt x="3070112" y="292084"/>
                  <a:pt x="3057993" y="284813"/>
                </a:cubicBezTo>
                <a:cubicBezTo>
                  <a:pt x="3044444" y="276683"/>
                  <a:pt x="3026835" y="277497"/>
                  <a:pt x="3013023" y="269823"/>
                </a:cubicBezTo>
                <a:cubicBezTo>
                  <a:pt x="2981526" y="252325"/>
                  <a:pt x="2948560" y="235341"/>
                  <a:pt x="2923082" y="209863"/>
                </a:cubicBezTo>
                <a:cubicBezTo>
                  <a:pt x="2913088" y="199869"/>
                  <a:pt x="2905220" y="187154"/>
                  <a:pt x="2893101" y="179882"/>
                </a:cubicBezTo>
                <a:cubicBezTo>
                  <a:pt x="2879552" y="171752"/>
                  <a:pt x="2863121" y="169889"/>
                  <a:pt x="2848131" y="164892"/>
                </a:cubicBezTo>
                <a:cubicBezTo>
                  <a:pt x="2838137" y="154899"/>
                  <a:pt x="2830791" y="141232"/>
                  <a:pt x="2818150" y="134912"/>
                </a:cubicBezTo>
                <a:cubicBezTo>
                  <a:pt x="2765148" y="108411"/>
                  <a:pt x="2722045" y="106080"/>
                  <a:pt x="2668249" y="89941"/>
                </a:cubicBezTo>
                <a:cubicBezTo>
                  <a:pt x="2591769" y="66997"/>
                  <a:pt x="2587449" y="58791"/>
                  <a:pt x="2518347" y="44971"/>
                </a:cubicBezTo>
                <a:cubicBezTo>
                  <a:pt x="2488543" y="39010"/>
                  <a:pt x="2458210" y="35942"/>
                  <a:pt x="2428406" y="29981"/>
                </a:cubicBezTo>
                <a:cubicBezTo>
                  <a:pt x="2408204" y="25941"/>
                  <a:pt x="2388866" y="17714"/>
                  <a:pt x="2368445" y="14991"/>
                </a:cubicBezTo>
                <a:cubicBezTo>
                  <a:pt x="2313739" y="7697"/>
                  <a:pt x="2258518" y="4997"/>
                  <a:pt x="2203554" y="0"/>
                </a:cubicBezTo>
                <a:lnTo>
                  <a:pt x="1573967" y="14991"/>
                </a:lnTo>
                <a:cubicBezTo>
                  <a:pt x="1548512" y="16074"/>
                  <a:pt x="1524406" y="27865"/>
                  <a:pt x="1499016" y="29981"/>
                </a:cubicBezTo>
                <a:cubicBezTo>
                  <a:pt x="1404275" y="37876"/>
                  <a:pt x="1309087" y="39041"/>
                  <a:pt x="1214203" y="44971"/>
                </a:cubicBezTo>
                <a:cubicBezTo>
                  <a:pt x="1149181" y="49035"/>
                  <a:pt x="1084288" y="54964"/>
                  <a:pt x="1019331" y="59961"/>
                </a:cubicBezTo>
                <a:cubicBezTo>
                  <a:pt x="964879" y="78111"/>
                  <a:pt x="990161" y="74951"/>
                  <a:pt x="944380" y="74951"/>
                </a:cubicBezTo>
                <a:lnTo>
                  <a:pt x="959370" y="89941"/>
                </a:lnTo>
                <a:lnTo>
                  <a:pt x="944380" y="89941"/>
                </a:lnTo>
                <a:lnTo>
                  <a:pt x="1004341" y="119922"/>
                </a:lnTo>
                <a:close/>
              </a:path>
            </a:pathLst>
          </a:custGeom>
          <a:blipFill dpi="0" rotWithShape="1">
            <a:blip r:embed="rId4">
              <a:alphaModFix amt="20000"/>
            </a:blip>
            <a:srcRect/>
            <a:stretch>
              <a:fillRect l="-82108" t="492" r="-43314" b="-636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109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FA538898-71DC-4D50-B2DE-2A215F73D84D}"/>
              </a:ext>
            </a:extLst>
          </p:cNvPr>
          <p:cNvSpPr/>
          <p:nvPr userDrawn="1"/>
        </p:nvSpPr>
        <p:spPr>
          <a:xfrm>
            <a:off x="0" y="5370903"/>
            <a:ext cx="9910425" cy="1485920"/>
          </a:xfrm>
          <a:prstGeom prst="triangle">
            <a:avLst>
              <a:gd name="adj" fmla="val 0"/>
            </a:avLst>
          </a:prstGeom>
          <a:gradFill flip="none" rotWithShape="1">
            <a:gsLst>
              <a:gs pos="0">
                <a:srgbClr val="2B60A4">
                  <a:shade val="30000"/>
                  <a:satMod val="115000"/>
                </a:srgbClr>
              </a:gs>
              <a:gs pos="50000">
                <a:srgbClr val="2B60A4">
                  <a:shade val="67500"/>
                  <a:satMod val="115000"/>
                </a:srgbClr>
              </a:gs>
              <a:gs pos="100000">
                <a:srgbClr val="2B60A4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03A612EF-8016-4CF0-AC5D-461EDD2C006F}"/>
              </a:ext>
            </a:extLst>
          </p:cNvPr>
          <p:cNvSpPr/>
          <p:nvPr userDrawn="1"/>
        </p:nvSpPr>
        <p:spPr>
          <a:xfrm>
            <a:off x="5716249" y="5389800"/>
            <a:ext cx="6475751" cy="1485920"/>
          </a:xfrm>
          <a:prstGeom prst="triangle">
            <a:avLst>
              <a:gd name="adj" fmla="val 100000"/>
            </a:avLst>
          </a:prstGeom>
          <a:solidFill>
            <a:srgbClr val="617072">
              <a:alpha val="47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S:\LOGO\2017 Logo Current\OTA_newlogo.png">
            <a:extLst>
              <a:ext uri="{FF2B5EF4-FFF2-40B4-BE49-F238E27FC236}">
                <a16:creationId xmlns:a16="http://schemas.microsoft.com/office/drawing/2014/main" id="{76E10BE0-5F3C-4B14-ACDC-5050701CDAE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00" y="5669150"/>
            <a:ext cx="2875876" cy="101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6E906BC-04A5-4404-8932-890D4AAAC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2681" y="6283034"/>
            <a:ext cx="4187375" cy="383287"/>
          </a:xfrm>
          <a:prstGeom prst="rect">
            <a:avLst/>
          </a:prstGeom>
        </p:spPr>
        <p:txBody>
          <a:bodyPr/>
          <a:lstStyle>
            <a:lvl1pPr algn="ctr">
              <a:defRPr sz="1800" b="0" cap="none" spc="0">
                <a:ln w="10160">
                  <a:solidFill>
                    <a:srgbClr val="CCCCCC"/>
                  </a:solidFill>
                  <a:prstDash val="solid"/>
                </a:ln>
                <a:solidFill>
                  <a:srgbClr val="61707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Change the footer for your meeting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6849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23E28E3A-E6CC-4FDB-B63C-172867168869}"/>
              </a:ext>
            </a:extLst>
          </p:cNvPr>
          <p:cNvSpPr/>
          <p:nvPr userDrawn="1"/>
        </p:nvSpPr>
        <p:spPr>
          <a:xfrm>
            <a:off x="0" y="5370903"/>
            <a:ext cx="9910425" cy="1485920"/>
          </a:xfrm>
          <a:prstGeom prst="triangle">
            <a:avLst>
              <a:gd name="adj" fmla="val 0"/>
            </a:avLst>
          </a:prstGeom>
          <a:solidFill>
            <a:srgbClr val="617072">
              <a:alpha val="78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9BD59392-FC7D-4D3D-972B-558499ECF56D}"/>
              </a:ext>
            </a:extLst>
          </p:cNvPr>
          <p:cNvSpPr/>
          <p:nvPr userDrawn="1"/>
        </p:nvSpPr>
        <p:spPr>
          <a:xfrm>
            <a:off x="5716249" y="5389800"/>
            <a:ext cx="6475751" cy="1485920"/>
          </a:xfrm>
          <a:prstGeom prst="triangle">
            <a:avLst>
              <a:gd name="adj" fmla="val 100000"/>
            </a:avLst>
          </a:prstGeom>
          <a:solidFill>
            <a:srgbClr val="617072">
              <a:alpha val="47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S:\LOGO\2017 Logo Current\OTA_newlogo.png">
            <a:extLst>
              <a:ext uri="{FF2B5EF4-FFF2-40B4-BE49-F238E27FC236}">
                <a16:creationId xmlns:a16="http://schemas.microsoft.com/office/drawing/2014/main" id="{6A63670A-7E30-4402-A9EB-1F7D8AE309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00" y="5669150"/>
            <a:ext cx="2875876" cy="101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0DEA6F6A-44F7-499D-943B-7AF0DC32F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2681" y="6283034"/>
            <a:ext cx="4187375" cy="383287"/>
          </a:xfrm>
          <a:prstGeom prst="rect">
            <a:avLst/>
          </a:prstGeom>
        </p:spPr>
        <p:txBody>
          <a:bodyPr/>
          <a:lstStyle>
            <a:lvl1pPr algn="ctr">
              <a:defRPr sz="1800" b="0" cap="none" spc="0">
                <a:ln w="10160">
                  <a:solidFill>
                    <a:srgbClr val="CCCCCC"/>
                  </a:solidFill>
                  <a:prstDash val="solid"/>
                </a:ln>
                <a:solidFill>
                  <a:srgbClr val="61707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Change the footer for your meeting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887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8C81B26-28D1-4CEB-A672-D69B70FE5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7435"/>
            <a:ext cx="10515600" cy="94643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2841C18-014F-4567-A0CE-76C8F83E4672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72771"/>
            <a:ext cx="10018486" cy="10363"/>
          </a:xfrm>
          <a:prstGeom prst="line">
            <a:avLst/>
          </a:prstGeom>
          <a:ln w="41275">
            <a:solidFill>
              <a:srgbClr val="CCCCCC">
                <a:alpha val="2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FEC90B89-16F7-42DE-B4B6-7C9006D252A5}"/>
              </a:ext>
            </a:extLst>
          </p:cNvPr>
          <p:cNvSpPr/>
          <p:nvPr userDrawn="1"/>
        </p:nvSpPr>
        <p:spPr>
          <a:xfrm>
            <a:off x="0" y="5370903"/>
            <a:ext cx="9910425" cy="1485920"/>
          </a:xfrm>
          <a:prstGeom prst="triangle">
            <a:avLst>
              <a:gd name="adj" fmla="val 0"/>
            </a:avLst>
          </a:prstGeom>
          <a:solidFill>
            <a:srgbClr val="617072">
              <a:alpha val="78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3BCC9C05-8085-4677-A018-394276CC2BC6}"/>
              </a:ext>
            </a:extLst>
          </p:cNvPr>
          <p:cNvSpPr/>
          <p:nvPr userDrawn="1"/>
        </p:nvSpPr>
        <p:spPr>
          <a:xfrm>
            <a:off x="5716249" y="5389800"/>
            <a:ext cx="6475751" cy="1485920"/>
          </a:xfrm>
          <a:prstGeom prst="triangle">
            <a:avLst>
              <a:gd name="adj" fmla="val 100000"/>
            </a:avLst>
          </a:prstGeom>
          <a:solidFill>
            <a:srgbClr val="617072">
              <a:alpha val="47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S:\LOGO\2017 Logo Current\OTA_newlogo.png">
            <a:extLst>
              <a:ext uri="{FF2B5EF4-FFF2-40B4-BE49-F238E27FC236}">
                <a16:creationId xmlns:a16="http://schemas.microsoft.com/office/drawing/2014/main" id="{5D9D6D5B-DC73-4CC9-9E96-FB1347C387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00" y="5669150"/>
            <a:ext cx="2875876" cy="101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7431905A-C6AC-491C-B943-61A5268FB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2681" y="6283034"/>
            <a:ext cx="4187375" cy="383287"/>
          </a:xfrm>
          <a:prstGeom prst="rect">
            <a:avLst/>
          </a:prstGeom>
        </p:spPr>
        <p:txBody>
          <a:bodyPr/>
          <a:lstStyle>
            <a:lvl1pPr algn="ctr">
              <a:defRPr sz="1800" b="0" cap="none" spc="0">
                <a:ln w="10160">
                  <a:solidFill>
                    <a:srgbClr val="CCCCCC"/>
                  </a:solidFill>
                  <a:prstDash val="solid"/>
                </a:ln>
                <a:solidFill>
                  <a:srgbClr val="61707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Change the footer for your meeting name</a:t>
            </a:r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E0B034E-5922-4972-992C-5A698C03CA00}"/>
              </a:ext>
            </a:extLst>
          </p:cNvPr>
          <p:cNvSpPr>
            <a:spLocks noChangeAspect="1"/>
          </p:cNvSpPr>
          <p:nvPr userDrawn="1"/>
        </p:nvSpPr>
        <p:spPr>
          <a:xfrm>
            <a:off x="10325084" y="173912"/>
            <a:ext cx="1277273" cy="1653612"/>
          </a:xfrm>
          <a:custGeom>
            <a:avLst/>
            <a:gdLst>
              <a:gd name="connsiteX0" fmla="*/ 1004341 w 3357796"/>
              <a:gd name="connsiteY0" fmla="*/ 119922 h 4347148"/>
              <a:gd name="connsiteX1" fmla="*/ 1004341 w 3357796"/>
              <a:gd name="connsiteY1" fmla="*/ 119922 h 4347148"/>
              <a:gd name="connsiteX2" fmla="*/ 524655 w 3357796"/>
              <a:gd name="connsiteY2" fmla="*/ 329784 h 4347148"/>
              <a:gd name="connsiteX3" fmla="*/ 434714 w 3357796"/>
              <a:gd name="connsiteY3" fmla="*/ 389745 h 4347148"/>
              <a:gd name="connsiteX4" fmla="*/ 329783 w 3357796"/>
              <a:gd name="connsiteY4" fmla="*/ 509666 h 4347148"/>
              <a:gd name="connsiteX5" fmla="*/ 314793 w 3357796"/>
              <a:gd name="connsiteY5" fmla="*/ 554636 h 4347148"/>
              <a:gd name="connsiteX6" fmla="*/ 284813 w 3357796"/>
              <a:gd name="connsiteY6" fmla="*/ 584617 h 4347148"/>
              <a:gd name="connsiteX7" fmla="*/ 254832 w 3357796"/>
              <a:gd name="connsiteY7" fmla="*/ 674558 h 4347148"/>
              <a:gd name="connsiteX8" fmla="*/ 239842 w 3357796"/>
              <a:gd name="connsiteY8" fmla="*/ 719528 h 4347148"/>
              <a:gd name="connsiteX9" fmla="*/ 209862 w 3357796"/>
              <a:gd name="connsiteY9" fmla="*/ 764499 h 4347148"/>
              <a:gd name="connsiteX10" fmla="*/ 164891 w 3357796"/>
              <a:gd name="connsiteY10" fmla="*/ 959371 h 4347148"/>
              <a:gd name="connsiteX11" fmla="*/ 134911 w 3357796"/>
              <a:gd name="connsiteY11" fmla="*/ 1064302 h 4347148"/>
              <a:gd name="connsiteX12" fmla="*/ 89941 w 3357796"/>
              <a:gd name="connsiteY12" fmla="*/ 1109272 h 4347148"/>
              <a:gd name="connsiteX13" fmla="*/ 74950 w 3357796"/>
              <a:gd name="connsiteY13" fmla="*/ 1169233 h 4347148"/>
              <a:gd name="connsiteX14" fmla="*/ 44970 w 3357796"/>
              <a:gd name="connsiteY14" fmla="*/ 1274164 h 4347148"/>
              <a:gd name="connsiteX15" fmla="*/ 0 w 3357796"/>
              <a:gd name="connsiteY15" fmla="*/ 1543987 h 4347148"/>
              <a:gd name="connsiteX16" fmla="*/ 14990 w 3357796"/>
              <a:gd name="connsiteY16" fmla="*/ 1798820 h 4347148"/>
              <a:gd name="connsiteX17" fmla="*/ 74950 w 3357796"/>
              <a:gd name="connsiteY17" fmla="*/ 1888761 h 4347148"/>
              <a:gd name="connsiteX18" fmla="*/ 89941 w 3357796"/>
              <a:gd name="connsiteY18" fmla="*/ 1933731 h 4347148"/>
              <a:gd name="connsiteX19" fmla="*/ 119921 w 3357796"/>
              <a:gd name="connsiteY19" fmla="*/ 1963712 h 4347148"/>
              <a:gd name="connsiteX20" fmla="*/ 149901 w 3357796"/>
              <a:gd name="connsiteY20" fmla="*/ 2053653 h 4347148"/>
              <a:gd name="connsiteX21" fmla="*/ 209862 w 3357796"/>
              <a:gd name="connsiteY21" fmla="*/ 2128604 h 4347148"/>
              <a:gd name="connsiteX22" fmla="*/ 224852 w 3357796"/>
              <a:gd name="connsiteY22" fmla="*/ 2173574 h 4347148"/>
              <a:gd name="connsiteX23" fmla="*/ 284813 w 3357796"/>
              <a:gd name="connsiteY23" fmla="*/ 2248525 h 4347148"/>
              <a:gd name="connsiteX24" fmla="*/ 299803 w 3357796"/>
              <a:gd name="connsiteY24" fmla="*/ 2293495 h 4347148"/>
              <a:gd name="connsiteX25" fmla="*/ 359764 w 3357796"/>
              <a:gd name="connsiteY25" fmla="*/ 2353456 h 4347148"/>
              <a:gd name="connsiteX26" fmla="*/ 389744 w 3357796"/>
              <a:gd name="connsiteY26" fmla="*/ 2443397 h 4347148"/>
              <a:gd name="connsiteX27" fmla="*/ 404734 w 3357796"/>
              <a:gd name="connsiteY27" fmla="*/ 2488368 h 4347148"/>
              <a:gd name="connsiteX28" fmla="*/ 464695 w 3357796"/>
              <a:gd name="connsiteY28" fmla="*/ 2578309 h 4347148"/>
              <a:gd name="connsiteX29" fmla="*/ 509665 w 3357796"/>
              <a:gd name="connsiteY29" fmla="*/ 2668250 h 4347148"/>
              <a:gd name="connsiteX30" fmla="*/ 554636 w 3357796"/>
              <a:gd name="connsiteY30" fmla="*/ 2758191 h 4347148"/>
              <a:gd name="connsiteX31" fmla="*/ 599606 w 3357796"/>
              <a:gd name="connsiteY31" fmla="*/ 2848131 h 4347148"/>
              <a:gd name="connsiteX32" fmla="*/ 629586 w 3357796"/>
              <a:gd name="connsiteY32" fmla="*/ 2938072 h 4347148"/>
              <a:gd name="connsiteX33" fmla="*/ 689547 w 3357796"/>
              <a:gd name="connsiteY33" fmla="*/ 3028013 h 4347148"/>
              <a:gd name="connsiteX34" fmla="*/ 704537 w 3357796"/>
              <a:gd name="connsiteY34" fmla="*/ 3087974 h 4347148"/>
              <a:gd name="connsiteX35" fmla="*/ 719527 w 3357796"/>
              <a:gd name="connsiteY35" fmla="*/ 3132945 h 4347148"/>
              <a:gd name="connsiteX36" fmla="*/ 734518 w 3357796"/>
              <a:gd name="connsiteY36" fmla="*/ 3207895 h 4347148"/>
              <a:gd name="connsiteX37" fmla="*/ 764498 w 3357796"/>
              <a:gd name="connsiteY37" fmla="*/ 3252866 h 4347148"/>
              <a:gd name="connsiteX38" fmla="*/ 779488 w 3357796"/>
              <a:gd name="connsiteY38" fmla="*/ 3297836 h 4347148"/>
              <a:gd name="connsiteX39" fmla="*/ 764498 w 3357796"/>
              <a:gd name="connsiteY39" fmla="*/ 3447738 h 4347148"/>
              <a:gd name="connsiteX40" fmla="*/ 689547 w 3357796"/>
              <a:gd name="connsiteY40" fmla="*/ 3522689 h 4347148"/>
              <a:gd name="connsiteX41" fmla="*/ 644577 w 3357796"/>
              <a:gd name="connsiteY41" fmla="*/ 3567659 h 4347148"/>
              <a:gd name="connsiteX42" fmla="*/ 629586 w 3357796"/>
              <a:gd name="connsiteY42" fmla="*/ 3612630 h 4347148"/>
              <a:gd name="connsiteX43" fmla="*/ 599606 w 3357796"/>
              <a:gd name="connsiteY43" fmla="*/ 3657600 h 4347148"/>
              <a:gd name="connsiteX44" fmla="*/ 539645 w 3357796"/>
              <a:gd name="connsiteY44" fmla="*/ 3777522 h 4347148"/>
              <a:gd name="connsiteX45" fmla="*/ 509665 w 3357796"/>
              <a:gd name="connsiteY45" fmla="*/ 3867463 h 4347148"/>
              <a:gd name="connsiteX46" fmla="*/ 494675 w 3357796"/>
              <a:gd name="connsiteY46" fmla="*/ 3912433 h 4347148"/>
              <a:gd name="connsiteX47" fmla="*/ 539645 w 3357796"/>
              <a:gd name="connsiteY47" fmla="*/ 4182256 h 4347148"/>
              <a:gd name="connsiteX48" fmla="*/ 584616 w 3357796"/>
              <a:gd name="connsiteY48" fmla="*/ 4287187 h 4347148"/>
              <a:gd name="connsiteX49" fmla="*/ 764498 w 3357796"/>
              <a:gd name="connsiteY49" fmla="*/ 4302177 h 4347148"/>
              <a:gd name="connsiteX50" fmla="*/ 1079291 w 3357796"/>
              <a:gd name="connsiteY50" fmla="*/ 4332158 h 4347148"/>
              <a:gd name="connsiteX51" fmla="*/ 1274164 w 3357796"/>
              <a:gd name="connsiteY51" fmla="*/ 4347148 h 4347148"/>
              <a:gd name="connsiteX52" fmla="*/ 1573967 w 3357796"/>
              <a:gd name="connsiteY52" fmla="*/ 4332158 h 4347148"/>
              <a:gd name="connsiteX53" fmla="*/ 1768839 w 3357796"/>
              <a:gd name="connsiteY53" fmla="*/ 4317168 h 4347148"/>
              <a:gd name="connsiteX54" fmla="*/ 1858780 w 3357796"/>
              <a:gd name="connsiteY54" fmla="*/ 4287187 h 4347148"/>
              <a:gd name="connsiteX55" fmla="*/ 1903750 w 3357796"/>
              <a:gd name="connsiteY55" fmla="*/ 4257207 h 4347148"/>
              <a:gd name="connsiteX56" fmla="*/ 1948721 w 3357796"/>
              <a:gd name="connsiteY56" fmla="*/ 4242217 h 4347148"/>
              <a:gd name="connsiteX57" fmla="*/ 2068642 w 3357796"/>
              <a:gd name="connsiteY57" fmla="*/ 4152276 h 4347148"/>
              <a:gd name="connsiteX58" fmla="*/ 2098623 w 3357796"/>
              <a:gd name="connsiteY58" fmla="*/ 4122295 h 4347148"/>
              <a:gd name="connsiteX59" fmla="*/ 2143593 w 3357796"/>
              <a:gd name="connsiteY59" fmla="*/ 4092315 h 4347148"/>
              <a:gd name="connsiteX60" fmla="*/ 2173573 w 3357796"/>
              <a:gd name="connsiteY60" fmla="*/ 4047345 h 4347148"/>
              <a:gd name="connsiteX61" fmla="*/ 2203554 w 3357796"/>
              <a:gd name="connsiteY61" fmla="*/ 4017364 h 4347148"/>
              <a:gd name="connsiteX62" fmla="*/ 2263514 w 3357796"/>
              <a:gd name="connsiteY62" fmla="*/ 3927423 h 4347148"/>
              <a:gd name="connsiteX63" fmla="*/ 2308485 w 3357796"/>
              <a:gd name="connsiteY63" fmla="*/ 3852472 h 4347148"/>
              <a:gd name="connsiteX64" fmla="*/ 2353455 w 3357796"/>
              <a:gd name="connsiteY64" fmla="*/ 3717561 h 4347148"/>
              <a:gd name="connsiteX65" fmla="*/ 2368445 w 3357796"/>
              <a:gd name="connsiteY65" fmla="*/ 3672591 h 4347148"/>
              <a:gd name="connsiteX66" fmla="*/ 2383436 w 3357796"/>
              <a:gd name="connsiteY66" fmla="*/ 3627620 h 4347148"/>
              <a:gd name="connsiteX67" fmla="*/ 2398426 w 3357796"/>
              <a:gd name="connsiteY67" fmla="*/ 2638269 h 4347148"/>
              <a:gd name="connsiteX68" fmla="*/ 2413416 w 3357796"/>
              <a:gd name="connsiteY68" fmla="*/ 2593299 h 4347148"/>
              <a:gd name="connsiteX69" fmla="*/ 2443396 w 3357796"/>
              <a:gd name="connsiteY69" fmla="*/ 2563318 h 4347148"/>
              <a:gd name="connsiteX70" fmla="*/ 2473377 w 3357796"/>
              <a:gd name="connsiteY70" fmla="*/ 2518348 h 4347148"/>
              <a:gd name="connsiteX71" fmla="*/ 2563318 w 3357796"/>
              <a:gd name="connsiteY71" fmla="*/ 2473377 h 4347148"/>
              <a:gd name="connsiteX72" fmla="*/ 2653259 w 3357796"/>
              <a:gd name="connsiteY72" fmla="*/ 2428407 h 4347148"/>
              <a:gd name="connsiteX73" fmla="*/ 2698229 w 3357796"/>
              <a:gd name="connsiteY73" fmla="*/ 2398427 h 4347148"/>
              <a:gd name="connsiteX74" fmla="*/ 2743200 w 3357796"/>
              <a:gd name="connsiteY74" fmla="*/ 2383436 h 4347148"/>
              <a:gd name="connsiteX75" fmla="*/ 2878111 w 3357796"/>
              <a:gd name="connsiteY75" fmla="*/ 2308486 h 4347148"/>
              <a:gd name="connsiteX76" fmla="*/ 2908091 w 3357796"/>
              <a:gd name="connsiteY76" fmla="*/ 2278505 h 4347148"/>
              <a:gd name="connsiteX77" fmla="*/ 2998032 w 3357796"/>
              <a:gd name="connsiteY77" fmla="*/ 2233535 h 4347148"/>
              <a:gd name="connsiteX78" fmla="*/ 3028013 w 3357796"/>
              <a:gd name="connsiteY78" fmla="*/ 2203554 h 4347148"/>
              <a:gd name="connsiteX79" fmla="*/ 3132944 w 3357796"/>
              <a:gd name="connsiteY79" fmla="*/ 2113613 h 4347148"/>
              <a:gd name="connsiteX80" fmla="*/ 3192905 w 3357796"/>
              <a:gd name="connsiteY80" fmla="*/ 2038663 h 4347148"/>
              <a:gd name="connsiteX81" fmla="*/ 3207895 w 3357796"/>
              <a:gd name="connsiteY81" fmla="*/ 1993692 h 4347148"/>
              <a:gd name="connsiteX82" fmla="*/ 3267855 w 3357796"/>
              <a:gd name="connsiteY82" fmla="*/ 1903751 h 4347148"/>
              <a:gd name="connsiteX83" fmla="*/ 3312826 w 3357796"/>
              <a:gd name="connsiteY83" fmla="*/ 1768840 h 4347148"/>
              <a:gd name="connsiteX84" fmla="*/ 3327816 w 3357796"/>
              <a:gd name="connsiteY84" fmla="*/ 1723869 h 4347148"/>
              <a:gd name="connsiteX85" fmla="*/ 3357796 w 3357796"/>
              <a:gd name="connsiteY85" fmla="*/ 1603948 h 4347148"/>
              <a:gd name="connsiteX86" fmla="*/ 3342806 w 3357796"/>
              <a:gd name="connsiteY86" fmla="*/ 884420 h 4347148"/>
              <a:gd name="connsiteX87" fmla="*/ 3312826 w 3357796"/>
              <a:gd name="connsiteY87" fmla="*/ 779489 h 4347148"/>
              <a:gd name="connsiteX88" fmla="*/ 3267855 w 3357796"/>
              <a:gd name="connsiteY88" fmla="*/ 659568 h 4347148"/>
              <a:gd name="connsiteX89" fmla="*/ 3252865 w 3357796"/>
              <a:gd name="connsiteY89" fmla="*/ 614597 h 4347148"/>
              <a:gd name="connsiteX90" fmla="*/ 3192905 w 3357796"/>
              <a:gd name="connsiteY90" fmla="*/ 479686 h 4347148"/>
              <a:gd name="connsiteX91" fmla="*/ 3162924 w 3357796"/>
              <a:gd name="connsiteY91" fmla="*/ 389745 h 4347148"/>
              <a:gd name="connsiteX92" fmla="*/ 3087973 w 3357796"/>
              <a:gd name="connsiteY92" fmla="*/ 314794 h 4347148"/>
              <a:gd name="connsiteX93" fmla="*/ 3057993 w 3357796"/>
              <a:gd name="connsiteY93" fmla="*/ 284813 h 4347148"/>
              <a:gd name="connsiteX94" fmla="*/ 3013023 w 3357796"/>
              <a:gd name="connsiteY94" fmla="*/ 269823 h 4347148"/>
              <a:gd name="connsiteX95" fmla="*/ 2923082 w 3357796"/>
              <a:gd name="connsiteY95" fmla="*/ 209863 h 4347148"/>
              <a:gd name="connsiteX96" fmla="*/ 2893101 w 3357796"/>
              <a:gd name="connsiteY96" fmla="*/ 179882 h 4347148"/>
              <a:gd name="connsiteX97" fmla="*/ 2848131 w 3357796"/>
              <a:gd name="connsiteY97" fmla="*/ 164892 h 4347148"/>
              <a:gd name="connsiteX98" fmla="*/ 2818150 w 3357796"/>
              <a:gd name="connsiteY98" fmla="*/ 134912 h 4347148"/>
              <a:gd name="connsiteX99" fmla="*/ 2668249 w 3357796"/>
              <a:gd name="connsiteY99" fmla="*/ 89941 h 4347148"/>
              <a:gd name="connsiteX100" fmla="*/ 2518347 w 3357796"/>
              <a:gd name="connsiteY100" fmla="*/ 44971 h 4347148"/>
              <a:gd name="connsiteX101" fmla="*/ 2428406 w 3357796"/>
              <a:gd name="connsiteY101" fmla="*/ 29981 h 4347148"/>
              <a:gd name="connsiteX102" fmla="*/ 2368445 w 3357796"/>
              <a:gd name="connsiteY102" fmla="*/ 14991 h 4347148"/>
              <a:gd name="connsiteX103" fmla="*/ 2203554 w 3357796"/>
              <a:gd name="connsiteY103" fmla="*/ 0 h 4347148"/>
              <a:gd name="connsiteX104" fmla="*/ 1573967 w 3357796"/>
              <a:gd name="connsiteY104" fmla="*/ 14991 h 4347148"/>
              <a:gd name="connsiteX105" fmla="*/ 1499016 w 3357796"/>
              <a:gd name="connsiteY105" fmla="*/ 29981 h 4347148"/>
              <a:gd name="connsiteX106" fmla="*/ 1214203 w 3357796"/>
              <a:gd name="connsiteY106" fmla="*/ 44971 h 4347148"/>
              <a:gd name="connsiteX107" fmla="*/ 1019331 w 3357796"/>
              <a:gd name="connsiteY107" fmla="*/ 59961 h 4347148"/>
              <a:gd name="connsiteX108" fmla="*/ 944380 w 3357796"/>
              <a:gd name="connsiteY108" fmla="*/ 74951 h 4347148"/>
              <a:gd name="connsiteX109" fmla="*/ 959370 w 3357796"/>
              <a:gd name="connsiteY109" fmla="*/ 89941 h 4347148"/>
              <a:gd name="connsiteX110" fmla="*/ 944380 w 3357796"/>
              <a:gd name="connsiteY110" fmla="*/ 89941 h 4347148"/>
              <a:gd name="connsiteX111" fmla="*/ 1004341 w 3357796"/>
              <a:gd name="connsiteY111" fmla="*/ 119922 h 434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3357796" h="4347148">
                <a:moveTo>
                  <a:pt x="1004341" y="119922"/>
                </a:moveTo>
                <a:lnTo>
                  <a:pt x="1004341" y="119922"/>
                </a:lnTo>
                <a:cubicBezTo>
                  <a:pt x="844446" y="189876"/>
                  <a:pt x="682383" y="255071"/>
                  <a:pt x="524655" y="329784"/>
                </a:cubicBezTo>
                <a:cubicBezTo>
                  <a:pt x="492092" y="345209"/>
                  <a:pt x="434714" y="389745"/>
                  <a:pt x="434714" y="389745"/>
                </a:cubicBezTo>
                <a:cubicBezTo>
                  <a:pt x="364761" y="494676"/>
                  <a:pt x="404734" y="459699"/>
                  <a:pt x="329783" y="509666"/>
                </a:cubicBezTo>
                <a:cubicBezTo>
                  <a:pt x="324786" y="524656"/>
                  <a:pt x="322922" y="541087"/>
                  <a:pt x="314793" y="554636"/>
                </a:cubicBezTo>
                <a:cubicBezTo>
                  <a:pt x="307522" y="566755"/>
                  <a:pt x="291133" y="571976"/>
                  <a:pt x="284813" y="584617"/>
                </a:cubicBezTo>
                <a:cubicBezTo>
                  <a:pt x="270680" y="612883"/>
                  <a:pt x="264826" y="644578"/>
                  <a:pt x="254832" y="674558"/>
                </a:cubicBezTo>
                <a:cubicBezTo>
                  <a:pt x="249835" y="689548"/>
                  <a:pt x="248607" y="706381"/>
                  <a:pt x="239842" y="719528"/>
                </a:cubicBezTo>
                <a:lnTo>
                  <a:pt x="209862" y="764499"/>
                </a:lnTo>
                <a:cubicBezTo>
                  <a:pt x="175065" y="1008081"/>
                  <a:pt x="219764" y="739879"/>
                  <a:pt x="164891" y="959371"/>
                </a:cubicBezTo>
                <a:cubicBezTo>
                  <a:pt x="162892" y="967366"/>
                  <a:pt x="143512" y="1051400"/>
                  <a:pt x="134911" y="1064302"/>
                </a:cubicBezTo>
                <a:cubicBezTo>
                  <a:pt x="123152" y="1081941"/>
                  <a:pt x="104931" y="1094282"/>
                  <a:pt x="89941" y="1109272"/>
                </a:cubicBezTo>
                <a:cubicBezTo>
                  <a:pt x="84944" y="1129259"/>
                  <a:pt x="80610" y="1149424"/>
                  <a:pt x="74950" y="1169233"/>
                </a:cubicBezTo>
                <a:cubicBezTo>
                  <a:pt x="52481" y="1247873"/>
                  <a:pt x="65049" y="1180459"/>
                  <a:pt x="44970" y="1274164"/>
                </a:cubicBezTo>
                <a:cubicBezTo>
                  <a:pt x="10878" y="1433262"/>
                  <a:pt x="18315" y="1397462"/>
                  <a:pt x="0" y="1543987"/>
                </a:cubicBezTo>
                <a:cubicBezTo>
                  <a:pt x="4997" y="1628931"/>
                  <a:pt x="-3086" y="1715671"/>
                  <a:pt x="14990" y="1798820"/>
                </a:cubicBezTo>
                <a:cubicBezTo>
                  <a:pt x="22644" y="1834029"/>
                  <a:pt x="63555" y="1854579"/>
                  <a:pt x="74950" y="1888761"/>
                </a:cubicBezTo>
                <a:cubicBezTo>
                  <a:pt x="79947" y="1903751"/>
                  <a:pt x="81811" y="1920182"/>
                  <a:pt x="89941" y="1933731"/>
                </a:cubicBezTo>
                <a:cubicBezTo>
                  <a:pt x="97212" y="1945850"/>
                  <a:pt x="109928" y="1953718"/>
                  <a:pt x="119921" y="1963712"/>
                </a:cubicBezTo>
                <a:cubicBezTo>
                  <a:pt x="129914" y="1993692"/>
                  <a:pt x="127555" y="2031307"/>
                  <a:pt x="149901" y="2053653"/>
                </a:cubicBezTo>
                <a:cubicBezTo>
                  <a:pt x="177789" y="2081540"/>
                  <a:pt x="190951" y="2090781"/>
                  <a:pt x="209862" y="2128604"/>
                </a:cubicBezTo>
                <a:cubicBezTo>
                  <a:pt x="216928" y="2142737"/>
                  <a:pt x="217786" y="2159441"/>
                  <a:pt x="224852" y="2173574"/>
                </a:cubicBezTo>
                <a:cubicBezTo>
                  <a:pt x="243763" y="2211397"/>
                  <a:pt x="256925" y="2220638"/>
                  <a:pt x="284813" y="2248525"/>
                </a:cubicBezTo>
                <a:cubicBezTo>
                  <a:pt x="289810" y="2263515"/>
                  <a:pt x="290619" y="2280637"/>
                  <a:pt x="299803" y="2293495"/>
                </a:cubicBezTo>
                <a:cubicBezTo>
                  <a:pt x="316232" y="2316496"/>
                  <a:pt x="359764" y="2353456"/>
                  <a:pt x="359764" y="2353456"/>
                </a:cubicBezTo>
                <a:lnTo>
                  <a:pt x="389744" y="2443397"/>
                </a:lnTo>
                <a:cubicBezTo>
                  <a:pt x="394741" y="2458387"/>
                  <a:pt x="395969" y="2475221"/>
                  <a:pt x="404734" y="2488368"/>
                </a:cubicBezTo>
                <a:lnTo>
                  <a:pt x="464695" y="2578309"/>
                </a:lnTo>
                <a:cubicBezTo>
                  <a:pt x="502373" y="2691342"/>
                  <a:pt x="451548" y="2552015"/>
                  <a:pt x="509665" y="2668250"/>
                </a:cubicBezTo>
                <a:cubicBezTo>
                  <a:pt x="571723" y="2792366"/>
                  <a:pt x="468720" y="2629318"/>
                  <a:pt x="554636" y="2758191"/>
                </a:cubicBezTo>
                <a:cubicBezTo>
                  <a:pt x="609306" y="2922201"/>
                  <a:pt x="522115" y="2673775"/>
                  <a:pt x="599606" y="2848131"/>
                </a:cubicBezTo>
                <a:cubicBezTo>
                  <a:pt x="612441" y="2877009"/>
                  <a:pt x="612056" y="2911778"/>
                  <a:pt x="629586" y="2938072"/>
                </a:cubicBezTo>
                <a:lnTo>
                  <a:pt x="689547" y="3028013"/>
                </a:lnTo>
                <a:cubicBezTo>
                  <a:pt x="694544" y="3048000"/>
                  <a:pt x="698877" y="3068165"/>
                  <a:pt x="704537" y="3087974"/>
                </a:cubicBezTo>
                <a:cubicBezTo>
                  <a:pt x="708878" y="3103167"/>
                  <a:pt x="715695" y="3117616"/>
                  <a:pt x="719527" y="3132945"/>
                </a:cubicBezTo>
                <a:cubicBezTo>
                  <a:pt x="725707" y="3157662"/>
                  <a:pt x="725572" y="3184039"/>
                  <a:pt x="734518" y="3207895"/>
                </a:cubicBezTo>
                <a:cubicBezTo>
                  <a:pt x="740844" y="3224764"/>
                  <a:pt x="756441" y="3236752"/>
                  <a:pt x="764498" y="3252866"/>
                </a:cubicBezTo>
                <a:cubicBezTo>
                  <a:pt x="771564" y="3266999"/>
                  <a:pt x="774491" y="3282846"/>
                  <a:pt x="779488" y="3297836"/>
                </a:cubicBezTo>
                <a:cubicBezTo>
                  <a:pt x="774491" y="3347803"/>
                  <a:pt x="775790" y="3398807"/>
                  <a:pt x="764498" y="3447738"/>
                </a:cubicBezTo>
                <a:cubicBezTo>
                  <a:pt x="754028" y="3493107"/>
                  <a:pt x="720005" y="3497308"/>
                  <a:pt x="689547" y="3522689"/>
                </a:cubicBezTo>
                <a:cubicBezTo>
                  <a:pt x="673261" y="3536260"/>
                  <a:pt x="659567" y="3552669"/>
                  <a:pt x="644577" y="3567659"/>
                </a:cubicBezTo>
                <a:cubicBezTo>
                  <a:pt x="639580" y="3582649"/>
                  <a:pt x="636653" y="3598497"/>
                  <a:pt x="629586" y="3612630"/>
                </a:cubicBezTo>
                <a:cubicBezTo>
                  <a:pt x="621529" y="3628744"/>
                  <a:pt x="606703" y="3641041"/>
                  <a:pt x="599606" y="3657600"/>
                </a:cubicBezTo>
                <a:cubicBezTo>
                  <a:pt x="543474" y="3788575"/>
                  <a:pt x="639521" y="3644355"/>
                  <a:pt x="539645" y="3777522"/>
                </a:cubicBezTo>
                <a:lnTo>
                  <a:pt x="509665" y="3867463"/>
                </a:lnTo>
                <a:lnTo>
                  <a:pt x="494675" y="3912433"/>
                </a:lnTo>
                <a:cubicBezTo>
                  <a:pt x="522581" y="4303122"/>
                  <a:pt x="474693" y="4009052"/>
                  <a:pt x="539645" y="4182256"/>
                </a:cubicBezTo>
                <a:cubicBezTo>
                  <a:pt x="545696" y="4198392"/>
                  <a:pt x="554847" y="4278682"/>
                  <a:pt x="584616" y="4287187"/>
                </a:cubicBezTo>
                <a:cubicBezTo>
                  <a:pt x="642469" y="4303716"/>
                  <a:pt x="704537" y="4297180"/>
                  <a:pt x="764498" y="4302177"/>
                </a:cubicBezTo>
                <a:cubicBezTo>
                  <a:pt x="896594" y="4346212"/>
                  <a:pt x="784172" y="4313118"/>
                  <a:pt x="1079291" y="4332158"/>
                </a:cubicBezTo>
                <a:cubicBezTo>
                  <a:pt x="1144305" y="4336352"/>
                  <a:pt x="1209206" y="4342151"/>
                  <a:pt x="1274164" y="4347148"/>
                </a:cubicBezTo>
                <a:lnTo>
                  <a:pt x="1573967" y="4332158"/>
                </a:lnTo>
                <a:cubicBezTo>
                  <a:pt x="1638997" y="4328217"/>
                  <a:pt x="1704487" y="4327329"/>
                  <a:pt x="1768839" y="4317168"/>
                </a:cubicBezTo>
                <a:cubicBezTo>
                  <a:pt x="1800054" y="4312239"/>
                  <a:pt x="1858780" y="4287187"/>
                  <a:pt x="1858780" y="4287187"/>
                </a:cubicBezTo>
                <a:cubicBezTo>
                  <a:pt x="1873770" y="4277194"/>
                  <a:pt x="1887636" y="4265264"/>
                  <a:pt x="1903750" y="4257207"/>
                </a:cubicBezTo>
                <a:cubicBezTo>
                  <a:pt x="1917883" y="4250141"/>
                  <a:pt x="1936080" y="4251698"/>
                  <a:pt x="1948721" y="4242217"/>
                </a:cubicBezTo>
                <a:cubicBezTo>
                  <a:pt x="2086521" y="4138868"/>
                  <a:pt x="1967043" y="4186142"/>
                  <a:pt x="2068642" y="4152276"/>
                </a:cubicBezTo>
                <a:cubicBezTo>
                  <a:pt x="2078636" y="4142282"/>
                  <a:pt x="2087587" y="4131124"/>
                  <a:pt x="2098623" y="4122295"/>
                </a:cubicBezTo>
                <a:cubicBezTo>
                  <a:pt x="2112691" y="4111041"/>
                  <a:pt x="2130854" y="4105054"/>
                  <a:pt x="2143593" y="4092315"/>
                </a:cubicBezTo>
                <a:cubicBezTo>
                  <a:pt x="2156332" y="4079576"/>
                  <a:pt x="2162319" y="4061413"/>
                  <a:pt x="2173573" y="4047345"/>
                </a:cubicBezTo>
                <a:cubicBezTo>
                  <a:pt x="2182402" y="4036309"/>
                  <a:pt x="2195074" y="4028671"/>
                  <a:pt x="2203554" y="4017364"/>
                </a:cubicBezTo>
                <a:cubicBezTo>
                  <a:pt x="2225173" y="3988539"/>
                  <a:pt x="2252119" y="3961605"/>
                  <a:pt x="2263514" y="3927423"/>
                </a:cubicBezTo>
                <a:cubicBezTo>
                  <a:pt x="2282974" y="3869045"/>
                  <a:pt x="2267332" y="3893626"/>
                  <a:pt x="2308485" y="3852472"/>
                </a:cubicBezTo>
                <a:lnTo>
                  <a:pt x="2353455" y="3717561"/>
                </a:lnTo>
                <a:lnTo>
                  <a:pt x="2368445" y="3672591"/>
                </a:lnTo>
                <a:lnTo>
                  <a:pt x="2383436" y="3627620"/>
                </a:lnTo>
                <a:cubicBezTo>
                  <a:pt x="2388433" y="3297836"/>
                  <a:pt x="2388870" y="2967952"/>
                  <a:pt x="2398426" y="2638269"/>
                </a:cubicBezTo>
                <a:cubicBezTo>
                  <a:pt x="2398884" y="2622475"/>
                  <a:pt x="2405287" y="2606848"/>
                  <a:pt x="2413416" y="2593299"/>
                </a:cubicBezTo>
                <a:cubicBezTo>
                  <a:pt x="2420687" y="2581180"/>
                  <a:pt x="2434567" y="2574354"/>
                  <a:pt x="2443396" y="2563318"/>
                </a:cubicBezTo>
                <a:cubicBezTo>
                  <a:pt x="2454650" y="2549250"/>
                  <a:pt x="2460638" y="2531087"/>
                  <a:pt x="2473377" y="2518348"/>
                </a:cubicBezTo>
                <a:cubicBezTo>
                  <a:pt x="2516336" y="2475390"/>
                  <a:pt x="2514551" y="2497761"/>
                  <a:pt x="2563318" y="2473377"/>
                </a:cubicBezTo>
                <a:cubicBezTo>
                  <a:pt x="2679546" y="2415262"/>
                  <a:pt x="2540229" y="2466083"/>
                  <a:pt x="2653259" y="2428407"/>
                </a:cubicBezTo>
                <a:cubicBezTo>
                  <a:pt x="2668249" y="2418414"/>
                  <a:pt x="2682115" y="2406484"/>
                  <a:pt x="2698229" y="2398427"/>
                </a:cubicBezTo>
                <a:cubicBezTo>
                  <a:pt x="2712362" y="2391360"/>
                  <a:pt x="2729387" y="2391110"/>
                  <a:pt x="2743200" y="2383436"/>
                </a:cubicBezTo>
                <a:cubicBezTo>
                  <a:pt x="2897829" y="2297531"/>
                  <a:pt x="2776356" y="2342404"/>
                  <a:pt x="2878111" y="2308486"/>
                </a:cubicBezTo>
                <a:cubicBezTo>
                  <a:pt x="2888104" y="2298492"/>
                  <a:pt x="2895972" y="2285776"/>
                  <a:pt x="2908091" y="2278505"/>
                </a:cubicBezTo>
                <a:cubicBezTo>
                  <a:pt x="3018925" y="2212004"/>
                  <a:pt x="2884308" y="2324515"/>
                  <a:pt x="2998032" y="2233535"/>
                </a:cubicBezTo>
                <a:cubicBezTo>
                  <a:pt x="3009068" y="2224706"/>
                  <a:pt x="3016977" y="2212383"/>
                  <a:pt x="3028013" y="2203554"/>
                </a:cubicBezTo>
                <a:cubicBezTo>
                  <a:pt x="3076450" y="2164805"/>
                  <a:pt x="3091705" y="2175472"/>
                  <a:pt x="3132944" y="2113613"/>
                </a:cubicBezTo>
                <a:cubicBezTo>
                  <a:pt x="3170764" y="2056884"/>
                  <a:pt x="3150185" y="2081382"/>
                  <a:pt x="3192905" y="2038663"/>
                </a:cubicBezTo>
                <a:cubicBezTo>
                  <a:pt x="3197902" y="2023673"/>
                  <a:pt x="3200221" y="2007505"/>
                  <a:pt x="3207895" y="1993692"/>
                </a:cubicBezTo>
                <a:cubicBezTo>
                  <a:pt x="3225393" y="1962194"/>
                  <a:pt x="3256461" y="1937934"/>
                  <a:pt x="3267855" y="1903751"/>
                </a:cubicBezTo>
                <a:lnTo>
                  <a:pt x="3312826" y="1768840"/>
                </a:lnTo>
                <a:cubicBezTo>
                  <a:pt x="3317823" y="1753850"/>
                  <a:pt x="3323984" y="1739198"/>
                  <a:pt x="3327816" y="1723869"/>
                </a:cubicBezTo>
                <a:lnTo>
                  <a:pt x="3357796" y="1603948"/>
                </a:lnTo>
                <a:cubicBezTo>
                  <a:pt x="3352799" y="1364105"/>
                  <a:pt x="3352026" y="1124137"/>
                  <a:pt x="3342806" y="884420"/>
                </a:cubicBezTo>
                <a:cubicBezTo>
                  <a:pt x="3341765" y="857343"/>
                  <a:pt x="3320694" y="807027"/>
                  <a:pt x="3312826" y="779489"/>
                </a:cubicBezTo>
                <a:cubicBezTo>
                  <a:pt x="3273344" y="641301"/>
                  <a:pt x="3327736" y="799289"/>
                  <a:pt x="3267855" y="659568"/>
                </a:cubicBezTo>
                <a:cubicBezTo>
                  <a:pt x="3261631" y="645044"/>
                  <a:pt x="3259089" y="629121"/>
                  <a:pt x="3252865" y="614597"/>
                </a:cubicBezTo>
                <a:cubicBezTo>
                  <a:pt x="3196309" y="482630"/>
                  <a:pt x="3248696" y="633109"/>
                  <a:pt x="3192905" y="479686"/>
                </a:cubicBezTo>
                <a:cubicBezTo>
                  <a:pt x="3182105" y="449987"/>
                  <a:pt x="3180453" y="416040"/>
                  <a:pt x="3162924" y="389745"/>
                </a:cubicBezTo>
                <a:cubicBezTo>
                  <a:pt x="3111528" y="312650"/>
                  <a:pt x="3159357" y="371901"/>
                  <a:pt x="3087973" y="314794"/>
                </a:cubicBezTo>
                <a:cubicBezTo>
                  <a:pt x="3076937" y="305965"/>
                  <a:pt x="3070112" y="292084"/>
                  <a:pt x="3057993" y="284813"/>
                </a:cubicBezTo>
                <a:cubicBezTo>
                  <a:pt x="3044444" y="276683"/>
                  <a:pt x="3026835" y="277497"/>
                  <a:pt x="3013023" y="269823"/>
                </a:cubicBezTo>
                <a:cubicBezTo>
                  <a:pt x="2981526" y="252325"/>
                  <a:pt x="2948560" y="235341"/>
                  <a:pt x="2923082" y="209863"/>
                </a:cubicBezTo>
                <a:cubicBezTo>
                  <a:pt x="2913088" y="199869"/>
                  <a:pt x="2905220" y="187154"/>
                  <a:pt x="2893101" y="179882"/>
                </a:cubicBezTo>
                <a:cubicBezTo>
                  <a:pt x="2879552" y="171752"/>
                  <a:pt x="2863121" y="169889"/>
                  <a:pt x="2848131" y="164892"/>
                </a:cubicBezTo>
                <a:cubicBezTo>
                  <a:pt x="2838137" y="154899"/>
                  <a:pt x="2830791" y="141232"/>
                  <a:pt x="2818150" y="134912"/>
                </a:cubicBezTo>
                <a:cubicBezTo>
                  <a:pt x="2765148" y="108411"/>
                  <a:pt x="2722045" y="106080"/>
                  <a:pt x="2668249" y="89941"/>
                </a:cubicBezTo>
                <a:cubicBezTo>
                  <a:pt x="2591769" y="66997"/>
                  <a:pt x="2587449" y="58791"/>
                  <a:pt x="2518347" y="44971"/>
                </a:cubicBezTo>
                <a:cubicBezTo>
                  <a:pt x="2488543" y="39010"/>
                  <a:pt x="2458210" y="35942"/>
                  <a:pt x="2428406" y="29981"/>
                </a:cubicBezTo>
                <a:cubicBezTo>
                  <a:pt x="2408204" y="25941"/>
                  <a:pt x="2388866" y="17714"/>
                  <a:pt x="2368445" y="14991"/>
                </a:cubicBezTo>
                <a:cubicBezTo>
                  <a:pt x="2313739" y="7697"/>
                  <a:pt x="2258518" y="4997"/>
                  <a:pt x="2203554" y="0"/>
                </a:cubicBezTo>
                <a:lnTo>
                  <a:pt x="1573967" y="14991"/>
                </a:lnTo>
                <a:cubicBezTo>
                  <a:pt x="1548512" y="16074"/>
                  <a:pt x="1524406" y="27865"/>
                  <a:pt x="1499016" y="29981"/>
                </a:cubicBezTo>
                <a:cubicBezTo>
                  <a:pt x="1404275" y="37876"/>
                  <a:pt x="1309087" y="39041"/>
                  <a:pt x="1214203" y="44971"/>
                </a:cubicBezTo>
                <a:cubicBezTo>
                  <a:pt x="1149181" y="49035"/>
                  <a:pt x="1084288" y="54964"/>
                  <a:pt x="1019331" y="59961"/>
                </a:cubicBezTo>
                <a:cubicBezTo>
                  <a:pt x="964879" y="78111"/>
                  <a:pt x="990161" y="74951"/>
                  <a:pt x="944380" y="74951"/>
                </a:cubicBezTo>
                <a:lnTo>
                  <a:pt x="959370" y="89941"/>
                </a:lnTo>
                <a:lnTo>
                  <a:pt x="944380" y="89941"/>
                </a:lnTo>
                <a:lnTo>
                  <a:pt x="1004341" y="119922"/>
                </a:lnTo>
                <a:close/>
              </a:path>
            </a:pathLst>
          </a:custGeom>
          <a:blipFill dpi="0" rotWithShape="1">
            <a:blip r:embed="rId4">
              <a:alphaModFix amt="20000"/>
            </a:blip>
            <a:srcRect/>
            <a:stretch>
              <a:fillRect l="-82108" t="492" r="-43314" b="-636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272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688CC"/>
            </a:gs>
            <a:gs pos="19000">
              <a:srgbClr val="334BC3"/>
            </a:gs>
            <a:gs pos="44000">
              <a:srgbClr val="1C3158"/>
            </a:gs>
            <a:gs pos="69000">
              <a:srgbClr val="141E4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229BF0-9C47-4D47-8116-5B121E6C3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6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EEA8-7B40-4591-A3B1-5558E6FEA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90951"/>
            <a:ext cx="10515600" cy="4686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39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61" r:id="rId6"/>
    <p:sldLayoutId id="2147483662" r:id="rId7"/>
    <p:sldLayoutId id="2147483655" r:id="rId8"/>
    <p:sldLayoutId id="2147483660" r:id="rId9"/>
    <p:sldLayoutId id="2147483656" r:id="rId10"/>
    <p:sldLayoutId id="2147483657" r:id="rId11"/>
    <p:sldLayoutId id="2147483658" r:id="rId12"/>
    <p:sldLayoutId id="2147483659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CCCCC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CCCCC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CCCCC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CCCCC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CCCCC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CCCCC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hyperlink" Target="https://www.google.com/url?sa=i&amp;rct=j&amp;q=&amp;esrc=s&amp;source=images&amp;cd=&amp;cad=rja&amp;uact=8&amp;ved=0ahUKEwiQ_4Co6PDNAhXh5YMKHVQTAwoQjRwIBw&amp;url=http%3A%2F%2Fwww.keyword-suggestions.com%2Fc3VwcmFzcGluYXR1cyB0ZXN0aW5n%2F&amp;psig=AFQjCNFEzfI5_Jd_WRfO4KvWs9GfU2hQLw&amp;ust=1468512033023941" TargetMode="External"/><Relationship Id="rId7" Type="http://schemas.openxmlformats.org/officeDocument/2006/relationships/hyperlink" Target="https://www.google.com/url?sa=i&amp;rct=j&amp;q=&amp;esrc=s&amp;source=images&amp;cd=&amp;cad=rja&amp;uact=8&amp;ved=0ahUKEwipv_bA6vDNAhUr0YMKHTIBAwMQjRwIBw&amp;url=https%3A%2F%2Fwww.pinterest.com%2Fpin%2F377598749985034673%2F&amp;bvm=bv.126993452,d.amc&amp;psig=AFQjCNEfr4emejYFuWuh8P5AYYeSlU3NYg&amp;ust=1468512721799026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hyperlink" Target="https://www.google.com/url?sa=i&amp;rct=j&amp;q=&amp;esrc=s&amp;source=images&amp;cd=&amp;cad=rja&amp;uact=8&amp;ved=0ahUKEwiz7Omy6fDNAhWI1IMKHbKbC5QQjRwIBw&amp;url=https%3A%2F%2Fwww.studyblue.com%2Fnotes%2Fnote%2Fn%2Fshoulder-pictures%2Fdeck%2F8344737&amp;bvm=bv.126993452,d.amc&amp;psig=AFQjCNFzfl5BFtGYW9hmkprc3DFFQHgHvw&amp;ust=1468512419004484" TargetMode="External"/><Relationship Id="rId4" Type="http://schemas.openxmlformats.org/officeDocument/2006/relationships/image" Target="../media/image23.jp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gif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g"/><Relationship Id="rId4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F9943-0E01-4749-B670-56CDD9F6E2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Physical Exam of the Spine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What are the challenges to rule out: hand, shoulder, </a:t>
            </a:r>
            <a:r>
              <a:rPr lang="en-US" dirty="0" err="1"/>
              <a:t>hip,SI</a:t>
            </a:r>
            <a:r>
              <a:rPr lang="en-US" dirty="0"/>
              <a:t> joint pathology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860F00-193D-4DB1-8721-DF01D5FC5F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Zack Wilt, MD</a:t>
            </a:r>
          </a:p>
          <a:p>
            <a:r>
              <a:rPr lang="en-US" dirty="0"/>
              <a:t>William </a:t>
            </a:r>
            <a:r>
              <a:rPr lang="en-US" dirty="0" err="1"/>
              <a:t>Neway</a:t>
            </a:r>
            <a:r>
              <a:rPr lang="en-US" dirty="0"/>
              <a:t>, DO</a:t>
            </a:r>
          </a:p>
        </p:txBody>
      </p:sp>
    </p:spTree>
    <p:extLst>
      <p:ext uri="{BB962C8B-B14F-4D97-AF65-F5344CB8AC3E}">
        <p14:creationId xmlns:p14="http://schemas.microsoft.com/office/powerpoint/2010/main" val="3822067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F4DEC8-D951-4049-BD63-AFAED8081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Carpal Tunnel Syndrome: Commonly Confused Tests</a:t>
            </a:r>
          </a:p>
        </p:txBody>
      </p:sp>
      <p:sp>
        <p:nvSpPr>
          <p:cNvPr id="5" name="Google Shape;226;p11">
            <a:extLst>
              <a:ext uri="{FF2B5EF4-FFF2-40B4-BE49-F238E27FC236}">
                <a16:creationId xmlns:a16="http://schemas.microsoft.com/office/drawing/2014/main" id="{A987E5A6-0F0D-E648-A9B7-34F2882EA6C2}"/>
              </a:ext>
            </a:extLst>
          </p:cNvPr>
          <p:cNvSpPr txBox="1">
            <a:spLocks/>
          </p:cNvSpPr>
          <p:nvPr/>
        </p:nvSpPr>
        <p:spPr>
          <a:xfrm>
            <a:off x="0" y="1600201"/>
            <a:ext cx="6074635" cy="4525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CCCC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CCC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CCCC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CCCC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CCCC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buClr>
                <a:srgbClr val="EDF4F9"/>
              </a:buClr>
              <a:buSzPts val="2240"/>
              <a:buFont typeface="Arial" panose="020B0604020202020204" pitchFamily="34" charset="0"/>
              <a:buChar char="■"/>
            </a:pPr>
            <a:r>
              <a:rPr lang="en-US"/>
              <a:t>Carpal Compression Test</a:t>
            </a:r>
          </a:p>
          <a:p>
            <a:pPr marL="742950" lvl="1" indent="-285750">
              <a:spcBef>
                <a:spcPts val="560"/>
              </a:spcBef>
              <a:buClr>
                <a:srgbClr val="EDF4F9"/>
              </a:buClr>
              <a:buSzPts val="1960"/>
              <a:buFont typeface="Arial" panose="020B0604020202020204" pitchFamily="34" charset="0"/>
              <a:buChar char="■"/>
            </a:pPr>
            <a:r>
              <a:rPr lang="en-US"/>
              <a:t>Sensitivity 80.6%, specificity 52.9%</a:t>
            </a:r>
          </a:p>
          <a:p>
            <a:pPr marL="342900" indent="-342900">
              <a:spcBef>
                <a:spcPts val="640"/>
              </a:spcBef>
              <a:buClr>
                <a:srgbClr val="EDF4F9"/>
              </a:buClr>
              <a:buSzPts val="2240"/>
              <a:buFont typeface="Arial" panose="020B0604020202020204" pitchFamily="34" charset="0"/>
              <a:buChar char="■"/>
            </a:pPr>
            <a:r>
              <a:rPr lang="en-US"/>
              <a:t>Phalens Test</a:t>
            </a:r>
          </a:p>
          <a:p>
            <a:pPr marL="742950" lvl="1" indent="-285750">
              <a:spcBef>
                <a:spcPts val="560"/>
              </a:spcBef>
              <a:buClr>
                <a:srgbClr val="EDF4F9"/>
              </a:buClr>
              <a:buSzPts val="1960"/>
              <a:buFont typeface="Arial" panose="020B0604020202020204" pitchFamily="34" charset="0"/>
              <a:buChar char="■"/>
            </a:pPr>
            <a:r>
              <a:rPr lang="en-US"/>
              <a:t>Sensitivity 59.7%, Specificity 35.3%</a:t>
            </a:r>
          </a:p>
          <a:p>
            <a:pPr marL="342900" indent="-342900">
              <a:spcBef>
                <a:spcPts val="640"/>
              </a:spcBef>
              <a:buClr>
                <a:srgbClr val="EDF4F9"/>
              </a:buClr>
              <a:buSzPts val="2240"/>
              <a:buFont typeface="Arial" panose="020B0604020202020204" pitchFamily="34" charset="0"/>
              <a:buChar char="■"/>
            </a:pPr>
            <a:r>
              <a:rPr lang="en-US"/>
              <a:t>Hoffman-Tinel Test</a:t>
            </a:r>
          </a:p>
          <a:p>
            <a:pPr marL="742950" lvl="1" indent="-285750">
              <a:spcBef>
                <a:spcPts val="560"/>
              </a:spcBef>
              <a:buClr>
                <a:srgbClr val="EDF4F9"/>
              </a:buClr>
              <a:buSzPts val="1960"/>
              <a:buFont typeface="Arial" panose="020B0604020202020204" pitchFamily="34" charset="0"/>
              <a:buChar char="■"/>
            </a:pPr>
            <a:r>
              <a:rPr lang="en-US"/>
              <a:t>Sensitivity 65.3%, Specificity 47.1%</a:t>
            </a:r>
            <a:endParaRPr lang="en-US" dirty="0"/>
          </a:p>
        </p:txBody>
      </p:sp>
      <p:pic>
        <p:nvPicPr>
          <p:cNvPr id="6" name="Google Shape;228;p11" descr="Screen Shot 2018-07-01 at 3.40.00 PM.png">
            <a:extLst>
              <a:ext uri="{FF2B5EF4-FFF2-40B4-BE49-F238E27FC236}">
                <a16:creationId xmlns:a16="http://schemas.microsoft.com/office/drawing/2014/main" id="{384E7E8A-0B32-3B46-8179-91E1E3ADB5C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43267" y="3479800"/>
            <a:ext cx="2514600" cy="337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p11" descr="Screen Shot 2018-07-01 at 3.38.37 PM.png">
            <a:extLst>
              <a:ext uri="{FF2B5EF4-FFF2-40B4-BE49-F238E27FC236}">
                <a16:creationId xmlns:a16="http://schemas.microsoft.com/office/drawing/2014/main" id="{9085F42D-A0DD-A14C-80EF-3593EF636EE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0" y="1273974"/>
            <a:ext cx="3530600" cy="177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30;p11">
            <a:extLst>
              <a:ext uri="{FF2B5EF4-FFF2-40B4-BE49-F238E27FC236}">
                <a16:creationId xmlns:a16="http://schemas.microsoft.com/office/drawing/2014/main" id="{80ECCF38-FA11-0C40-9C0D-D863D69F3030}"/>
              </a:ext>
            </a:extLst>
          </p:cNvPr>
          <p:cNvSpPr txBox="1"/>
          <p:nvPr/>
        </p:nvSpPr>
        <p:spPr>
          <a:xfrm>
            <a:off x="9501947" y="1850254"/>
            <a:ext cx="227498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Phalen’s Test</a:t>
            </a:r>
            <a:endParaRPr/>
          </a:p>
        </p:txBody>
      </p:sp>
      <p:sp>
        <p:nvSpPr>
          <p:cNvPr id="9" name="Google Shape;231;p11">
            <a:extLst>
              <a:ext uri="{FF2B5EF4-FFF2-40B4-BE49-F238E27FC236}">
                <a16:creationId xmlns:a16="http://schemas.microsoft.com/office/drawing/2014/main" id="{B041910E-7E1C-C541-B913-9115FB38E53F}"/>
              </a:ext>
            </a:extLst>
          </p:cNvPr>
          <p:cNvSpPr txBox="1"/>
          <p:nvPr/>
        </p:nvSpPr>
        <p:spPr>
          <a:xfrm>
            <a:off x="9010781" y="4256205"/>
            <a:ext cx="3202287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Carpal Compression Test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(aka Durkan’s Test)</a:t>
            </a:r>
            <a:endParaRPr/>
          </a:p>
        </p:txBody>
      </p:sp>
      <p:pic>
        <p:nvPicPr>
          <p:cNvPr id="10" name="Google Shape;232;p11" descr="Screen Shot 2018-07-04 at 8.51.26 AM.png">
            <a:extLst>
              <a:ext uri="{FF2B5EF4-FFF2-40B4-BE49-F238E27FC236}">
                <a16:creationId xmlns:a16="http://schemas.microsoft.com/office/drawing/2014/main" id="{D2F9ABD7-4D03-784D-B4AF-E4FC325BC3D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72499" y="5937860"/>
            <a:ext cx="2587656" cy="9201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1672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F4DEC8-D951-4049-BD63-AFAED8081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Clinical Findings</a:t>
            </a:r>
          </a:p>
        </p:txBody>
      </p:sp>
      <p:sp>
        <p:nvSpPr>
          <p:cNvPr id="11" name="Google Shape;237;p12">
            <a:extLst>
              <a:ext uri="{FF2B5EF4-FFF2-40B4-BE49-F238E27FC236}">
                <a16:creationId xmlns:a16="http://schemas.microsoft.com/office/drawing/2014/main" id="{27580D07-E11B-884E-BD44-E0163C651BA6}"/>
              </a:ext>
            </a:extLst>
          </p:cNvPr>
          <p:cNvSpPr txBox="1">
            <a:spLocks/>
          </p:cNvSpPr>
          <p:nvPr/>
        </p:nvSpPr>
        <p:spPr>
          <a:xfrm>
            <a:off x="0" y="1490374"/>
            <a:ext cx="4366727" cy="4525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CCCC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CCC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CCCC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CCCC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CCCC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buClr>
                <a:schemeClr val="accent1"/>
              </a:buClr>
              <a:buSzPct val="70000"/>
              <a:buFont typeface="Arial" panose="020B0604020202020204" pitchFamily="34" charset="0"/>
              <a:buChar char="■"/>
            </a:pPr>
            <a:r>
              <a:rPr lang="en-US">
                <a:solidFill>
                  <a:schemeClr val="accent1"/>
                </a:solidFill>
              </a:rPr>
              <a:t>Weakness </a:t>
            </a:r>
            <a:r>
              <a:rPr lang="en-US"/>
              <a:t>/ atrophy of abductor pollicis brevis is useful but likely only found late in disease</a:t>
            </a:r>
            <a:endParaRPr lang="en-US" i="1"/>
          </a:p>
          <a:p>
            <a:pPr marL="742950" lvl="1" indent="-285750">
              <a:spcBef>
                <a:spcPts val="518"/>
              </a:spcBef>
              <a:buClr>
                <a:srgbClr val="EDF4F9"/>
              </a:buClr>
              <a:buSzPct val="70000"/>
              <a:buFont typeface="Arial" panose="020B0604020202020204" pitchFamily="34" charset="0"/>
              <a:buChar char="■"/>
            </a:pPr>
            <a:r>
              <a:rPr lang="en-US"/>
              <a:t>No weakness in C6 distribution – Biceps, wrist extension</a:t>
            </a:r>
          </a:p>
          <a:p>
            <a:pPr marL="342900" indent="-342900">
              <a:spcBef>
                <a:spcPts val="592"/>
              </a:spcBef>
              <a:buClr>
                <a:srgbClr val="FFFF00"/>
              </a:buClr>
              <a:buSzPct val="70000"/>
              <a:buFont typeface="Arial" panose="020B0604020202020204" pitchFamily="34" charset="0"/>
              <a:buChar char="■"/>
            </a:pPr>
            <a:r>
              <a:rPr lang="en-US">
                <a:solidFill>
                  <a:srgbClr val="FFFF00"/>
                </a:solidFill>
              </a:rPr>
              <a:t>Pain</a:t>
            </a:r>
            <a:r>
              <a:rPr lang="en-US"/>
              <a:t> and </a:t>
            </a:r>
            <a:r>
              <a:rPr lang="en-US">
                <a:solidFill>
                  <a:srgbClr val="FFFF00"/>
                </a:solidFill>
              </a:rPr>
              <a:t>Numbness</a:t>
            </a:r>
            <a:endParaRPr lang="en-US"/>
          </a:p>
          <a:p>
            <a:pPr marL="742950" lvl="1" indent="-285750">
              <a:spcBef>
                <a:spcPts val="518"/>
              </a:spcBef>
              <a:buClr>
                <a:srgbClr val="FFFFFF"/>
              </a:buClr>
              <a:buSzPct val="70000"/>
              <a:buFont typeface="Arial" panose="020B0604020202020204" pitchFamily="34" charset="0"/>
              <a:buChar char="■"/>
            </a:pPr>
            <a:r>
              <a:rPr lang="en-US">
                <a:solidFill>
                  <a:srgbClr val="FFFFFF"/>
                </a:solidFill>
              </a:rPr>
              <a:t>But where?</a:t>
            </a:r>
            <a:endParaRPr lang="en-US" dirty="0"/>
          </a:p>
        </p:txBody>
      </p:sp>
      <p:pic>
        <p:nvPicPr>
          <p:cNvPr id="12" name="Google Shape;240;p12" descr="Screen Shot 2018-07-01 at 3.32.29 PM.png">
            <a:extLst>
              <a:ext uri="{FF2B5EF4-FFF2-40B4-BE49-F238E27FC236}">
                <a16:creationId xmlns:a16="http://schemas.microsoft.com/office/drawing/2014/main" id="{27CDA15E-63D4-A346-B426-B2F778F670E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12528" y="1497715"/>
            <a:ext cx="3532167" cy="4052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41;p12" descr="Screen Shot 2018-07-01 at 3.32.38 PM.png">
            <a:extLst>
              <a:ext uri="{FF2B5EF4-FFF2-40B4-BE49-F238E27FC236}">
                <a16:creationId xmlns:a16="http://schemas.microsoft.com/office/drawing/2014/main" id="{37BA9325-CC8B-3B49-9A16-2B60E6A9EBC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97655" y="1521232"/>
            <a:ext cx="3964566" cy="405218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42;p12">
            <a:extLst>
              <a:ext uri="{FF2B5EF4-FFF2-40B4-BE49-F238E27FC236}">
                <a16:creationId xmlns:a16="http://schemas.microsoft.com/office/drawing/2014/main" id="{96D165CD-5AAE-6149-96BA-2AE5BA254BA6}"/>
              </a:ext>
            </a:extLst>
          </p:cNvPr>
          <p:cNvSpPr txBox="1"/>
          <p:nvPr/>
        </p:nvSpPr>
        <p:spPr>
          <a:xfrm>
            <a:off x="9829113" y="1059567"/>
            <a:ext cx="90496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Pain</a:t>
            </a:r>
            <a:endParaRPr/>
          </a:p>
        </p:txBody>
      </p:sp>
      <p:sp>
        <p:nvSpPr>
          <p:cNvPr id="15" name="Google Shape;243;p12">
            <a:extLst>
              <a:ext uri="{FF2B5EF4-FFF2-40B4-BE49-F238E27FC236}">
                <a16:creationId xmlns:a16="http://schemas.microsoft.com/office/drawing/2014/main" id="{5DF3FE0C-A081-9F49-B0C0-EEA6BE25B5F7}"/>
              </a:ext>
            </a:extLst>
          </p:cNvPr>
          <p:cNvSpPr txBox="1"/>
          <p:nvPr/>
        </p:nvSpPr>
        <p:spPr>
          <a:xfrm>
            <a:off x="5655999" y="1070868"/>
            <a:ext cx="145920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Sensory</a:t>
            </a:r>
            <a:endParaRPr/>
          </a:p>
        </p:txBody>
      </p:sp>
      <p:pic>
        <p:nvPicPr>
          <p:cNvPr id="16" name="Google Shape;244;p12" descr="Screen Shot 2018-07-04 at 8.55.01 AM.png">
            <a:extLst>
              <a:ext uri="{FF2B5EF4-FFF2-40B4-BE49-F238E27FC236}">
                <a16:creationId xmlns:a16="http://schemas.microsoft.com/office/drawing/2014/main" id="{C2C306BC-8D5F-DC43-8855-9326FCB68B4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13948" y="5559148"/>
            <a:ext cx="3278051" cy="1298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11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DBFEE1-AF26-524F-9EDF-65F22A8DF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don’t symptoms fit the “Anatomy”</a:t>
            </a:r>
          </a:p>
        </p:txBody>
      </p:sp>
      <p:sp>
        <p:nvSpPr>
          <p:cNvPr id="17" name="Google Shape;250;p13">
            <a:extLst>
              <a:ext uri="{FF2B5EF4-FFF2-40B4-BE49-F238E27FC236}">
                <a16:creationId xmlns:a16="http://schemas.microsoft.com/office/drawing/2014/main" id="{2883DD87-3407-DB43-AF6B-585B8B0D701C}"/>
              </a:ext>
            </a:extLst>
          </p:cNvPr>
          <p:cNvSpPr txBox="1">
            <a:spLocks/>
          </p:cNvSpPr>
          <p:nvPr/>
        </p:nvSpPr>
        <p:spPr>
          <a:xfrm>
            <a:off x="-25439" y="1600201"/>
            <a:ext cx="5881824" cy="4525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CCCC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CCC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CCCC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CCCC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CCCC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buClr>
                <a:srgbClr val="EDF4F9"/>
              </a:buClr>
              <a:buSzPts val="2240"/>
              <a:buFont typeface="Arial" panose="020B0604020202020204" pitchFamily="34" charset="0"/>
              <a:buChar char="■"/>
            </a:pPr>
            <a:r>
              <a:rPr lang="en-US"/>
              <a:t>Patient’s interpretation</a:t>
            </a:r>
          </a:p>
          <a:p>
            <a:pPr marL="342900" indent="-342900">
              <a:spcBef>
                <a:spcPts val="640"/>
              </a:spcBef>
              <a:buClr>
                <a:srgbClr val="EDF4F9"/>
              </a:buClr>
              <a:buSzPts val="2240"/>
              <a:buFont typeface="Arial" panose="020B0604020202020204" pitchFamily="34" charset="0"/>
              <a:buChar char="■"/>
            </a:pPr>
            <a:r>
              <a:rPr lang="en-US"/>
              <a:t>Neurologic Variants</a:t>
            </a:r>
          </a:p>
          <a:p>
            <a:pPr marL="742950" lvl="1" indent="-285750">
              <a:spcBef>
                <a:spcPts val="560"/>
              </a:spcBef>
              <a:buClr>
                <a:srgbClr val="EDF4F9"/>
              </a:buClr>
              <a:buSzPts val="1960"/>
              <a:buFont typeface="Arial" panose="020B0604020202020204" pitchFamily="34" charset="0"/>
              <a:buChar char="■"/>
            </a:pPr>
            <a:r>
              <a:rPr lang="en-US"/>
              <a:t>Pre/Post-fixed brachial plexus</a:t>
            </a:r>
          </a:p>
          <a:p>
            <a:pPr marL="742950" lvl="1" indent="-285750">
              <a:spcBef>
                <a:spcPts val="560"/>
              </a:spcBef>
              <a:buClr>
                <a:srgbClr val="EDF4F9"/>
              </a:buClr>
              <a:buSzPts val="1960"/>
              <a:buFont typeface="Arial" panose="020B0604020202020204" pitchFamily="34" charset="0"/>
              <a:buChar char="■"/>
            </a:pPr>
            <a:r>
              <a:rPr lang="en-US"/>
              <a:t>Martin-Gruber anastomosis</a:t>
            </a:r>
          </a:p>
          <a:p>
            <a:pPr marL="742950" lvl="1" indent="-285750">
              <a:spcBef>
                <a:spcPts val="560"/>
              </a:spcBef>
              <a:buClr>
                <a:srgbClr val="EDF4F9"/>
              </a:buClr>
              <a:buSzPts val="1960"/>
              <a:buFont typeface="Arial" panose="020B0604020202020204" pitchFamily="34" charset="0"/>
              <a:buChar char="■"/>
            </a:pPr>
            <a:r>
              <a:rPr lang="en-US"/>
              <a:t>Rich-Cannieu anastomosis</a:t>
            </a:r>
          </a:p>
          <a:p>
            <a:pPr marL="742950" lvl="1" indent="-285750">
              <a:spcBef>
                <a:spcPts val="560"/>
              </a:spcBef>
              <a:buClr>
                <a:srgbClr val="EDF4F9"/>
              </a:buClr>
              <a:buSzPts val="1960"/>
              <a:buFont typeface="Arial" panose="020B0604020202020204" pitchFamily="34" charset="0"/>
              <a:buChar char="■"/>
            </a:pPr>
            <a:r>
              <a:rPr lang="en-US"/>
              <a:t>Berretini anastomosis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566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1924D6D-BCE7-46C6-95D8-BBA7A1F0B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Shoulder Pathology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B93BD9-C733-4752-B458-562FC7697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Change the footer for your meeting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387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DBFEE1-AF26-524F-9EDF-65F22A8DF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Cervical Spine vs. Shoulder Pathology</a:t>
            </a:r>
          </a:p>
        </p:txBody>
      </p:sp>
      <p:sp>
        <p:nvSpPr>
          <p:cNvPr id="5" name="Google Shape;292;p15">
            <a:extLst>
              <a:ext uri="{FF2B5EF4-FFF2-40B4-BE49-F238E27FC236}">
                <a16:creationId xmlns:a16="http://schemas.microsoft.com/office/drawing/2014/main" id="{7FE900CA-FE60-CE42-8CE3-C50D8217FEC0}"/>
              </a:ext>
            </a:extLst>
          </p:cNvPr>
          <p:cNvSpPr txBox="1">
            <a:spLocks/>
          </p:cNvSpPr>
          <p:nvPr/>
        </p:nvSpPr>
        <p:spPr>
          <a:xfrm>
            <a:off x="607241" y="1425831"/>
            <a:ext cx="5041692" cy="4525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CCCC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CCC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CCCC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CCCC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CCCC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FFFF00"/>
              </a:buClr>
              <a:buSzPts val="2240"/>
              <a:buFont typeface="Arial" panose="020B0604020202020204" pitchFamily="34" charset="0"/>
              <a:buNone/>
            </a:pPr>
            <a:r>
              <a:rPr lang="en-US" b="1">
                <a:solidFill>
                  <a:srgbClr val="FFFF00"/>
                </a:solidFill>
              </a:rPr>
              <a:t>Shoulder</a:t>
            </a:r>
            <a:endParaRPr lang="en-US" sz="2400"/>
          </a:p>
          <a:p>
            <a:pPr marL="342900" indent="-342900">
              <a:spcBef>
                <a:spcPts val="480"/>
              </a:spcBef>
              <a:buClr>
                <a:srgbClr val="EDF4F9"/>
              </a:buClr>
              <a:buSzPts val="1680"/>
              <a:buFont typeface="Georgia"/>
              <a:buChar char="-"/>
            </a:pPr>
            <a:r>
              <a:rPr lang="en-US" sz="2400"/>
              <a:t>dull ache</a:t>
            </a:r>
            <a:endParaRPr lang="en-US"/>
          </a:p>
          <a:p>
            <a:pPr marL="342900" indent="-342900">
              <a:spcBef>
                <a:spcPts val="480"/>
              </a:spcBef>
              <a:buClr>
                <a:srgbClr val="EDF4F9"/>
              </a:buClr>
              <a:buSzPts val="1680"/>
              <a:buFont typeface="Georgia"/>
              <a:buChar char="-"/>
            </a:pPr>
            <a:r>
              <a:rPr lang="en-US" sz="2400"/>
              <a:t>night time pain (laying on it)</a:t>
            </a:r>
            <a:endParaRPr lang="en-US"/>
          </a:p>
          <a:p>
            <a:pPr marL="342900" indent="-342900">
              <a:spcBef>
                <a:spcPts val="480"/>
              </a:spcBef>
              <a:buClr>
                <a:srgbClr val="EDF4F9"/>
              </a:buClr>
              <a:buSzPts val="1680"/>
              <a:buFont typeface="Georgia"/>
              <a:buChar char="-"/>
            </a:pPr>
            <a:r>
              <a:rPr lang="en-US" sz="2400"/>
              <a:t>Worsens with activity</a:t>
            </a:r>
            <a:endParaRPr lang="en-US"/>
          </a:p>
          <a:p>
            <a:pPr marL="342900" indent="-342900">
              <a:spcBef>
                <a:spcPts val="480"/>
              </a:spcBef>
              <a:buClr>
                <a:srgbClr val="EDF4F9"/>
              </a:buClr>
              <a:buSzPts val="1680"/>
              <a:buFont typeface="Georgia"/>
              <a:buChar char="-"/>
            </a:pPr>
            <a:r>
              <a:rPr lang="en-US" sz="2400"/>
              <a:t>Worsens with arm abduction</a:t>
            </a:r>
            <a:endParaRPr lang="en-US"/>
          </a:p>
          <a:p>
            <a:pPr marL="342900" indent="-236220">
              <a:spcBef>
                <a:spcPts val="480"/>
              </a:spcBef>
              <a:buClr>
                <a:srgbClr val="EDF4F9"/>
              </a:buClr>
              <a:buSzPts val="1680"/>
              <a:buFont typeface="Georgia"/>
              <a:buNone/>
            </a:pPr>
            <a:endParaRPr lang="en-US" sz="2400" i="1">
              <a:solidFill>
                <a:srgbClr val="FFFF00"/>
              </a:solidFill>
            </a:endParaRPr>
          </a:p>
          <a:p>
            <a:pPr marL="0" indent="0">
              <a:spcBef>
                <a:spcPts val="480"/>
              </a:spcBef>
              <a:buClr>
                <a:srgbClr val="EDF4F9"/>
              </a:buClr>
              <a:buSzPts val="1680"/>
              <a:buFont typeface="Arial" panose="020B0604020202020204" pitchFamily="34" charset="0"/>
              <a:buNone/>
            </a:pPr>
            <a:endParaRPr lang="en-US" sz="2400" dirty="0"/>
          </a:p>
        </p:txBody>
      </p:sp>
      <p:sp>
        <p:nvSpPr>
          <p:cNvPr id="6" name="Google Shape;294;p15">
            <a:extLst>
              <a:ext uri="{FF2B5EF4-FFF2-40B4-BE49-F238E27FC236}">
                <a16:creationId xmlns:a16="http://schemas.microsoft.com/office/drawing/2014/main" id="{8EA79AAC-9163-8744-96EE-D37634A46929}"/>
              </a:ext>
            </a:extLst>
          </p:cNvPr>
          <p:cNvSpPr txBox="1"/>
          <p:nvPr/>
        </p:nvSpPr>
        <p:spPr>
          <a:xfrm>
            <a:off x="6709514" y="1444177"/>
            <a:ext cx="5273958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240"/>
              <a:buFont typeface="Noto Sans Symbols"/>
              <a:buNone/>
            </a:pPr>
            <a:r>
              <a:rPr lang="en-US" sz="3200" b="1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Spine</a:t>
            </a:r>
            <a:endParaRPr/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rgbClr val="EDF4F9"/>
              </a:buClr>
              <a:buSzPts val="1680"/>
              <a:buFont typeface="Noto Sans Symbols"/>
              <a:buChar char="📫"/>
            </a:pPr>
            <a:r>
              <a:rPr lang="en-US" sz="2400">
                <a:solidFill>
                  <a:srgbClr val="EDF4F9"/>
                </a:solidFill>
                <a:latin typeface="Georgia"/>
                <a:ea typeface="Georgia"/>
                <a:cs typeface="Georgia"/>
                <a:sym typeface="Georgia"/>
              </a:rPr>
              <a:t>burning/electric</a:t>
            </a:r>
            <a:endParaRPr/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rgbClr val="EDF4F9"/>
              </a:buClr>
              <a:buSzPts val="1680"/>
              <a:buFont typeface="Noto Sans Symbols"/>
              <a:buChar char="📫"/>
            </a:pPr>
            <a:r>
              <a:rPr lang="en-US" sz="2400">
                <a:solidFill>
                  <a:srgbClr val="EDF4F9"/>
                </a:solidFill>
                <a:latin typeface="Georgia"/>
                <a:ea typeface="Georgia"/>
                <a:cs typeface="Georgia"/>
                <a:sym typeface="Georgia"/>
              </a:rPr>
              <a:t>Improves with arm abduction</a:t>
            </a:r>
            <a:endParaRPr/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rgbClr val="EDF4F9"/>
              </a:buClr>
              <a:buSzPts val="1680"/>
              <a:buFont typeface="Noto Sans Symbols"/>
              <a:buChar char="📫"/>
            </a:pPr>
            <a:r>
              <a:rPr lang="en-US" sz="2400">
                <a:solidFill>
                  <a:srgbClr val="EDF4F9"/>
                </a:solidFill>
                <a:latin typeface="Georgia"/>
                <a:ea typeface="Georgia"/>
                <a:cs typeface="Georgia"/>
                <a:sym typeface="Georgia"/>
              </a:rPr>
              <a:t>Worsens with neck deviation</a:t>
            </a:r>
            <a:endParaRPr/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rgbClr val="EDF4F9"/>
              </a:buClr>
              <a:buSzPts val="1680"/>
              <a:buFont typeface="Noto Sans Symbols"/>
              <a:buChar char="📫"/>
            </a:pPr>
            <a:r>
              <a:rPr lang="en-US" sz="2400">
                <a:solidFill>
                  <a:srgbClr val="EDF4F9"/>
                </a:solidFill>
                <a:latin typeface="Georgia"/>
                <a:ea typeface="Georgia"/>
                <a:cs typeface="Georgia"/>
                <a:sym typeface="Georgia"/>
              </a:rPr>
              <a:t>Valsalva worsens</a:t>
            </a:r>
            <a:endParaRPr/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rgbClr val="EDF4F9"/>
              </a:buClr>
              <a:buSzPts val="1680"/>
              <a:buFont typeface="Noto Sans Symbols"/>
              <a:buNone/>
            </a:pPr>
            <a:endParaRPr sz="2400">
              <a:solidFill>
                <a:srgbClr val="EDF4F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944822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DBFEE1-AF26-524F-9EDF-65F22A8DF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Distinguishing Physical Exams</a:t>
            </a:r>
          </a:p>
        </p:txBody>
      </p:sp>
      <p:sp>
        <p:nvSpPr>
          <p:cNvPr id="7" name="Google Shape;300;p16">
            <a:extLst>
              <a:ext uri="{FF2B5EF4-FFF2-40B4-BE49-F238E27FC236}">
                <a16:creationId xmlns:a16="http://schemas.microsoft.com/office/drawing/2014/main" id="{6A8E1D16-2E74-184C-B53F-10196347F448}"/>
              </a:ext>
            </a:extLst>
          </p:cNvPr>
          <p:cNvSpPr txBox="1"/>
          <p:nvPr/>
        </p:nvSpPr>
        <p:spPr>
          <a:xfrm>
            <a:off x="838200" y="1441071"/>
            <a:ext cx="5041692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240"/>
              <a:buFont typeface="Noto Sans Symbols"/>
              <a:buNone/>
            </a:pPr>
            <a:r>
              <a:rPr lang="en-US" sz="3200" b="1" dirty="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Shoulder</a:t>
            </a:r>
            <a:endParaRPr sz="2400" dirty="0">
              <a:solidFill>
                <a:srgbClr val="EDF4F9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rgbClr val="EDF4F9"/>
              </a:buClr>
              <a:buSzPts val="1680"/>
              <a:buFont typeface="Noto Sans Symbols"/>
              <a:buChar char="📫"/>
            </a:pPr>
            <a:r>
              <a:rPr lang="en-US" sz="2400" dirty="0">
                <a:solidFill>
                  <a:srgbClr val="EDF4F9"/>
                </a:solidFill>
                <a:latin typeface="Georgia"/>
                <a:ea typeface="Georgia"/>
                <a:cs typeface="Georgia"/>
                <a:sym typeface="Georgia"/>
              </a:rPr>
              <a:t>Hawkins and </a:t>
            </a:r>
            <a:r>
              <a:rPr lang="en-US" sz="2400" dirty="0" err="1">
                <a:solidFill>
                  <a:srgbClr val="EDF4F9"/>
                </a:solidFill>
                <a:latin typeface="Georgia"/>
                <a:ea typeface="Georgia"/>
                <a:cs typeface="Georgia"/>
                <a:sym typeface="Georgia"/>
              </a:rPr>
              <a:t>Neer</a:t>
            </a:r>
            <a:r>
              <a:rPr lang="en-US" sz="2400" dirty="0">
                <a:solidFill>
                  <a:srgbClr val="EDF4F9"/>
                </a:solidFill>
                <a:latin typeface="Georgia"/>
                <a:ea typeface="Georgia"/>
                <a:cs typeface="Georgia"/>
                <a:sym typeface="Georgia"/>
              </a:rPr>
              <a:t> tests for impingement syndrome</a:t>
            </a:r>
            <a:endParaRPr dirty="0"/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rgbClr val="EDF4F9"/>
              </a:buClr>
              <a:buSzPts val="1680"/>
              <a:buFont typeface="Noto Sans Symbols"/>
              <a:buChar char="📫"/>
            </a:pPr>
            <a:r>
              <a:rPr lang="en-US" sz="2400" dirty="0">
                <a:solidFill>
                  <a:srgbClr val="EDF4F9"/>
                </a:solidFill>
                <a:latin typeface="Georgia"/>
                <a:ea typeface="Georgia"/>
                <a:cs typeface="Georgia"/>
                <a:sym typeface="Georgia"/>
              </a:rPr>
              <a:t>Painful arc on ROM</a:t>
            </a:r>
            <a:endParaRPr dirty="0"/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rgbClr val="EDF4F9"/>
              </a:buClr>
              <a:buSzPts val="1680"/>
              <a:buFont typeface="Noto Sans Symbols"/>
              <a:buChar char="📫"/>
            </a:pPr>
            <a:r>
              <a:rPr lang="en-US" sz="2400" dirty="0" err="1">
                <a:solidFill>
                  <a:srgbClr val="EDF4F9"/>
                </a:solidFill>
                <a:latin typeface="Georgia"/>
                <a:ea typeface="Georgia"/>
                <a:cs typeface="Georgia"/>
                <a:sym typeface="Georgia"/>
              </a:rPr>
              <a:t>Jobe’s</a:t>
            </a:r>
            <a:r>
              <a:rPr lang="en-US" sz="2400" dirty="0">
                <a:solidFill>
                  <a:srgbClr val="EDF4F9"/>
                </a:solidFill>
                <a:latin typeface="Georgia"/>
                <a:ea typeface="Georgia"/>
                <a:cs typeface="Georgia"/>
                <a:sym typeface="Georgia"/>
              </a:rPr>
              <a:t> Test/Drop Arm test</a:t>
            </a:r>
            <a:endParaRPr dirty="0"/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rgbClr val="EDF4F9"/>
              </a:buClr>
              <a:buSzPts val="1680"/>
              <a:buFont typeface="Noto Sans Symbols"/>
              <a:buChar char="📫"/>
            </a:pPr>
            <a:r>
              <a:rPr lang="en-US" sz="2400" dirty="0">
                <a:solidFill>
                  <a:srgbClr val="EDF4F9"/>
                </a:solidFill>
                <a:latin typeface="Georgia"/>
                <a:ea typeface="Georgia"/>
                <a:cs typeface="Georgia"/>
                <a:sym typeface="Georgia"/>
              </a:rPr>
              <a:t>O’Brien’s Test</a:t>
            </a:r>
            <a:endParaRPr dirty="0"/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rgbClr val="EDF4F9"/>
              </a:buClr>
              <a:buSzPts val="1680"/>
              <a:buFont typeface="Noto Sans Symbols"/>
              <a:buChar char="📫"/>
            </a:pPr>
            <a:r>
              <a:rPr lang="en-US" sz="2400" dirty="0">
                <a:solidFill>
                  <a:srgbClr val="EDF4F9"/>
                </a:solidFill>
                <a:latin typeface="Georgia"/>
                <a:ea typeface="Georgia"/>
                <a:cs typeface="Georgia"/>
                <a:sym typeface="Georgia"/>
              </a:rPr>
              <a:t>Bicipital Groove Tenderness</a:t>
            </a:r>
            <a:endParaRPr dirty="0"/>
          </a:p>
          <a:p>
            <a:pPr marL="342900" marR="0" lvl="0" indent="-236220" algn="l" rtl="0">
              <a:spcBef>
                <a:spcPts val="480"/>
              </a:spcBef>
              <a:spcAft>
                <a:spcPts val="0"/>
              </a:spcAft>
              <a:buClr>
                <a:srgbClr val="EDF4F9"/>
              </a:buClr>
              <a:buSzPts val="1680"/>
              <a:buFont typeface="Noto Sans Symbols"/>
              <a:buNone/>
            </a:pPr>
            <a:endParaRPr sz="2400" dirty="0">
              <a:solidFill>
                <a:srgbClr val="EDF4F9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42900" marR="0" lvl="0" indent="-236220" algn="l" rtl="0">
              <a:spcBef>
                <a:spcPts val="480"/>
              </a:spcBef>
              <a:spcAft>
                <a:spcPts val="0"/>
              </a:spcAft>
              <a:buClr>
                <a:srgbClr val="EDF4F9"/>
              </a:buClr>
              <a:buSzPts val="1680"/>
              <a:buFont typeface="Noto Sans Symbols"/>
              <a:buNone/>
            </a:pPr>
            <a:endParaRPr sz="2400" i="1" dirty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rgbClr val="EDF4F9"/>
              </a:buClr>
              <a:buSzPts val="1680"/>
              <a:buFont typeface="Noto Sans Symbols"/>
              <a:buNone/>
            </a:pPr>
            <a:endParaRPr sz="2400" dirty="0">
              <a:solidFill>
                <a:srgbClr val="EDF4F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" name="Google Shape;301;p16">
            <a:extLst>
              <a:ext uri="{FF2B5EF4-FFF2-40B4-BE49-F238E27FC236}">
                <a16:creationId xmlns:a16="http://schemas.microsoft.com/office/drawing/2014/main" id="{0AD7972A-3C5C-2240-AF04-0DFD46A2BF64}"/>
              </a:ext>
            </a:extLst>
          </p:cNvPr>
          <p:cNvSpPr txBox="1"/>
          <p:nvPr/>
        </p:nvSpPr>
        <p:spPr>
          <a:xfrm>
            <a:off x="6940473" y="1459417"/>
            <a:ext cx="5273958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240"/>
              <a:buFont typeface="Noto Sans Symbols"/>
              <a:buNone/>
            </a:pPr>
            <a:r>
              <a:rPr lang="en-US" sz="3200" b="1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Spine</a:t>
            </a:r>
            <a:endParaRPr/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rgbClr val="EDF4F9"/>
              </a:buClr>
              <a:buSzPts val="1680"/>
              <a:buFont typeface="Noto Sans Symbols"/>
              <a:buChar char="📫"/>
            </a:pPr>
            <a:r>
              <a:rPr lang="en-US" sz="2400">
                <a:solidFill>
                  <a:srgbClr val="EDF4F9"/>
                </a:solidFill>
                <a:latin typeface="Georgia"/>
                <a:ea typeface="Georgia"/>
                <a:cs typeface="Georgia"/>
                <a:sym typeface="Georgia"/>
              </a:rPr>
              <a:t>Spurling’s Test</a:t>
            </a:r>
            <a:endParaRPr/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rgbClr val="EDF4F9"/>
              </a:buClr>
              <a:buSzPts val="1680"/>
              <a:buFont typeface="Noto Sans Symbols"/>
              <a:buChar char="📫"/>
            </a:pPr>
            <a:r>
              <a:rPr lang="en-US" sz="2400">
                <a:solidFill>
                  <a:srgbClr val="EDF4F9"/>
                </a:solidFill>
                <a:latin typeface="Georgia"/>
                <a:ea typeface="Georgia"/>
                <a:cs typeface="Georgia"/>
                <a:sym typeface="Georgia"/>
              </a:rPr>
              <a:t>Arm Abduction Test</a:t>
            </a:r>
            <a:endParaRPr/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rgbClr val="EDF4F9"/>
              </a:buClr>
              <a:buSzPts val="1680"/>
              <a:buFont typeface="Noto Sans Symbols"/>
              <a:buChar char="📫"/>
            </a:pPr>
            <a:r>
              <a:rPr lang="en-US" sz="2400">
                <a:solidFill>
                  <a:srgbClr val="EDF4F9"/>
                </a:solidFill>
                <a:latin typeface="Georgia"/>
                <a:ea typeface="Georgia"/>
                <a:cs typeface="Georgia"/>
                <a:sym typeface="Georgia"/>
              </a:rPr>
              <a:t>Neck Distraction Test</a:t>
            </a:r>
            <a:endParaRPr/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rgbClr val="EDF4F9"/>
              </a:buClr>
              <a:buSzPts val="1680"/>
              <a:buFont typeface="Noto Sans Symbols"/>
              <a:buNone/>
            </a:pPr>
            <a:endParaRPr sz="2400">
              <a:solidFill>
                <a:srgbClr val="EDF4F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883026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DBFEE1-AF26-524F-9EDF-65F22A8DF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of Shoulder Tests - Impingement </a:t>
            </a:r>
          </a:p>
        </p:txBody>
      </p:sp>
      <p:pic>
        <p:nvPicPr>
          <p:cNvPr id="5" name="Google Shape;306;p17" descr="Screen Shot 2018-07-02 at 8.25.31 PM.png">
            <a:extLst>
              <a:ext uri="{FF2B5EF4-FFF2-40B4-BE49-F238E27FC236}">
                <a16:creationId xmlns:a16="http://schemas.microsoft.com/office/drawing/2014/main" id="{8FE18558-E7E2-0F41-9D61-11098751B1A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-25511" r="-25511"/>
          <a:stretch/>
        </p:blipFill>
        <p:spPr>
          <a:xfrm>
            <a:off x="6914433" y="1639892"/>
            <a:ext cx="6128219" cy="2527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08;p17" descr="Screen Shot 2018-07-02 at 8.25.50 PM.png">
            <a:extLst>
              <a:ext uri="{FF2B5EF4-FFF2-40B4-BE49-F238E27FC236}">
                <a16:creationId xmlns:a16="http://schemas.microsoft.com/office/drawing/2014/main" id="{884EA550-BCAE-7948-A929-3328F2FDB56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99212" y="1018904"/>
            <a:ext cx="3348943" cy="985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09;p17">
            <a:extLst>
              <a:ext uri="{FF2B5EF4-FFF2-40B4-BE49-F238E27FC236}">
                <a16:creationId xmlns:a16="http://schemas.microsoft.com/office/drawing/2014/main" id="{72FF8A84-FEE8-1742-B334-ABCDBFFE2DF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681" y="3739123"/>
            <a:ext cx="1881154" cy="253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10;p17">
            <a:extLst>
              <a:ext uri="{FF2B5EF4-FFF2-40B4-BE49-F238E27FC236}">
                <a16:creationId xmlns:a16="http://schemas.microsoft.com/office/drawing/2014/main" id="{36498404-609D-064B-99FC-730FD689544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0332" y="1126048"/>
            <a:ext cx="5592028" cy="223681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311;p17">
            <a:extLst>
              <a:ext uri="{FF2B5EF4-FFF2-40B4-BE49-F238E27FC236}">
                <a16:creationId xmlns:a16="http://schemas.microsoft.com/office/drawing/2014/main" id="{F6FA76B0-CC1E-CF44-9C59-F6A1E276E632}"/>
              </a:ext>
            </a:extLst>
          </p:cNvPr>
          <p:cNvSpPr txBox="1"/>
          <p:nvPr/>
        </p:nvSpPr>
        <p:spPr>
          <a:xfrm>
            <a:off x="1322405" y="2866830"/>
            <a:ext cx="360868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Hawkins-Kennedy</a:t>
            </a:r>
            <a:endParaRPr/>
          </a:p>
        </p:txBody>
      </p:sp>
      <p:sp>
        <p:nvSpPr>
          <p:cNvPr id="12" name="Google Shape;312;p17">
            <a:extLst>
              <a:ext uri="{FF2B5EF4-FFF2-40B4-BE49-F238E27FC236}">
                <a16:creationId xmlns:a16="http://schemas.microsoft.com/office/drawing/2014/main" id="{C2B32BA2-E80C-EC49-915D-DC2D593105BA}"/>
              </a:ext>
            </a:extLst>
          </p:cNvPr>
          <p:cNvSpPr txBox="1"/>
          <p:nvPr/>
        </p:nvSpPr>
        <p:spPr>
          <a:xfrm>
            <a:off x="430415" y="5746504"/>
            <a:ext cx="1364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Neer’s</a:t>
            </a:r>
            <a:endParaRPr sz="2800" b="1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3" name="Google Shape;313;p17" descr="Screen Shot 2018-07-05 at 8.38.41 AM.png">
            <a:extLst>
              <a:ext uri="{FF2B5EF4-FFF2-40B4-BE49-F238E27FC236}">
                <a16:creationId xmlns:a16="http://schemas.microsoft.com/office/drawing/2014/main" id="{3EDCDE96-ABFF-5649-ABDB-453F1CB1484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60390" y="3739123"/>
            <a:ext cx="2187400" cy="254113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14;p17">
            <a:extLst>
              <a:ext uri="{FF2B5EF4-FFF2-40B4-BE49-F238E27FC236}">
                <a16:creationId xmlns:a16="http://schemas.microsoft.com/office/drawing/2014/main" id="{C16EE6D6-EB0A-8C47-92F3-DF70188A50BD}"/>
              </a:ext>
            </a:extLst>
          </p:cNvPr>
          <p:cNvSpPr txBox="1"/>
          <p:nvPr/>
        </p:nvSpPr>
        <p:spPr>
          <a:xfrm>
            <a:off x="2226107" y="3644385"/>
            <a:ext cx="24644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Painful Arc</a:t>
            </a:r>
            <a:endParaRPr/>
          </a:p>
        </p:txBody>
      </p:sp>
      <p:sp>
        <p:nvSpPr>
          <p:cNvPr id="15" name="Google Shape;315;p17">
            <a:extLst>
              <a:ext uri="{FF2B5EF4-FFF2-40B4-BE49-F238E27FC236}">
                <a16:creationId xmlns:a16="http://schemas.microsoft.com/office/drawing/2014/main" id="{E3C2F3E4-7033-7144-893A-55816DBB60B2}"/>
              </a:ext>
            </a:extLst>
          </p:cNvPr>
          <p:cNvSpPr/>
          <p:nvPr/>
        </p:nvSpPr>
        <p:spPr>
          <a:xfrm>
            <a:off x="9338186" y="3236927"/>
            <a:ext cx="835498" cy="501346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</a:pPr>
            <a:endParaRPr sz="1800" b="0" i="0" u="none" strike="noStrike" cap="none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6" name="Google Shape;316;p17">
            <a:extLst>
              <a:ext uri="{FF2B5EF4-FFF2-40B4-BE49-F238E27FC236}">
                <a16:creationId xmlns:a16="http://schemas.microsoft.com/office/drawing/2014/main" id="{5C6397A8-4CD4-A841-B1EE-976B44D26783}"/>
              </a:ext>
            </a:extLst>
          </p:cNvPr>
          <p:cNvSpPr/>
          <p:nvPr/>
        </p:nvSpPr>
        <p:spPr>
          <a:xfrm>
            <a:off x="9978542" y="3659769"/>
            <a:ext cx="745891" cy="478104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</a:pPr>
            <a:endParaRPr sz="1800" b="0" i="0" u="none" strike="noStrike" cap="none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84561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DBFEE1-AF26-524F-9EDF-65F22A8DF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" name="Google Shape;322;p18">
            <a:hlinkClick r:id="rId3"/>
            <a:extLst>
              <a:ext uri="{FF2B5EF4-FFF2-40B4-BE49-F238E27FC236}">
                <a16:creationId xmlns:a16="http://schemas.microsoft.com/office/drawing/2014/main" id="{838887AB-DEDF-7B47-8D0F-CC824A5C7F1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38412" y="1223726"/>
            <a:ext cx="2695589" cy="2480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323;p18">
            <a:hlinkClick r:id="rId5"/>
            <a:extLst>
              <a:ext uri="{FF2B5EF4-FFF2-40B4-BE49-F238E27FC236}">
                <a16:creationId xmlns:a16="http://schemas.microsoft.com/office/drawing/2014/main" id="{7C1EB339-61FB-9942-8A45-C7DB7AA37A5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82226" y="1489104"/>
            <a:ext cx="4983163" cy="162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24;p18">
            <a:hlinkClick r:id="rId7"/>
            <a:extLst>
              <a:ext uri="{FF2B5EF4-FFF2-40B4-BE49-F238E27FC236}">
                <a16:creationId xmlns:a16="http://schemas.microsoft.com/office/drawing/2014/main" id="{3D2537BE-823C-1A4F-B3BF-6448873F3F3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64980" y="3573098"/>
            <a:ext cx="5470525" cy="292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325;p18">
            <a:extLst>
              <a:ext uri="{FF2B5EF4-FFF2-40B4-BE49-F238E27FC236}">
                <a16:creationId xmlns:a16="http://schemas.microsoft.com/office/drawing/2014/main" id="{677672A6-4851-A142-9BF3-56B0AB5DB06E}"/>
              </a:ext>
            </a:extLst>
          </p:cNvPr>
          <p:cNvSpPr txBox="1"/>
          <p:nvPr/>
        </p:nvSpPr>
        <p:spPr>
          <a:xfrm>
            <a:off x="235162" y="2140621"/>
            <a:ext cx="179728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rPr>
              <a:t>Jobe’s test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rPr>
              <a:t>(supraspinatus)</a:t>
            </a:r>
            <a:endParaRPr sz="1800">
              <a:solidFill>
                <a:schemeClr val="accen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1" name="Google Shape;326;p18">
            <a:extLst>
              <a:ext uri="{FF2B5EF4-FFF2-40B4-BE49-F238E27FC236}">
                <a16:creationId xmlns:a16="http://schemas.microsoft.com/office/drawing/2014/main" id="{F380D639-815B-5F48-ACD2-9B207026074A}"/>
              </a:ext>
            </a:extLst>
          </p:cNvPr>
          <p:cNvSpPr txBox="1"/>
          <p:nvPr/>
        </p:nvSpPr>
        <p:spPr>
          <a:xfrm>
            <a:off x="7903828" y="1119772"/>
            <a:ext cx="164660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rPr>
              <a:t>Drop Arm test</a:t>
            </a:r>
            <a:endParaRPr/>
          </a:p>
        </p:txBody>
      </p:sp>
      <p:sp>
        <p:nvSpPr>
          <p:cNvPr id="22" name="Google Shape;327;p18">
            <a:extLst>
              <a:ext uri="{FF2B5EF4-FFF2-40B4-BE49-F238E27FC236}">
                <a16:creationId xmlns:a16="http://schemas.microsoft.com/office/drawing/2014/main" id="{EAD118A2-D474-1B49-8CC8-E576357AF252}"/>
              </a:ext>
            </a:extLst>
          </p:cNvPr>
          <p:cNvSpPr txBox="1"/>
          <p:nvPr/>
        </p:nvSpPr>
        <p:spPr>
          <a:xfrm>
            <a:off x="6514825" y="3203766"/>
            <a:ext cx="442460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rPr>
              <a:t>O’Brien’s Test (Biceps Tendon/Slap Tear)</a:t>
            </a:r>
            <a:endParaRPr sz="1800">
              <a:solidFill>
                <a:schemeClr val="accen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3" name="Google Shape;328;p18">
            <a:extLst>
              <a:ext uri="{FF2B5EF4-FFF2-40B4-BE49-F238E27FC236}">
                <a16:creationId xmlns:a16="http://schemas.microsoft.com/office/drawing/2014/main" id="{903A2568-A032-C54A-86D2-E2D5F0B3118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032449" y="3886116"/>
            <a:ext cx="2701552" cy="2723516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329;p18">
            <a:extLst>
              <a:ext uri="{FF2B5EF4-FFF2-40B4-BE49-F238E27FC236}">
                <a16:creationId xmlns:a16="http://schemas.microsoft.com/office/drawing/2014/main" id="{8F318480-545B-BB49-9BEF-D2FE8A66E2AB}"/>
              </a:ext>
            </a:extLst>
          </p:cNvPr>
          <p:cNvSpPr txBox="1"/>
          <p:nvPr/>
        </p:nvSpPr>
        <p:spPr>
          <a:xfrm>
            <a:off x="320121" y="4637586"/>
            <a:ext cx="171232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rPr>
              <a:t>ER test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rPr>
              <a:t>(infraspinatus)</a:t>
            </a:r>
            <a:endParaRPr sz="1800">
              <a:solidFill>
                <a:schemeClr val="accen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428554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DBFEE1-AF26-524F-9EDF-65F22A8DF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Google Shape;336;p19">
            <a:extLst>
              <a:ext uri="{FF2B5EF4-FFF2-40B4-BE49-F238E27FC236}">
                <a16:creationId xmlns:a16="http://schemas.microsoft.com/office/drawing/2014/main" id="{885FF3BC-F315-6742-88CE-56674585E70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2297" y="1342787"/>
            <a:ext cx="3469235" cy="3199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37;p19">
            <a:extLst>
              <a:ext uri="{FF2B5EF4-FFF2-40B4-BE49-F238E27FC236}">
                <a16:creationId xmlns:a16="http://schemas.microsoft.com/office/drawing/2014/main" id="{1C30C522-FB1C-7F46-B7AF-AC3C7128E9A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31982" y="1117776"/>
            <a:ext cx="4048450" cy="468410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338;p19">
            <a:extLst>
              <a:ext uri="{FF2B5EF4-FFF2-40B4-BE49-F238E27FC236}">
                <a16:creationId xmlns:a16="http://schemas.microsoft.com/office/drawing/2014/main" id="{A16DBEC1-61D6-E74B-88D2-CDE01F39D8A8}"/>
              </a:ext>
            </a:extLst>
          </p:cNvPr>
          <p:cNvSpPr txBox="1"/>
          <p:nvPr/>
        </p:nvSpPr>
        <p:spPr>
          <a:xfrm>
            <a:off x="353938" y="4630296"/>
            <a:ext cx="366478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bg1"/>
                </a:solidFill>
                <a:latin typeface="Georgia"/>
                <a:ea typeface="Georgia"/>
                <a:cs typeface="Georgia"/>
                <a:sym typeface="Georgia"/>
              </a:rPr>
              <a:t>Original Spurling’s Test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bg1"/>
                </a:solidFill>
                <a:latin typeface="Georgia"/>
                <a:ea typeface="Georgia"/>
                <a:cs typeface="Georgia"/>
                <a:sym typeface="Georgia"/>
              </a:rPr>
              <a:t>(lateral bending and compression)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14" name="Google Shape;339;p19">
            <a:extLst>
              <a:ext uri="{FF2B5EF4-FFF2-40B4-BE49-F238E27FC236}">
                <a16:creationId xmlns:a16="http://schemas.microsoft.com/office/drawing/2014/main" id="{0BBD3B97-0C64-BE42-A37A-2C1EF5B66A6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60017" y="649365"/>
            <a:ext cx="3592765" cy="515251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40;p19">
            <a:extLst>
              <a:ext uri="{FF2B5EF4-FFF2-40B4-BE49-F238E27FC236}">
                <a16:creationId xmlns:a16="http://schemas.microsoft.com/office/drawing/2014/main" id="{34FF322C-4485-9E4B-873F-A0199EFE7159}"/>
              </a:ext>
            </a:extLst>
          </p:cNvPr>
          <p:cNvSpPr txBox="1"/>
          <p:nvPr/>
        </p:nvSpPr>
        <p:spPr>
          <a:xfrm>
            <a:off x="2781465" y="5885469"/>
            <a:ext cx="628409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bg1"/>
                </a:solidFill>
                <a:latin typeface="Georgia"/>
                <a:ea typeface="Georgia"/>
                <a:cs typeface="Georgia"/>
                <a:sym typeface="Georgia"/>
              </a:rPr>
              <a:t>Accepted Spurling’s Test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bg1"/>
                </a:solidFill>
                <a:latin typeface="Georgia"/>
                <a:ea typeface="Georgia"/>
                <a:cs typeface="Georgia"/>
                <a:sym typeface="Georgia"/>
              </a:rPr>
              <a:t>(extension/compression and rotation towards affected side)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6" name="Google Shape;341;p19">
            <a:extLst>
              <a:ext uri="{FF2B5EF4-FFF2-40B4-BE49-F238E27FC236}">
                <a16:creationId xmlns:a16="http://schemas.microsoft.com/office/drawing/2014/main" id="{002DA88B-C8CB-4649-B3C1-FD55D596DA1F}"/>
              </a:ext>
            </a:extLst>
          </p:cNvPr>
          <p:cNvSpPr txBox="1"/>
          <p:nvPr/>
        </p:nvSpPr>
        <p:spPr>
          <a:xfrm>
            <a:off x="8786285" y="5819630"/>
            <a:ext cx="273985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bg1"/>
                </a:solidFill>
                <a:latin typeface="Georgia"/>
                <a:ea typeface="Georgia"/>
                <a:cs typeface="Georgia"/>
                <a:sym typeface="Georgia"/>
              </a:rPr>
              <a:t>Shoulder Abduction Sign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4930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DBFEE1-AF26-524F-9EDF-65F22A8DF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Shoulder vs. Radiculopathy</a:t>
            </a:r>
          </a:p>
        </p:txBody>
      </p:sp>
      <p:sp>
        <p:nvSpPr>
          <p:cNvPr id="9" name="Google Shape;347;p20">
            <a:extLst>
              <a:ext uri="{FF2B5EF4-FFF2-40B4-BE49-F238E27FC236}">
                <a16:creationId xmlns:a16="http://schemas.microsoft.com/office/drawing/2014/main" id="{3DFD4ECA-FB43-C54C-B9FB-74944E93452A}"/>
              </a:ext>
            </a:extLst>
          </p:cNvPr>
          <p:cNvSpPr txBox="1">
            <a:spLocks/>
          </p:cNvSpPr>
          <p:nvPr/>
        </p:nvSpPr>
        <p:spPr>
          <a:xfrm>
            <a:off x="622481" y="1121031"/>
            <a:ext cx="5041692" cy="4525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CCCC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CCC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CCCC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CCCC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CCCC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FFFF00"/>
              </a:buClr>
              <a:buSzPts val="1680"/>
              <a:buFont typeface="Arial" panose="020B0604020202020204" pitchFamily="34" charset="0"/>
              <a:buNone/>
            </a:pPr>
            <a:r>
              <a:rPr lang="en-US" sz="2400" b="1">
                <a:solidFill>
                  <a:srgbClr val="FFFF00"/>
                </a:solidFill>
              </a:rPr>
              <a:t>Rotator Cuff Tear </a:t>
            </a:r>
            <a:endParaRPr lang="en-US"/>
          </a:p>
          <a:p>
            <a:pPr marL="0" indent="0">
              <a:spcBef>
                <a:spcPts val="480"/>
              </a:spcBef>
              <a:buClr>
                <a:srgbClr val="FFFFFF"/>
              </a:buClr>
              <a:buSzPts val="1680"/>
              <a:buFont typeface="Arial" panose="020B0604020202020204" pitchFamily="34" charset="0"/>
              <a:buNone/>
            </a:pPr>
            <a:r>
              <a:rPr lang="en-US" sz="2400">
                <a:solidFill>
                  <a:srgbClr val="FFFFFF"/>
                </a:solidFill>
              </a:rPr>
              <a:t>Weakness in supra +/- infra</a:t>
            </a:r>
            <a:endParaRPr lang="en-US"/>
          </a:p>
          <a:p>
            <a:pPr marL="0" indent="0">
              <a:spcBef>
                <a:spcPts val="480"/>
              </a:spcBef>
              <a:buClr>
                <a:srgbClr val="FFFFFF"/>
              </a:buClr>
              <a:buSzPts val="1680"/>
              <a:buFont typeface="Arial" panose="020B0604020202020204" pitchFamily="34" charset="0"/>
              <a:buNone/>
            </a:pPr>
            <a:r>
              <a:rPr lang="en-US" sz="2400">
                <a:solidFill>
                  <a:srgbClr val="FFFFFF"/>
                </a:solidFill>
              </a:rPr>
              <a:t>Remainder of cuff normal (subscap)</a:t>
            </a:r>
            <a:endParaRPr lang="en-US"/>
          </a:p>
          <a:p>
            <a:pPr marL="0" indent="0">
              <a:spcBef>
                <a:spcPts val="480"/>
              </a:spcBef>
              <a:buClr>
                <a:srgbClr val="EDF4F9"/>
              </a:buClr>
              <a:buSzPts val="1680"/>
              <a:buFont typeface="Arial" panose="020B0604020202020204" pitchFamily="34" charset="0"/>
              <a:buNone/>
            </a:pPr>
            <a:r>
              <a:rPr lang="en-US" sz="2400"/>
              <a:t>Other C5 and C6 muscles normal</a:t>
            </a:r>
            <a:endParaRPr lang="en-US"/>
          </a:p>
          <a:p>
            <a:pPr marL="0" indent="0">
              <a:spcBef>
                <a:spcPts val="480"/>
              </a:spcBef>
              <a:buClr>
                <a:srgbClr val="EDF4F9"/>
              </a:buClr>
              <a:buSzPts val="1680"/>
              <a:buFont typeface="Arial" panose="020B0604020202020204" pitchFamily="34" charset="0"/>
              <a:buNone/>
            </a:pPr>
            <a:r>
              <a:rPr lang="en-US" sz="2400"/>
              <a:t>Normal bicep test*</a:t>
            </a:r>
            <a:endParaRPr lang="en-US" sz="2400" i="1"/>
          </a:p>
          <a:p>
            <a:pPr marL="0" indent="0">
              <a:spcBef>
                <a:spcPts val="480"/>
              </a:spcBef>
              <a:buClr>
                <a:srgbClr val="EDF4F9"/>
              </a:buClr>
              <a:buSzPts val="1680"/>
              <a:buFont typeface="Arial" panose="020B0604020202020204" pitchFamily="34" charset="0"/>
              <a:buNone/>
            </a:pPr>
            <a:r>
              <a:rPr lang="en-US" sz="2400"/>
              <a:t>Normal sensation</a:t>
            </a:r>
            <a:endParaRPr lang="en-US"/>
          </a:p>
          <a:p>
            <a:pPr marL="0" indent="0">
              <a:spcBef>
                <a:spcPts val="400"/>
              </a:spcBef>
              <a:buClr>
                <a:srgbClr val="EDF4F9"/>
              </a:buClr>
              <a:buSzPts val="1400"/>
              <a:buFont typeface="Arial" panose="020B0604020202020204" pitchFamily="34" charset="0"/>
              <a:buNone/>
            </a:pPr>
            <a:endParaRPr lang="en-US" sz="2000" b="1">
              <a:solidFill>
                <a:srgbClr val="FFFF00"/>
              </a:solidFill>
            </a:endParaRPr>
          </a:p>
          <a:p>
            <a:pPr marL="0" indent="0">
              <a:spcBef>
                <a:spcPts val="480"/>
              </a:spcBef>
              <a:buClr>
                <a:srgbClr val="FFFF00"/>
              </a:buClr>
              <a:buSzPts val="1680"/>
              <a:buFont typeface="Arial" panose="020B0604020202020204" pitchFamily="34" charset="0"/>
              <a:buNone/>
            </a:pPr>
            <a:r>
              <a:rPr lang="en-US" sz="2400" b="1">
                <a:solidFill>
                  <a:srgbClr val="FFFF00"/>
                </a:solidFill>
              </a:rPr>
              <a:t>Suprascapular nerve pathology</a:t>
            </a:r>
            <a:endParaRPr lang="en-US"/>
          </a:p>
          <a:p>
            <a:pPr marL="0" indent="0">
              <a:spcBef>
                <a:spcPts val="480"/>
              </a:spcBef>
              <a:buClr>
                <a:srgbClr val="EDF4F9"/>
              </a:buClr>
              <a:buSzPts val="1680"/>
              <a:buFont typeface="Arial" panose="020B0604020202020204" pitchFamily="34" charset="0"/>
              <a:buNone/>
            </a:pPr>
            <a:r>
              <a:rPr lang="en-US" sz="2400"/>
              <a:t>Suprascapular notch cyst</a:t>
            </a:r>
            <a:endParaRPr lang="en-US"/>
          </a:p>
          <a:p>
            <a:pPr marL="0" indent="0">
              <a:spcBef>
                <a:spcPts val="480"/>
              </a:spcBef>
              <a:buClr>
                <a:srgbClr val="EDF4F9"/>
              </a:buClr>
              <a:buSzPts val="1680"/>
              <a:buFont typeface="Arial" panose="020B0604020202020204" pitchFamily="34" charset="0"/>
              <a:buNone/>
            </a:pPr>
            <a:r>
              <a:rPr lang="en-US" sz="2400"/>
              <a:t>-</a:t>
            </a:r>
            <a:r>
              <a:rPr lang="en-US" sz="2400" i="1"/>
              <a:t>Weakness in </a:t>
            </a:r>
            <a:r>
              <a:rPr lang="en-US" sz="2400" i="1">
                <a:solidFill>
                  <a:srgbClr val="FFFF00"/>
                </a:solidFill>
              </a:rPr>
              <a:t>supra and infra</a:t>
            </a:r>
            <a:endParaRPr lang="en-US"/>
          </a:p>
          <a:p>
            <a:pPr marL="0" indent="0">
              <a:spcBef>
                <a:spcPts val="480"/>
              </a:spcBef>
              <a:buClr>
                <a:srgbClr val="FFFFFF"/>
              </a:buClr>
              <a:buSzPts val="1680"/>
              <a:buFont typeface="Arial" panose="020B0604020202020204" pitchFamily="34" charset="0"/>
              <a:buNone/>
            </a:pPr>
            <a:r>
              <a:rPr lang="en-US" sz="2400">
                <a:solidFill>
                  <a:srgbClr val="FFFFFF"/>
                </a:solidFill>
              </a:rPr>
              <a:t>Spinoglenoid notch cyst</a:t>
            </a:r>
            <a:endParaRPr lang="en-US"/>
          </a:p>
          <a:p>
            <a:pPr marL="0" indent="0">
              <a:spcBef>
                <a:spcPts val="480"/>
              </a:spcBef>
              <a:buClr>
                <a:srgbClr val="FFFFFF"/>
              </a:buClr>
              <a:buSzPts val="1680"/>
              <a:buFont typeface="Arial" panose="020B0604020202020204" pitchFamily="34" charset="0"/>
              <a:buNone/>
            </a:pPr>
            <a:r>
              <a:rPr lang="en-US" sz="2400">
                <a:solidFill>
                  <a:srgbClr val="FFFFFF"/>
                </a:solidFill>
              </a:rPr>
              <a:t>-</a:t>
            </a:r>
            <a:r>
              <a:rPr lang="en-US" sz="2400" i="1">
                <a:solidFill>
                  <a:srgbClr val="FFFFFF"/>
                </a:solidFill>
              </a:rPr>
              <a:t>Weakness in </a:t>
            </a:r>
            <a:r>
              <a:rPr lang="en-US" sz="2400" i="1">
                <a:solidFill>
                  <a:srgbClr val="FFFF00"/>
                </a:solidFill>
              </a:rPr>
              <a:t>infra</a:t>
            </a:r>
            <a:endParaRPr lang="en-US"/>
          </a:p>
          <a:p>
            <a:pPr marL="0" indent="0">
              <a:spcBef>
                <a:spcPts val="480"/>
              </a:spcBef>
              <a:buClr>
                <a:srgbClr val="EDF4F9"/>
              </a:buClr>
              <a:buSzPts val="1680"/>
              <a:buFont typeface="Arial" panose="020B0604020202020204" pitchFamily="34" charset="0"/>
              <a:buNone/>
            </a:pPr>
            <a:endParaRPr lang="en-US" sz="2400" dirty="0"/>
          </a:p>
        </p:txBody>
      </p:sp>
      <p:sp>
        <p:nvSpPr>
          <p:cNvPr id="10" name="Google Shape;349;p20">
            <a:extLst>
              <a:ext uri="{FF2B5EF4-FFF2-40B4-BE49-F238E27FC236}">
                <a16:creationId xmlns:a16="http://schemas.microsoft.com/office/drawing/2014/main" id="{A47458FC-5F70-9E4C-8956-764938FF4A87}"/>
              </a:ext>
            </a:extLst>
          </p:cNvPr>
          <p:cNvSpPr txBox="1"/>
          <p:nvPr/>
        </p:nvSpPr>
        <p:spPr>
          <a:xfrm>
            <a:off x="6724754" y="1139377"/>
            <a:ext cx="5273958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680"/>
              <a:buFont typeface="Noto Sans Symbols"/>
              <a:buNone/>
            </a:pPr>
            <a:r>
              <a:rPr lang="en-US" sz="2400" b="1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C5 radiculopathy</a:t>
            </a:r>
            <a:endParaRPr/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rgbClr val="EDF4F9"/>
              </a:buClr>
              <a:buSzPts val="1680"/>
              <a:buFont typeface="Noto Sans Symbols"/>
              <a:buNone/>
            </a:pPr>
            <a:r>
              <a:rPr lang="en-US" sz="2400">
                <a:solidFill>
                  <a:srgbClr val="EDF4F9"/>
                </a:solidFill>
                <a:latin typeface="Georgia"/>
                <a:ea typeface="Georgia"/>
                <a:cs typeface="Georgia"/>
                <a:sym typeface="Georgia"/>
              </a:rPr>
              <a:t>Weakness in </a:t>
            </a:r>
            <a:r>
              <a:rPr lang="en-US" sz="24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supra and infra</a:t>
            </a:r>
            <a:endParaRPr/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rgbClr val="EDF4F9"/>
              </a:buClr>
              <a:buSzPts val="1680"/>
              <a:buFont typeface="Noto Sans Symbols"/>
              <a:buNone/>
            </a:pPr>
            <a:r>
              <a:rPr lang="en-US" sz="2400">
                <a:solidFill>
                  <a:srgbClr val="EDF4F9"/>
                </a:solidFill>
                <a:latin typeface="Georgia"/>
                <a:ea typeface="Georgia"/>
                <a:cs typeface="Georgia"/>
                <a:sym typeface="Georgia"/>
              </a:rPr>
              <a:t>Weakness in </a:t>
            </a:r>
            <a:r>
              <a:rPr lang="en-US" sz="24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subscap and teres</a:t>
            </a:r>
            <a:endParaRPr sz="24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rgbClr val="EDF4F9"/>
              </a:buClr>
              <a:buSzPts val="1680"/>
              <a:buFont typeface="Noto Sans Symbols"/>
              <a:buNone/>
            </a:pPr>
            <a:r>
              <a:rPr lang="en-US" sz="2400">
                <a:solidFill>
                  <a:srgbClr val="EDF4F9"/>
                </a:solidFill>
                <a:latin typeface="Georgia"/>
                <a:ea typeface="Georgia"/>
                <a:cs typeface="Georgia"/>
                <a:sym typeface="Georgia"/>
              </a:rPr>
              <a:t>Other </a:t>
            </a:r>
            <a:r>
              <a:rPr lang="en-US" sz="24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C5 muscles weak – deltoid/bicep</a:t>
            </a:r>
            <a:endParaRPr/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rgbClr val="EDF4F9"/>
              </a:buClr>
              <a:buSzPts val="1680"/>
              <a:buFont typeface="Noto Sans Symbols"/>
              <a:buNone/>
            </a:pPr>
            <a:r>
              <a:rPr lang="en-US" sz="2400">
                <a:solidFill>
                  <a:srgbClr val="EDF4F9"/>
                </a:solidFill>
                <a:latin typeface="Georgia"/>
                <a:ea typeface="Georgia"/>
                <a:cs typeface="Georgia"/>
                <a:sym typeface="Georgia"/>
              </a:rPr>
              <a:t>Positive </a:t>
            </a:r>
            <a:r>
              <a:rPr lang="en-US" sz="24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bicep tests </a:t>
            </a:r>
            <a:r>
              <a:rPr lang="en-US" sz="2400">
                <a:solidFill>
                  <a:srgbClr val="EDF4F9"/>
                </a:solidFill>
                <a:latin typeface="Georgia"/>
                <a:ea typeface="Georgia"/>
                <a:cs typeface="Georgia"/>
                <a:sym typeface="Georgia"/>
              </a:rPr>
              <a:t>(weakness)</a:t>
            </a:r>
            <a:endParaRPr/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rgbClr val="EDF4F9"/>
              </a:buClr>
              <a:buSzPts val="1680"/>
              <a:buFont typeface="Noto Sans Symbols"/>
              <a:buNone/>
            </a:pPr>
            <a:r>
              <a:rPr lang="en-US" sz="2400">
                <a:solidFill>
                  <a:srgbClr val="EDF4F9"/>
                </a:solidFill>
                <a:latin typeface="Georgia"/>
                <a:ea typeface="Georgia"/>
                <a:cs typeface="Georgia"/>
                <a:sym typeface="Georgia"/>
              </a:rPr>
              <a:t>Abnormal </a:t>
            </a:r>
            <a:r>
              <a:rPr lang="en-US" sz="24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sensation</a:t>
            </a:r>
            <a:endParaRPr/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rgbClr val="EDF4F9"/>
              </a:buClr>
              <a:buSzPts val="1680"/>
              <a:buFont typeface="Noto Sans Symbols"/>
              <a:buNone/>
            </a:pPr>
            <a:endParaRPr sz="2400">
              <a:solidFill>
                <a:srgbClr val="EDF4F9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rgbClr val="EDF4F9"/>
              </a:buClr>
              <a:buSzPts val="1680"/>
              <a:buFont typeface="Noto Sans Symbols"/>
              <a:buNone/>
            </a:pPr>
            <a:endParaRPr sz="2400">
              <a:solidFill>
                <a:srgbClr val="EDF4F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7" name="Google Shape;350;p20" descr="Screen Shot 2018-07-04 at 9.38.04 AM.png">
            <a:extLst>
              <a:ext uri="{FF2B5EF4-FFF2-40B4-BE49-F238E27FC236}">
                <a16:creationId xmlns:a16="http://schemas.microsoft.com/office/drawing/2014/main" id="{7273B30F-9C8C-1440-86CE-7C5D2A8B4E1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40665" y="4328191"/>
            <a:ext cx="2443203" cy="2506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351;p20" descr="Screen Shot 2018-07-04 at 9.44.25 AM.png">
            <a:extLst>
              <a:ext uri="{FF2B5EF4-FFF2-40B4-BE49-F238E27FC236}">
                <a16:creationId xmlns:a16="http://schemas.microsoft.com/office/drawing/2014/main" id="{A1602BFB-C284-3542-8B8C-D3B2B08ECEC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83868" y="4339660"/>
            <a:ext cx="4014844" cy="24839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1931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3">
            <a:extLst>
              <a:ext uri="{FF2B5EF4-FFF2-40B4-BE49-F238E27FC236}">
                <a16:creationId xmlns:a16="http://schemas.microsoft.com/office/drawing/2014/main" id="{965D43DF-5808-437E-890E-EDFB9BFB4E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307D8D"/>
                </a:solidFill>
              </a:rPr>
              <a:t>Spine Masqueraders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B1B309-F370-C64A-984A-C9C0B738349F}"/>
              </a:ext>
            </a:extLst>
          </p:cNvPr>
          <p:cNvSpPr txBox="1"/>
          <p:nvPr/>
        </p:nvSpPr>
        <p:spPr>
          <a:xfrm>
            <a:off x="838200" y="1546669"/>
            <a:ext cx="6097978" cy="2292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EDF4F9"/>
              </a:buClr>
              <a:buSzPts val="2240"/>
              <a:buChar char="■"/>
            </a:pPr>
            <a:r>
              <a:rPr lang="en-US" sz="3200" dirty="0">
                <a:solidFill>
                  <a:schemeClr val="bg1"/>
                </a:solidFill>
              </a:rPr>
              <a:t>Hand numbness/weakness</a:t>
            </a: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EDF4F9"/>
              </a:buClr>
              <a:buSzPts val="2240"/>
              <a:buChar char="■"/>
            </a:pPr>
            <a:r>
              <a:rPr lang="en-US" sz="3200" dirty="0">
                <a:solidFill>
                  <a:schemeClr val="bg1"/>
                </a:solidFill>
              </a:rPr>
              <a:t>Shoulder pain</a:t>
            </a: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EDF4F9"/>
              </a:buClr>
              <a:buSzPts val="2240"/>
              <a:buChar char="■"/>
            </a:pPr>
            <a:r>
              <a:rPr lang="en-US" sz="3200" dirty="0">
                <a:solidFill>
                  <a:schemeClr val="bg1"/>
                </a:solidFill>
              </a:rPr>
              <a:t>SI joint pain</a:t>
            </a: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EDF4F9"/>
              </a:buClr>
              <a:buSzPts val="2240"/>
              <a:buChar char="■"/>
            </a:pPr>
            <a:r>
              <a:rPr lang="en-US" sz="3200" dirty="0">
                <a:solidFill>
                  <a:schemeClr val="bg1"/>
                </a:solidFill>
              </a:rPr>
              <a:t>Hip pathology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69EC2-4358-0046-B021-95FBBD99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Parsonage-Turner (aka Brachial Neuritis, Neuralgic Amyotrophy)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FCD11-9AF2-3943-9B6D-B7DC0FC699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EDF4F9"/>
              </a:buClr>
              <a:buSzPts val="1680"/>
              <a:buChar char="■"/>
            </a:pPr>
            <a:r>
              <a:rPr lang="en-US" sz="2400" dirty="0"/>
              <a:t>Looks very similar to cervical radiculopathy</a:t>
            </a:r>
            <a:endParaRPr lang="en-US" dirty="0"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rgbClr val="EDF4F9"/>
              </a:buClr>
              <a:buSzPts val="1400"/>
              <a:buChar char="■"/>
            </a:pPr>
            <a:r>
              <a:rPr lang="en-US" sz="2000" dirty="0"/>
              <a:t>Affects upper roots/trunks/cords (~C5-6)</a:t>
            </a:r>
            <a:endParaRPr lang="en-US" dirty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EDF4F9"/>
              </a:buClr>
              <a:buSzPts val="1680"/>
              <a:buChar char="■"/>
            </a:pPr>
            <a:r>
              <a:rPr lang="en-US" sz="2400" dirty="0"/>
              <a:t>Rare? Incidence reported between 1/1000 and 100,000</a:t>
            </a:r>
            <a:endParaRPr lang="en-US" dirty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EDF4F9"/>
              </a:buClr>
              <a:buSzPts val="1680"/>
              <a:buChar char="■"/>
            </a:pPr>
            <a:r>
              <a:rPr lang="en-US" sz="2400" dirty="0"/>
              <a:t>Pain (1d to 2mths) is first symptom in 90%, commonly at night</a:t>
            </a:r>
            <a:endParaRPr lang="en-US" dirty="0"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rgbClr val="EDF4F9"/>
              </a:buClr>
              <a:buSzPts val="1400"/>
              <a:buChar char="■"/>
            </a:pPr>
            <a:r>
              <a:rPr lang="en-US" sz="2000" dirty="0"/>
              <a:t>Diffuse shoulder, extending to neck and upper arm</a:t>
            </a:r>
            <a:endParaRPr lang="en-US" dirty="0"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rgbClr val="EDF4F9"/>
              </a:buClr>
              <a:buSzPts val="1400"/>
              <a:buChar char="■"/>
            </a:pPr>
            <a:r>
              <a:rPr lang="en-US" sz="2000" dirty="0"/>
              <a:t>30-70% may have residual pain after initial “painful phase”</a:t>
            </a:r>
            <a:endParaRPr lang="en-US" dirty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EDF4F9"/>
              </a:buClr>
              <a:buSzPts val="1680"/>
              <a:buChar char="■"/>
            </a:pPr>
            <a:r>
              <a:rPr lang="en-US" sz="2400" dirty="0"/>
              <a:t>Weakness and sensory complaints</a:t>
            </a:r>
            <a:endParaRPr lang="en-US" dirty="0"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rgbClr val="EDF4F9"/>
              </a:buClr>
              <a:buSzPts val="1400"/>
              <a:buChar char="■"/>
            </a:pPr>
            <a:r>
              <a:rPr lang="en-US" sz="2000" dirty="0"/>
              <a:t>Sensory complaints 66-78%</a:t>
            </a:r>
            <a:endParaRPr lang="en-US" dirty="0"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rgbClr val="EDF4F9"/>
              </a:buClr>
              <a:buSzPts val="1400"/>
              <a:buChar char="■"/>
            </a:pPr>
            <a:r>
              <a:rPr lang="en-US" sz="2000" dirty="0"/>
              <a:t>Weakness within 24hr of pain in 34%, 1-7d in 39%, </a:t>
            </a:r>
            <a:endParaRPr lang="en-US" dirty="0"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rgbClr val="EDF4F9"/>
              </a:buClr>
              <a:buSzPts val="1400"/>
              <a:buChar char="■"/>
            </a:pPr>
            <a:r>
              <a:rPr lang="en-US" sz="2000" dirty="0"/>
              <a:t>Wasting (amyotrophy) seen at 2-6 weeks</a:t>
            </a:r>
            <a:endParaRPr lang="en-US" dirty="0"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rgbClr val="EDF4F9"/>
              </a:buClr>
              <a:buSzPts val="1400"/>
              <a:buChar char="■"/>
            </a:pPr>
            <a:r>
              <a:rPr lang="en-US" sz="2000" dirty="0"/>
              <a:t>Most commonly affected</a:t>
            </a:r>
            <a:endParaRPr lang="en-US" dirty="0"/>
          </a:p>
          <a:p>
            <a:pPr marL="1143000" lvl="2" indent="-228600" algn="l" rtl="0">
              <a:spcBef>
                <a:spcPts val="360"/>
              </a:spcBef>
              <a:spcAft>
                <a:spcPts val="0"/>
              </a:spcAft>
              <a:buClr>
                <a:srgbClr val="EDF4F9"/>
              </a:buClr>
              <a:buSzPts val="1260"/>
              <a:buChar char="■"/>
            </a:pPr>
            <a:r>
              <a:rPr lang="en-US" sz="1800" dirty="0"/>
              <a:t>Infraspinatus 72%</a:t>
            </a:r>
            <a:endParaRPr lang="en-US" dirty="0"/>
          </a:p>
          <a:p>
            <a:pPr marL="1143000" lvl="2" indent="-228600" algn="l" rtl="0">
              <a:spcBef>
                <a:spcPts val="360"/>
              </a:spcBef>
              <a:spcAft>
                <a:spcPts val="0"/>
              </a:spcAft>
              <a:buClr>
                <a:srgbClr val="EDF4F9"/>
              </a:buClr>
              <a:buSzPts val="1260"/>
              <a:buChar char="■"/>
            </a:pPr>
            <a:r>
              <a:rPr lang="en-US" sz="1800" dirty="0"/>
              <a:t>Serratus anterior 70% (medial scapular winging)</a:t>
            </a:r>
            <a:endParaRPr lang="en-US" dirty="0"/>
          </a:p>
          <a:p>
            <a:pPr marL="1600200" lvl="3" indent="-228600" algn="l" rtl="0">
              <a:spcBef>
                <a:spcPts val="280"/>
              </a:spcBef>
              <a:spcAft>
                <a:spcPts val="0"/>
              </a:spcAft>
              <a:buClr>
                <a:srgbClr val="EDF4F9"/>
              </a:buClr>
              <a:buSzPts val="980"/>
              <a:buChar char="■"/>
            </a:pPr>
            <a:r>
              <a:rPr lang="en-US" sz="1400" dirty="0"/>
              <a:t>innervated by Long Thoracic Nerve (C5-C7)</a:t>
            </a:r>
          </a:p>
          <a:p>
            <a:pPr marL="1143000" lvl="2" indent="-228600" algn="l" rtl="0">
              <a:spcBef>
                <a:spcPts val="360"/>
              </a:spcBef>
              <a:spcAft>
                <a:spcPts val="0"/>
              </a:spcAft>
              <a:buClr>
                <a:srgbClr val="EDF4F9"/>
              </a:buClr>
              <a:buSzPts val="1260"/>
              <a:buChar char="■"/>
            </a:pPr>
            <a:r>
              <a:rPr lang="en-US" sz="1800" dirty="0"/>
              <a:t>Supraspinatus 65%</a:t>
            </a:r>
            <a:endParaRPr lang="en-US" dirty="0"/>
          </a:p>
          <a:p>
            <a:pPr marL="1143000" lvl="2" indent="-228600" algn="l" rtl="0">
              <a:spcBef>
                <a:spcPts val="360"/>
              </a:spcBef>
              <a:spcAft>
                <a:spcPts val="0"/>
              </a:spcAft>
              <a:buClr>
                <a:srgbClr val="EDF4F9"/>
              </a:buClr>
              <a:buSzPts val="1260"/>
              <a:buChar char="■"/>
            </a:pPr>
            <a:r>
              <a:rPr lang="en-US" sz="1800" dirty="0"/>
              <a:t>Biceps 61%</a:t>
            </a:r>
            <a:endParaRPr lang="en-US" dirty="0"/>
          </a:p>
          <a:p>
            <a:endParaRPr lang="en-US" dirty="0"/>
          </a:p>
        </p:txBody>
      </p:sp>
      <p:pic>
        <p:nvPicPr>
          <p:cNvPr id="5" name="Google Shape;359;p21" descr="Screen Shot 2018-07-04 at 10.08.03 AM.png">
            <a:extLst>
              <a:ext uri="{FF2B5EF4-FFF2-40B4-BE49-F238E27FC236}">
                <a16:creationId xmlns:a16="http://schemas.microsoft.com/office/drawing/2014/main" id="{68FE0B18-7417-7E46-A7E9-314D0801F9A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5790" y="5803066"/>
            <a:ext cx="3466209" cy="1054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60;p21" descr="Screen Shot 2018-07-04 at 10.22.21 AM.png">
            <a:extLst>
              <a:ext uri="{FF2B5EF4-FFF2-40B4-BE49-F238E27FC236}">
                <a16:creationId xmlns:a16="http://schemas.microsoft.com/office/drawing/2014/main" id="{166EE538-A5E9-204B-BD5B-D26A5519822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51235" y="3682166"/>
            <a:ext cx="2781300" cy="212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61;p21" descr="Screen Shot 2018-07-04 at 10.22.10 AM.png">
            <a:extLst>
              <a:ext uri="{FF2B5EF4-FFF2-40B4-BE49-F238E27FC236}">
                <a16:creationId xmlns:a16="http://schemas.microsoft.com/office/drawing/2014/main" id="{580C2E01-BDE6-EF40-A7ED-26C64395DBF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51235" y="1179245"/>
            <a:ext cx="2552700" cy="2425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Google Shape;362;p21">
            <a:extLst>
              <a:ext uri="{FF2B5EF4-FFF2-40B4-BE49-F238E27FC236}">
                <a16:creationId xmlns:a16="http://schemas.microsoft.com/office/drawing/2014/main" id="{7E3F73D9-2BB1-6640-8126-8B3FB6475AF2}"/>
              </a:ext>
            </a:extLst>
          </p:cNvPr>
          <p:cNvCxnSpPr/>
          <p:nvPr/>
        </p:nvCxnSpPr>
        <p:spPr>
          <a:xfrm rot="10800000" flipH="1">
            <a:off x="6908800" y="3008041"/>
            <a:ext cx="2616600" cy="1481700"/>
          </a:xfrm>
          <a:prstGeom prst="curvedConnector3">
            <a:avLst>
              <a:gd name="adj1" fmla="val 50001"/>
            </a:avLst>
          </a:prstGeom>
          <a:solidFill>
            <a:schemeClr val="accent1"/>
          </a:solidFill>
          <a:ln w="635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9" name="Google Shape;363;p21">
            <a:extLst>
              <a:ext uri="{FF2B5EF4-FFF2-40B4-BE49-F238E27FC236}">
                <a16:creationId xmlns:a16="http://schemas.microsoft.com/office/drawing/2014/main" id="{193FE764-9F0C-3D45-88C3-F58570E103B8}"/>
              </a:ext>
            </a:extLst>
          </p:cNvPr>
          <p:cNvCxnSpPr>
            <a:endCxn id="6" idx="1"/>
          </p:cNvCxnSpPr>
          <p:nvPr/>
        </p:nvCxnSpPr>
        <p:spPr>
          <a:xfrm rot="10800000" flipH="1">
            <a:off x="7353235" y="4742616"/>
            <a:ext cx="1998000" cy="502500"/>
          </a:xfrm>
          <a:prstGeom prst="curvedConnector3">
            <a:avLst>
              <a:gd name="adj1" fmla="val 50002"/>
            </a:avLst>
          </a:prstGeom>
          <a:solidFill>
            <a:schemeClr val="accent1"/>
          </a:solidFill>
          <a:ln w="635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7700393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E68A0DB-91DF-3647-BD87-5E55CF5DD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LOWER EXTREMITY</a:t>
            </a:r>
          </a:p>
        </p:txBody>
      </p:sp>
    </p:spTree>
    <p:extLst>
      <p:ext uri="{BB962C8B-B14F-4D97-AF65-F5344CB8AC3E}">
        <p14:creationId xmlns:p14="http://schemas.microsoft.com/office/powerpoint/2010/main" val="2854830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D6783-A5FE-B448-A29B-838D70C9E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Foot Drop - Radiculopathy or Peroneal Neuropathy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7AD91-CFB4-DA46-B34E-43D23B53B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1849"/>
            <a:ext cx="4729296" cy="4686012"/>
          </a:xfrm>
        </p:spPr>
        <p:txBody>
          <a:bodyPr/>
          <a:lstStyle/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EDF4F9"/>
              </a:buClr>
              <a:buSzPts val="2240"/>
              <a:buChar char="■"/>
            </a:pPr>
            <a:r>
              <a:rPr lang="en-US" dirty="0"/>
              <a:t>Hip abduction weakness (&lt;3/5) found in 18/21 patients with spinal etiology of foot drop</a:t>
            </a:r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rgbClr val="EDF4F9"/>
              </a:buClr>
              <a:buSzPts val="1960"/>
              <a:buChar char="■"/>
            </a:pPr>
            <a:r>
              <a:rPr lang="en-US" dirty="0"/>
              <a:t>L5 supplies gluteus </a:t>
            </a:r>
            <a:r>
              <a:rPr lang="en-US" dirty="0" err="1"/>
              <a:t>medius</a:t>
            </a:r>
            <a:r>
              <a:rPr lang="en-US" dirty="0"/>
              <a:t>, </a:t>
            </a:r>
            <a:r>
              <a:rPr lang="en-US" dirty="0" err="1"/>
              <a:t>minimus</a:t>
            </a:r>
            <a:r>
              <a:rPr lang="en-US" dirty="0"/>
              <a:t>, and tensor fascia </a:t>
            </a:r>
            <a:r>
              <a:rPr lang="en-US" dirty="0" err="1"/>
              <a:t>lata</a:t>
            </a:r>
            <a:endParaRPr lang="en-US"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EDF4F9"/>
              </a:buClr>
              <a:buSzPts val="2240"/>
              <a:buChar char="■"/>
            </a:pPr>
            <a:r>
              <a:rPr lang="en-US" dirty="0"/>
              <a:t>May also present with both </a:t>
            </a:r>
            <a:r>
              <a:rPr lang="en-US" dirty="0" err="1"/>
              <a:t>trendelenberg</a:t>
            </a:r>
            <a:r>
              <a:rPr lang="en-US" dirty="0"/>
              <a:t> and steppage gait</a:t>
            </a:r>
          </a:p>
          <a:p>
            <a:endParaRPr lang="en-US" dirty="0"/>
          </a:p>
        </p:txBody>
      </p:sp>
      <p:pic>
        <p:nvPicPr>
          <p:cNvPr id="5" name="Google Shape;375;p23" descr="Screen Shot 2018-06-18 at 10.44.18 AM.png">
            <a:extLst>
              <a:ext uri="{FF2B5EF4-FFF2-40B4-BE49-F238E27FC236}">
                <a16:creationId xmlns:a16="http://schemas.microsoft.com/office/drawing/2014/main" id="{DBA17B97-4736-9D40-A139-3A3234623F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55566" y="5363105"/>
            <a:ext cx="3522133" cy="132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76;p23" descr="Screen Shot 2018-06-18 at 10.44.31 AM.png">
            <a:extLst>
              <a:ext uri="{FF2B5EF4-FFF2-40B4-BE49-F238E27FC236}">
                <a16:creationId xmlns:a16="http://schemas.microsoft.com/office/drawing/2014/main" id="{61FDF94C-0A33-A140-8323-13B785A50C0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39853" y="1109456"/>
            <a:ext cx="4842933" cy="40629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4869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E68A0DB-91DF-3647-BD87-5E55CF5DD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HIP AND GROIN PAIN</a:t>
            </a:r>
          </a:p>
        </p:txBody>
      </p:sp>
    </p:spTree>
    <p:extLst>
      <p:ext uri="{BB962C8B-B14F-4D97-AF65-F5344CB8AC3E}">
        <p14:creationId xmlns:p14="http://schemas.microsoft.com/office/powerpoint/2010/main" val="15609822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D6783-A5FE-B448-A29B-838D70C9E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Intra-articular hip pathology pain diagrams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C852D79-DBD7-6D44-B406-3ACA21C689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9" name="Google Shape;387;p25">
            <a:extLst>
              <a:ext uri="{FF2B5EF4-FFF2-40B4-BE49-F238E27FC236}">
                <a16:creationId xmlns:a16="http://schemas.microsoft.com/office/drawing/2014/main" id="{63D52113-9B24-2E4D-8C80-249C8279407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88923" y="1517743"/>
            <a:ext cx="6286199" cy="468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89;p25" descr="Screen Shot 2018-06-18 at 12.01.35 PM.png">
            <a:extLst>
              <a:ext uri="{FF2B5EF4-FFF2-40B4-BE49-F238E27FC236}">
                <a16:creationId xmlns:a16="http://schemas.microsoft.com/office/drawing/2014/main" id="{398323C4-75E8-494B-9369-D2CA6E9906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7276" y="2183745"/>
            <a:ext cx="6296647" cy="300074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390;p25">
            <a:extLst>
              <a:ext uri="{FF2B5EF4-FFF2-40B4-BE49-F238E27FC236}">
                <a16:creationId xmlns:a16="http://schemas.microsoft.com/office/drawing/2014/main" id="{2DDEA127-F819-9846-B54B-A9DEC12126C7}"/>
              </a:ext>
            </a:extLst>
          </p:cNvPr>
          <p:cNvSpPr/>
          <p:nvPr/>
        </p:nvSpPr>
        <p:spPr>
          <a:xfrm>
            <a:off x="275827" y="1087407"/>
            <a:ext cx="53142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Femoroacetabular</a:t>
            </a:r>
            <a:r>
              <a:rPr lang="en-US" sz="2400" b="1" dirty="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 impingement</a:t>
            </a:r>
            <a:endParaRPr sz="2400" dirty="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" name="Google Shape;391;p25">
            <a:extLst>
              <a:ext uri="{FF2B5EF4-FFF2-40B4-BE49-F238E27FC236}">
                <a16:creationId xmlns:a16="http://schemas.microsoft.com/office/drawing/2014/main" id="{B28690F5-FCAD-4141-A201-C5EF4B6AB64B}"/>
              </a:ext>
            </a:extLst>
          </p:cNvPr>
          <p:cNvSpPr txBox="1"/>
          <p:nvPr/>
        </p:nvSpPr>
        <p:spPr>
          <a:xfrm>
            <a:off x="8241960" y="1602373"/>
            <a:ext cx="200728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Hip DJD</a:t>
            </a:r>
            <a:endParaRPr sz="32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6958065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47836-604B-BB4F-8FEF-C32919BF5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Hip DJD and FAI: C-Sign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DAB2F-2DA7-2243-A2CF-C3C9D939F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0C306-4581-EB45-866C-D2607E02E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Change the footer for your meeting name</a:t>
            </a:r>
            <a:endParaRPr lang="en-US" dirty="0"/>
          </a:p>
        </p:txBody>
      </p:sp>
      <p:pic>
        <p:nvPicPr>
          <p:cNvPr id="5" name="Google Shape;396;p26">
            <a:extLst>
              <a:ext uri="{FF2B5EF4-FFF2-40B4-BE49-F238E27FC236}">
                <a16:creationId xmlns:a16="http://schemas.microsoft.com/office/drawing/2014/main" id="{50F54374-B519-C84F-9327-D215A009FD7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74653" y="1581150"/>
            <a:ext cx="2899193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98;p26">
            <a:extLst>
              <a:ext uri="{FF2B5EF4-FFF2-40B4-BE49-F238E27FC236}">
                <a16:creationId xmlns:a16="http://schemas.microsoft.com/office/drawing/2014/main" id="{556485B2-B143-334A-B6CC-F6BEFDC3113C}"/>
              </a:ext>
            </a:extLst>
          </p:cNvPr>
          <p:cNvSpPr txBox="1"/>
          <p:nvPr/>
        </p:nvSpPr>
        <p:spPr>
          <a:xfrm>
            <a:off x="6045200" y="3013134"/>
            <a:ext cx="509154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Cupping thumb and index finger around hip in shape of letter C</a:t>
            </a:r>
            <a:endParaRPr/>
          </a:p>
        </p:txBody>
      </p:sp>
      <p:pic>
        <p:nvPicPr>
          <p:cNvPr id="7" name="Google Shape;399;p26">
            <a:extLst>
              <a:ext uri="{FF2B5EF4-FFF2-40B4-BE49-F238E27FC236}">
                <a16:creationId xmlns:a16="http://schemas.microsoft.com/office/drawing/2014/main" id="{37D9B949-2A78-4D4A-8A01-9E938C67890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94430" y="5942865"/>
            <a:ext cx="3824717" cy="7723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73301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A0079-26BA-F945-A580-0D46B12C3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Spinal Causes of Anterior Thigh/Hip pain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3E6F6-01AE-214E-AF75-B7E327650C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oogle Shape;404;p27" descr="Screen Shot 2018-07-01 at 12.43.33 PM.png">
            <a:extLst>
              <a:ext uri="{FF2B5EF4-FFF2-40B4-BE49-F238E27FC236}">
                <a16:creationId xmlns:a16="http://schemas.microsoft.com/office/drawing/2014/main" id="{C184BAA0-0231-0245-AC6A-CAA981696E7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-70026" r="-70025"/>
          <a:stretch/>
        </p:blipFill>
        <p:spPr>
          <a:xfrm>
            <a:off x="-443464" y="1159330"/>
            <a:ext cx="12635464" cy="52117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58411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A0079-26BA-F945-A580-0D46B12C3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3E6F6-01AE-214E-AF75-B7E327650C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Google Shape;411;p28" descr="Screen Shot 2018-07-01 at 12.48.25 PM.png">
            <a:extLst>
              <a:ext uri="{FF2B5EF4-FFF2-40B4-BE49-F238E27FC236}">
                <a16:creationId xmlns:a16="http://schemas.microsoft.com/office/drawing/2014/main" id="{CB9EB041-20A0-0249-9F80-FCD84C9B30C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44967" y="0"/>
            <a:ext cx="64056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12;p28" descr="Screen Shot 2018-07-05 at 9.01.21 AM.png">
            <a:extLst>
              <a:ext uri="{FF2B5EF4-FFF2-40B4-BE49-F238E27FC236}">
                <a16:creationId xmlns:a16="http://schemas.microsoft.com/office/drawing/2014/main" id="{733E5C96-11FE-BB4D-AE51-20D56E37E33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-1912" r="1318"/>
          <a:stretch/>
        </p:blipFill>
        <p:spPr>
          <a:xfrm>
            <a:off x="1039666" y="362887"/>
            <a:ext cx="3610267" cy="64951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Google Shape;414;p28">
            <a:extLst>
              <a:ext uri="{FF2B5EF4-FFF2-40B4-BE49-F238E27FC236}">
                <a16:creationId xmlns:a16="http://schemas.microsoft.com/office/drawing/2014/main" id="{7018E159-6304-4646-A2EC-C44972C3DD83}"/>
              </a:ext>
            </a:extLst>
          </p:cNvPr>
          <p:cNvCxnSpPr/>
          <p:nvPr/>
        </p:nvCxnSpPr>
        <p:spPr>
          <a:xfrm rot="10800000">
            <a:off x="4482790" y="1739590"/>
            <a:ext cx="562177" cy="825190"/>
          </a:xfrm>
          <a:prstGeom prst="straightConnector1">
            <a:avLst/>
          </a:prstGeom>
          <a:noFill/>
          <a:ln w="635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" name="Google Shape;415;p28">
            <a:extLst>
              <a:ext uri="{FF2B5EF4-FFF2-40B4-BE49-F238E27FC236}">
                <a16:creationId xmlns:a16="http://schemas.microsoft.com/office/drawing/2014/main" id="{4ED2D7DC-ACE0-5A44-B2AB-D53DE8E0B14B}"/>
              </a:ext>
            </a:extLst>
          </p:cNvPr>
          <p:cNvCxnSpPr/>
          <p:nvPr/>
        </p:nvCxnSpPr>
        <p:spPr>
          <a:xfrm flipH="1">
            <a:off x="4505092" y="2219091"/>
            <a:ext cx="892098" cy="1"/>
          </a:xfrm>
          <a:prstGeom prst="straightConnector1">
            <a:avLst/>
          </a:prstGeom>
          <a:noFill/>
          <a:ln w="635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" name="Google Shape;416;p28">
            <a:extLst>
              <a:ext uri="{FF2B5EF4-FFF2-40B4-BE49-F238E27FC236}">
                <a16:creationId xmlns:a16="http://schemas.microsoft.com/office/drawing/2014/main" id="{F63F4F60-8D1B-1540-AC2E-E5AFAC605804}"/>
              </a:ext>
            </a:extLst>
          </p:cNvPr>
          <p:cNvCxnSpPr/>
          <p:nvPr/>
        </p:nvCxnSpPr>
        <p:spPr>
          <a:xfrm rot="10800000">
            <a:off x="4482790" y="2927668"/>
            <a:ext cx="2698622" cy="3394806"/>
          </a:xfrm>
          <a:prstGeom prst="straightConnector1">
            <a:avLst/>
          </a:prstGeom>
          <a:noFill/>
          <a:ln w="635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" name="Google Shape;417;p28">
            <a:extLst>
              <a:ext uri="{FF2B5EF4-FFF2-40B4-BE49-F238E27FC236}">
                <a16:creationId xmlns:a16="http://schemas.microsoft.com/office/drawing/2014/main" id="{BF2CE6CF-F2E4-674C-A0CF-DD71B9BFDA3B}"/>
              </a:ext>
            </a:extLst>
          </p:cNvPr>
          <p:cNvCxnSpPr/>
          <p:nvPr/>
        </p:nvCxnSpPr>
        <p:spPr>
          <a:xfrm rot="10800000">
            <a:off x="4304371" y="4036741"/>
            <a:ext cx="2545729" cy="1405055"/>
          </a:xfrm>
          <a:prstGeom prst="straightConnector1">
            <a:avLst/>
          </a:prstGeom>
          <a:noFill/>
          <a:ln w="635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2" name="Google Shape;413;p28">
            <a:extLst>
              <a:ext uri="{FF2B5EF4-FFF2-40B4-BE49-F238E27FC236}">
                <a16:creationId xmlns:a16="http://schemas.microsoft.com/office/drawing/2014/main" id="{ABED749F-9A47-CD46-976D-D9411E77D236}"/>
              </a:ext>
            </a:extLst>
          </p:cNvPr>
          <p:cNvSpPr txBox="1"/>
          <p:nvPr/>
        </p:nvSpPr>
        <p:spPr>
          <a:xfrm>
            <a:off x="7181412" y="6137808"/>
            <a:ext cx="2409922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latin typeface="Georgia"/>
                <a:ea typeface="Georgia"/>
                <a:cs typeface="Georgia"/>
                <a:sym typeface="Georgia"/>
              </a:rPr>
              <a:t>Obturator n (L2-4)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10018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70E6F-C5C7-6D4E-8B77-BE85956BF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5972B-8325-6949-B1CD-FD458B9964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Google Shape;424;p29" descr="Screen Shot 2018-07-01 at 2.47.51 PM.png">
            <a:extLst>
              <a:ext uri="{FF2B5EF4-FFF2-40B4-BE49-F238E27FC236}">
                <a16:creationId xmlns:a16="http://schemas.microsoft.com/office/drawing/2014/main" id="{E692C0CB-23C3-2247-AF5E-A9CF045678C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46792" y="423270"/>
            <a:ext cx="5573253" cy="128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27;p29" descr="Screen Shot 2018-07-04 at 10.33.15 AM.png">
            <a:extLst>
              <a:ext uri="{FF2B5EF4-FFF2-40B4-BE49-F238E27FC236}">
                <a16:creationId xmlns:a16="http://schemas.microsoft.com/office/drawing/2014/main" id="{9C659D69-F6CD-FE4E-9638-215FA8B7B9D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5892" y="914400"/>
            <a:ext cx="3492500" cy="223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28;p29" descr="Screen Shot 2018-07-01 at 12.43.33 PM.png">
            <a:extLst>
              <a:ext uri="{FF2B5EF4-FFF2-40B4-BE49-F238E27FC236}">
                <a16:creationId xmlns:a16="http://schemas.microsoft.com/office/drawing/2014/main" id="{50A1AB99-28F9-5745-B8D6-37E97262DEF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8023" t="44721" r="63550" b="28276"/>
          <a:stretch/>
        </p:blipFill>
        <p:spPr>
          <a:xfrm>
            <a:off x="721709" y="3522932"/>
            <a:ext cx="958983" cy="3042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29;p29" descr="Screen Shot 2018-07-01 at 12.51.20 PM.png">
            <a:extLst>
              <a:ext uri="{FF2B5EF4-FFF2-40B4-BE49-F238E27FC236}">
                <a16:creationId xmlns:a16="http://schemas.microsoft.com/office/drawing/2014/main" id="{68123DA2-067B-7A40-B0F8-BFB975EC885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8401" r="38291" b="42395"/>
          <a:stretch/>
        </p:blipFill>
        <p:spPr>
          <a:xfrm>
            <a:off x="1819090" y="3522882"/>
            <a:ext cx="2063217" cy="29781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Google Shape;430;p29">
            <a:extLst>
              <a:ext uri="{FF2B5EF4-FFF2-40B4-BE49-F238E27FC236}">
                <a16:creationId xmlns:a16="http://schemas.microsoft.com/office/drawing/2014/main" id="{2C08B15F-1F52-654B-8D02-938FAB1A45DB}"/>
              </a:ext>
            </a:extLst>
          </p:cNvPr>
          <p:cNvCxnSpPr/>
          <p:nvPr/>
        </p:nvCxnSpPr>
        <p:spPr>
          <a:xfrm rot="10800000">
            <a:off x="2850699" y="2776756"/>
            <a:ext cx="919295" cy="526607"/>
          </a:xfrm>
          <a:prstGeom prst="straightConnector1">
            <a:avLst/>
          </a:prstGeom>
          <a:solidFill>
            <a:schemeClr val="accent1"/>
          </a:solidFill>
          <a:ln w="635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  <p:pic>
        <p:nvPicPr>
          <p:cNvPr id="10" name="Google Shape;426;p29" descr="Screen Shot 2018-07-01 at 2.41.59 PM.png">
            <a:extLst>
              <a:ext uri="{FF2B5EF4-FFF2-40B4-BE49-F238E27FC236}">
                <a16:creationId xmlns:a16="http://schemas.microsoft.com/office/drawing/2014/main" id="{86AD9276-1332-F84F-9A8E-CC917923D0F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46794" y="1708651"/>
            <a:ext cx="5579829" cy="2350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422;p29" descr="Screen Shot 2018-07-01 at 2.47.02 PM.png">
            <a:extLst>
              <a:ext uri="{FF2B5EF4-FFF2-40B4-BE49-F238E27FC236}">
                <a16:creationId xmlns:a16="http://schemas.microsoft.com/office/drawing/2014/main" id="{FE4F3767-0190-6D43-A28D-EB00453C2F6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>
            <a:alphaModFix/>
          </a:blip>
          <a:srcRect t="-45075" b="-45075"/>
          <a:stretch/>
        </p:blipFill>
        <p:spPr>
          <a:xfrm>
            <a:off x="4046793" y="4423745"/>
            <a:ext cx="5579829" cy="2301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425;p29" descr="Screen Shot 2018-07-01 at 2.42.08 PM.png">
            <a:extLst>
              <a:ext uri="{FF2B5EF4-FFF2-40B4-BE49-F238E27FC236}">
                <a16:creationId xmlns:a16="http://schemas.microsoft.com/office/drawing/2014/main" id="{76CFA37B-96C8-254E-9532-E311AC4A6AF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46794" y="4058687"/>
            <a:ext cx="5579829" cy="9299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82378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70E6F-C5C7-6D4E-8B77-BE85956BF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L3/L4 radiculopathy?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5972B-8325-6949-B1CD-FD458B9964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435;p30">
            <a:extLst>
              <a:ext uri="{FF2B5EF4-FFF2-40B4-BE49-F238E27FC236}">
                <a16:creationId xmlns:a16="http://schemas.microsoft.com/office/drawing/2014/main" id="{44C89A96-CFAE-F84B-85A9-8AB787D79A46}"/>
              </a:ext>
            </a:extLst>
          </p:cNvPr>
          <p:cNvSpPr txBox="1">
            <a:spLocks/>
          </p:cNvSpPr>
          <p:nvPr/>
        </p:nvSpPr>
        <p:spPr>
          <a:xfrm>
            <a:off x="587991" y="1163860"/>
            <a:ext cx="5832874" cy="290449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CCCC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CCC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CCCC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CCCC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CCCC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buClr>
                <a:srgbClr val="EDF4F9"/>
              </a:buClr>
              <a:buSzPts val="1680"/>
              <a:buFont typeface="Arial" panose="020B0604020202020204" pitchFamily="34" charset="0"/>
              <a:buChar char="■"/>
            </a:pPr>
            <a:r>
              <a:rPr lang="en-US" sz="2400" dirty="0">
                <a:solidFill>
                  <a:schemeClr val="bg1"/>
                </a:solidFill>
              </a:rPr>
              <a:t>33 patients with confirmed L3 or L4 radiculopathy, no hip/knee symptomatic OA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spcBef>
                <a:spcPts val="480"/>
              </a:spcBef>
              <a:buClr>
                <a:srgbClr val="EDF4F9"/>
              </a:buClr>
              <a:buSzPts val="1680"/>
              <a:buFont typeface="Arial" panose="020B0604020202020204" pitchFamily="34" charset="0"/>
              <a:buChar char="■"/>
            </a:pPr>
            <a:r>
              <a:rPr lang="en-US" sz="2400" dirty="0">
                <a:solidFill>
                  <a:schemeClr val="bg1"/>
                </a:solidFill>
              </a:rPr>
              <a:t>Straight leg MMT only found weakness in 9%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spcBef>
                <a:spcPts val="480"/>
              </a:spcBef>
              <a:buClr>
                <a:srgbClr val="EDF4F9"/>
              </a:buClr>
              <a:buSzPts val="1680"/>
              <a:buFont typeface="Arial" panose="020B0604020202020204" pitchFamily="34" charset="0"/>
              <a:buChar char="■"/>
            </a:pPr>
            <a:r>
              <a:rPr lang="en-US" sz="2400" dirty="0">
                <a:solidFill>
                  <a:schemeClr val="bg1"/>
                </a:solidFill>
              </a:rPr>
              <a:t>Sit-to-stand identified weakness in 61%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Google Shape;437;p30" descr="Screen Shot 2018-06-18 at 11.44.40 AM.png">
            <a:extLst>
              <a:ext uri="{FF2B5EF4-FFF2-40B4-BE49-F238E27FC236}">
                <a16:creationId xmlns:a16="http://schemas.microsoft.com/office/drawing/2014/main" id="{A6F4F8AD-2859-8146-8DB2-609DF75F45D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49477" y="5950058"/>
            <a:ext cx="3963823" cy="895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38;p30" descr="Screen Shot 2018-06-18 at 11.46.11 AM.png">
            <a:extLst>
              <a:ext uri="{FF2B5EF4-FFF2-40B4-BE49-F238E27FC236}">
                <a16:creationId xmlns:a16="http://schemas.microsoft.com/office/drawing/2014/main" id="{27C832BD-CFD4-E449-824D-00E98F76371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13291"/>
          <a:stretch/>
        </p:blipFill>
        <p:spPr>
          <a:xfrm>
            <a:off x="210201" y="3645059"/>
            <a:ext cx="6779750" cy="303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39;p30" descr="Screen Shot 2018-06-18 at 11.53.33 AM.png">
            <a:extLst>
              <a:ext uri="{FF2B5EF4-FFF2-40B4-BE49-F238E27FC236}">
                <a16:creationId xmlns:a16="http://schemas.microsoft.com/office/drawing/2014/main" id="{2C8F2FFC-70A5-DC45-B382-87D9630A3F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92514" y="1163860"/>
            <a:ext cx="3906172" cy="392392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440;p30">
            <a:extLst>
              <a:ext uri="{FF2B5EF4-FFF2-40B4-BE49-F238E27FC236}">
                <a16:creationId xmlns:a16="http://schemas.microsoft.com/office/drawing/2014/main" id="{F7D83793-32FB-CD47-8B87-18E800EDA413}"/>
              </a:ext>
            </a:extLst>
          </p:cNvPr>
          <p:cNvSpPr/>
          <p:nvPr/>
        </p:nvSpPr>
        <p:spPr>
          <a:xfrm>
            <a:off x="5009686" y="4844399"/>
            <a:ext cx="987824" cy="323393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</a:pPr>
            <a:endParaRPr sz="1800" b="1" i="0" u="none" strike="noStrike" cap="none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9" name="Google Shape;441;p30">
            <a:extLst>
              <a:ext uri="{FF2B5EF4-FFF2-40B4-BE49-F238E27FC236}">
                <a16:creationId xmlns:a16="http://schemas.microsoft.com/office/drawing/2014/main" id="{6836B35C-FC64-054A-BF02-7FDD8D34E7E3}"/>
              </a:ext>
            </a:extLst>
          </p:cNvPr>
          <p:cNvSpPr/>
          <p:nvPr/>
        </p:nvSpPr>
        <p:spPr>
          <a:xfrm>
            <a:off x="5009686" y="5544235"/>
            <a:ext cx="987824" cy="323393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</a:pPr>
            <a:endParaRPr sz="1800" b="1" i="0" u="none" strike="noStrike" cap="none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0" name="Google Shape;442;p30">
            <a:extLst>
              <a:ext uri="{FF2B5EF4-FFF2-40B4-BE49-F238E27FC236}">
                <a16:creationId xmlns:a16="http://schemas.microsoft.com/office/drawing/2014/main" id="{F57562BB-5BC2-2046-BAAE-63B427ECD868}"/>
              </a:ext>
            </a:extLst>
          </p:cNvPr>
          <p:cNvSpPr/>
          <p:nvPr/>
        </p:nvSpPr>
        <p:spPr>
          <a:xfrm>
            <a:off x="5009686" y="5867628"/>
            <a:ext cx="987824" cy="323393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</a:pPr>
            <a:endParaRPr sz="1800" b="1" i="0" u="none" strike="noStrike" cap="none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4105729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3">
            <a:extLst>
              <a:ext uri="{FF2B5EF4-FFF2-40B4-BE49-F238E27FC236}">
                <a16:creationId xmlns:a16="http://schemas.microsoft.com/office/drawing/2014/main" id="{965D43DF-5808-437E-890E-EDFB9BFB4E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307D8D"/>
                </a:solidFill>
              </a:rPr>
              <a:t>Ulnar Neuropathy or C8-T1?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B1B309-F370-C64A-984A-C9C0B738349F}"/>
              </a:ext>
            </a:extLst>
          </p:cNvPr>
          <p:cNvSpPr txBox="1"/>
          <p:nvPr/>
        </p:nvSpPr>
        <p:spPr>
          <a:xfrm>
            <a:off x="838200" y="1546669"/>
            <a:ext cx="6097978" cy="5175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EDF4F9"/>
              </a:buClr>
              <a:buSzPts val="2240"/>
              <a:buChar char="■"/>
            </a:pPr>
            <a:r>
              <a:rPr lang="en-US" sz="2400" dirty="0">
                <a:solidFill>
                  <a:schemeClr val="bg1"/>
                </a:solidFill>
              </a:rPr>
              <a:t>C8-T1 radiculopathies are much less common than ulnar neuropathy</a:t>
            </a: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EDF4F9"/>
              </a:buClr>
              <a:buSzPts val="2240"/>
              <a:buChar char="■"/>
            </a:pPr>
            <a:r>
              <a:rPr lang="en-US" sz="2400" dirty="0">
                <a:solidFill>
                  <a:schemeClr val="bg1"/>
                </a:solidFill>
              </a:rPr>
              <a:t>EMG and NCS may help confirm peripheral neuropathy or cervical radiculopathy after physical exam</a:t>
            </a:r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rgbClr val="EDF4F9"/>
              </a:buClr>
              <a:buSzPts val="1960"/>
              <a:buChar char="■"/>
            </a:pPr>
            <a:r>
              <a:rPr lang="en-US" sz="2400" dirty="0">
                <a:solidFill>
                  <a:schemeClr val="bg1"/>
                </a:solidFill>
              </a:rPr>
              <a:t>However, EMG and NCS have low sensitivity and specificity</a:t>
            </a:r>
          </a:p>
          <a:p>
            <a:pPr marL="1143000" lvl="2" indent="-228600" algn="l" rtl="0">
              <a:spcBef>
                <a:spcPts val="480"/>
              </a:spcBef>
              <a:spcAft>
                <a:spcPts val="0"/>
              </a:spcAft>
              <a:buClr>
                <a:srgbClr val="EDF4F9"/>
              </a:buClr>
              <a:buSzPts val="1680"/>
              <a:buChar char="■"/>
            </a:pPr>
            <a:r>
              <a:rPr lang="en-US" sz="2400" dirty="0">
                <a:solidFill>
                  <a:schemeClr val="bg1"/>
                </a:solidFill>
              </a:rPr>
              <a:t>Ashkan et al. (British Journal Neurosurgery 2002) found 42% sensitivity and 40% specificity in diagnosing cervical radiculopathy</a:t>
            </a:r>
          </a:p>
          <a:p>
            <a:pPr marL="1143000" lvl="2" indent="-228600" algn="l" rtl="0">
              <a:spcBef>
                <a:spcPts val="480"/>
              </a:spcBef>
              <a:spcAft>
                <a:spcPts val="0"/>
              </a:spcAft>
              <a:buClr>
                <a:srgbClr val="EDF4F9"/>
              </a:buClr>
              <a:buSzPts val="1680"/>
              <a:buChar char="■"/>
            </a:pPr>
            <a:r>
              <a:rPr lang="en-US" sz="2400" dirty="0">
                <a:solidFill>
                  <a:schemeClr val="bg1"/>
                </a:solidFill>
              </a:rPr>
              <a:t>Physical exam is an important for correct diagnosis</a:t>
            </a:r>
          </a:p>
        </p:txBody>
      </p:sp>
    </p:spTree>
    <p:extLst>
      <p:ext uri="{BB962C8B-B14F-4D97-AF65-F5344CB8AC3E}">
        <p14:creationId xmlns:p14="http://schemas.microsoft.com/office/powerpoint/2010/main" val="9060856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70E6F-C5C7-6D4E-8B77-BE85956BF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Provocative Maneuvers: FADIR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5972B-8325-6949-B1CD-FD458B9964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oogle Shape;448;p31">
            <a:extLst>
              <a:ext uri="{FF2B5EF4-FFF2-40B4-BE49-F238E27FC236}">
                <a16:creationId xmlns:a16="http://schemas.microsoft.com/office/drawing/2014/main" id="{A69EF9E5-559C-BF48-80E7-78750F74F9E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7583" y="1600200"/>
            <a:ext cx="3231589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50;p31">
            <a:extLst>
              <a:ext uri="{FF2B5EF4-FFF2-40B4-BE49-F238E27FC236}">
                <a16:creationId xmlns:a16="http://schemas.microsoft.com/office/drawing/2014/main" id="{78832855-197F-FB4F-8663-160A419029FA}"/>
              </a:ext>
            </a:extLst>
          </p:cNvPr>
          <p:cNvSpPr txBox="1"/>
          <p:nvPr/>
        </p:nvSpPr>
        <p:spPr>
          <a:xfrm>
            <a:off x="4426753" y="1326575"/>
            <a:ext cx="7592394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F</a:t>
            </a:r>
            <a:r>
              <a:rPr lang="en-US"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lexion </a:t>
            </a:r>
            <a:r>
              <a:rPr lang="en-US" sz="24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AD</a:t>
            </a:r>
            <a:r>
              <a:rPr lang="en-US"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duction </a:t>
            </a:r>
            <a:r>
              <a:rPr lang="en-US" sz="24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I</a:t>
            </a:r>
            <a:r>
              <a:rPr lang="en-US"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nternal </a:t>
            </a:r>
            <a:r>
              <a:rPr lang="en-US" sz="24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R</a:t>
            </a:r>
            <a:r>
              <a:rPr lang="en-US"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otation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Flexion to 90, then Adduction + Internal Rotation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Positive if reproduces pain - </a:t>
            </a:r>
            <a:endParaRPr/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Dynamic maneuver will elicit sx in labral tears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Excellent screening test</a:t>
            </a:r>
            <a:endParaRPr/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94-99% sensitivity for FAI / labral tear</a:t>
            </a:r>
            <a:endParaRPr/>
          </a:p>
        </p:txBody>
      </p:sp>
      <p:pic>
        <p:nvPicPr>
          <p:cNvPr id="6" name="Google Shape;451;p31">
            <a:extLst>
              <a:ext uri="{FF2B5EF4-FFF2-40B4-BE49-F238E27FC236}">
                <a16:creationId xmlns:a16="http://schemas.microsoft.com/office/drawing/2014/main" id="{4F6388FE-47A7-CD4F-91D7-46EAA8D66B8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94430" y="5942865"/>
            <a:ext cx="3824717" cy="772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52;p31" descr="FAI.gif">
            <a:extLst>
              <a:ext uri="{FF2B5EF4-FFF2-40B4-BE49-F238E27FC236}">
                <a16:creationId xmlns:a16="http://schemas.microsoft.com/office/drawing/2014/main" id="{021BD109-66F0-DE4E-ADED-42D7210D158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64368" y="3856706"/>
            <a:ext cx="3946882" cy="22694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96335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70E6F-C5C7-6D4E-8B77-BE85956BF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Hip Osteoarthritis Clinical Practice Guidelines</a:t>
            </a:r>
          </a:p>
        </p:txBody>
      </p:sp>
      <p:sp>
        <p:nvSpPr>
          <p:cNvPr id="4" name="Google Shape;457;p32">
            <a:extLst>
              <a:ext uri="{FF2B5EF4-FFF2-40B4-BE49-F238E27FC236}">
                <a16:creationId xmlns:a16="http://schemas.microsoft.com/office/drawing/2014/main" id="{DBD03CC5-9D4B-9041-9A8A-A45A4C3BBA89}"/>
              </a:ext>
            </a:extLst>
          </p:cNvPr>
          <p:cNvSpPr txBox="1">
            <a:spLocks/>
          </p:cNvSpPr>
          <p:nvPr/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CCCC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CCC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CCCC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CCCC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CCCC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buClr>
                <a:srgbClr val="EDF4F9"/>
              </a:buClr>
              <a:buSzPts val="2240"/>
              <a:buFont typeface="Arial" panose="020B0604020202020204" pitchFamily="34" charset="0"/>
              <a:buChar char="■"/>
            </a:pPr>
            <a:r>
              <a:rPr lang="en-US"/>
              <a:t>American College of Rheumatology – Clinical Prediction Rules for OA on hip exam</a:t>
            </a:r>
          </a:p>
          <a:p>
            <a:pPr marL="742950" lvl="1" indent="-285750">
              <a:spcBef>
                <a:spcPts val="560"/>
              </a:spcBef>
              <a:buClr>
                <a:srgbClr val="EDF4F9"/>
              </a:buClr>
              <a:buSzPts val="1960"/>
              <a:buFont typeface="Arial" panose="020B0604020202020204" pitchFamily="34" charset="0"/>
              <a:buChar char="■"/>
            </a:pPr>
            <a:r>
              <a:rPr lang="en-US"/>
              <a:t>Clinical findings</a:t>
            </a:r>
          </a:p>
          <a:p>
            <a:pPr lvl="2">
              <a:spcBef>
                <a:spcPts val="480"/>
              </a:spcBef>
              <a:buClr>
                <a:schemeClr val="accent1"/>
              </a:buClr>
              <a:buSzPts val="1680"/>
              <a:buFont typeface="Arial" panose="020B0604020202020204" pitchFamily="34" charset="0"/>
              <a:buChar char="■"/>
            </a:pPr>
            <a:r>
              <a:rPr lang="en-US">
                <a:solidFill>
                  <a:schemeClr val="accent1"/>
                </a:solidFill>
              </a:rPr>
              <a:t>Age &gt;50</a:t>
            </a:r>
            <a:endParaRPr lang="en-US"/>
          </a:p>
          <a:p>
            <a:pPr lvl="2">
              <a:spcBef>
                <a:spcPts val="480"/>
              </a:spcBef>
              <a:buClr>
                <a:schemeClr val="accent1"/>
              </a:buClr>
              <a:buSzPts val="1680"/>
              <a:buFont typeface="Arial" panose="020B0604020202020204" pitchFamily="34" charset="0"/>
              <a:buChar char="■"/>
            </a:pPr>
            <a:r>
              <a:rPr lang="en-US">
                <a:solidFill>
                  <a:schemeClr val="accent1"/>
                </a:solidFill>
              </a:rPr>
              <a:t>Hip flexion less than 115 degrees</a:t>
            </a:r>
            <a:endParaRPr lang="en-US"/>
          </a:p>
          <a:p>
            <a:pPr lvl="2">
              <a:spcBef>
                <a:spcPts val="480"/>
              </a:spcBef>
              <a:buClr>
                <a:schemeClr val="accent1"/>
              </a:buClr>
              <a:buSzPts val="1680"/>
              <a:buFont typeface="Arial" panose="020B0604020202020204" pitchFamily="34" charset="0"/>
              <a:buChar char="■"/>
            </a:pPr>
            <a:r>
              <a:rPr lang="en-US">
                <a:solidFill>
                  <a:schemeClr val="accent1"/>
                </a:solidFill>
              </a:rPr>
              <a:t>Hip IR &lt; 15 degrees</a:t>
            </a:r>
            <a:endParaRPr lang="en-US"/>
          </a:p>
          <a:p>
            <a:pPr lvl="3">
              <a:spcBef>
                <a:spcPts val="400"/>
              </a:spcBef>
              <a:buClr>
                <a:srgbClr val="EDF4F9"/>
              </a:buClr>
              <a:buSzPts val="1400"/>
              <a:buFont typeface="Arial" panose="020B0604020202020204" pitchFamily="34" charset="0"/>
              <a:buChar char="■"/>
            </a:pPr>
            <a:r>
              <a:rPr lang="en-US"/>
              <a:t>Or if IR &gt;15 degrees, then pain w/ IR and morning stiffness &gt;60 minutes</a:t>
            </a:r>
          </a:p>
          <a:p>
            <a:pPr marL="742950" lvl="1" indent="-285750">
              <a:spcBef>
                <a:spcPts val="560"/>
              </a:spcBef>
              <a:buClr>
                <a:srgbClr val="EDF4F9"/>
              </a:buClr>
              <a:buSzPts val="1960"/>
              <a:buFont typeface="Arial" panose="020B0604020202020204" pitchFamily="34" charset="0"/>
              <a:buChar char="■"/>
            </a:pPr>
            <a:r>
              <a:rPr lang="en-US"/>
              <a:t>Sensitivity 86%, Specificity 75%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1664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63;p33">
            <a:extLst>
              <a:ext uri="{FF2B5EF4-FFF2-40B4-BE49-F238E27FC236}">
                <a16:creationId xmlns:a16="http://schemas.microsoft.com/office/drawing/2014/main" id="{83D656A6-E707-754B-BF5E-EF5B827D6DF2}"/>
              </a:ext>
            </a:extLst>
          </p:cNvPr>
          <p:cNvSpPr txBox="1">
            <a:spLocks/>
          </p:cNvSpPr>
          <p:nvPr/>
        </p:nvSpPr>
        <p:spPr>
          <a:xfrm>
            <a:off x="609600" y="2073323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CCCC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CCC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CCCC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CCCC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CCCC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buClr>
                <a:srgbClr val="EDF4F9"/>
              </a:buClr>
              <a:buSzPct val="70000"/>
              <a:buFont typeface="Arial" panose="020B0604020202020204" pitchFamily="34" charset="0"/>
              <a:buChar char="■"/>
            </a:pPr>
            <a:r>
              <a:rPr lang="en-US"/>
              <a:t>204 patients with </a:t>
            </a:r>
            <a:r>
              <a:rPr lang="en-US" b="1">
                <a:solidFill>
                  <a:schemeClr val="accent1"/>
                </a:solidFill>
              </a:rPr>
              <a:t>atypical hip pain </a:t>
            </a:r>
            <a:r>
              <a:rPr lang="en-US"/>
              <a:t>underwent IA injection</a:t>
            </a:r>
          </a:p>
          <a:p>
            <a:pPr marL="742950" lvl="1" indent="-285750">
              <a:spcBef>
                <a:spcPts val="518"/>
              </a:spcBef>
              <a:buClr>
                <a:srgbClr val="EDF4F9"/>
              </a:buClr>
              <a:buSzPct val="70000"/>
              <a:buFont typeface="Arial" panose="020B0604020202020204" pitchFamily="34" charset="0"/>
              <a:buChar char="■"/>
            </a:pPr>
            <a:r>
              <a:rPr lang="en-US"/>
              <a:t>Pain in hip region w/o radiating knee pain for &gt;6mths, subtle XR degenerative changes in hip, known lumbar arthritis, absence of localizing exam findings</a:t>
            </a:r>
          </a:p>
          <a:p>
            <a:pPr marL="342900" indent="-342900">
              <a:spcBef>
                <a:spcPts val="592"/>
              </a:spcBef>
              <a:buClr>
                <a:schemeClr val="accent1"/>
              </a:buClr>
              <a:buSzPct val="70000"/>
              <a:buFont typeface="Arial" panose="020B0604020202020204" pitchFamily="34" charset="0"/>
              <a:buChar char="■"/>
            </a:pPr>
            <a:r>
              <a:rPr lang="en-US">
                <a:solidFill>
                  <a:schemeClr val="accent1"/>
                </a:solidFill>
              </a:rPr>
              <a:t>152 Patients (74.5%) with &gt;50% improvement</a:t>
            </a:r>
            <a:r>
              <a:rPr lang="en-US"/>
              <a:t> with injection</a:t>
            </a:r>
          </a:p>
          <a:p>
            <a:pPr marL="742950" lvl="1" indent="-285750">
              <a:spcBef>
                <a:spcPts val="518"/>
              </a:spcBef>
              <a:buClr>
                <a:schemeClr val="accent1"/>
              </a:buClr>
              <a:buSzPct val="70000"/>
              <a:buFont typeface="Arial" panose="020B0604020202020204" pitchFamily="34" charset="0"/>
              <a:buChar char="■"/>
            </a:pPr>
            <a:r>
              <a:rPr lang="en-US">
                <a:solidFill>
                  <a:schemeClr val="accent1"/>
                </a:solidFill>
              </a:rPr>
              <a:t>91% sensitivity, 100% sensitivity for good outcome following THA</a:t>
            </a:r>
            <a:endParaRPr lang="en-US"/>
          </a:p>
          <a:p>
            <a:pPr marL="342900" indent="-342900">
              <a:spcBef>
                <a:spcPts val="592"/>
              </a:spcBef>
              <a:buClr>
                <a:srgbClr val="EDF4F9"/>
              </a:buClr>
              <a:buSzPct val="70000"/>
              <a:buFont typeface="Arial" panose="020B0604020202020204" pitchFamily="34" charset="0"/>
              <a:buChar char="■"/>
            </a:pPr>
            <a:r>
              <a:rPr lang="en-US"/>
              <a:t>52 patients with &lt;50% improvement</a:t>
            </a:r>
          </a:p>
          <a:p>
            <a:pPr marL="742950" lvl="1" indent="-285750">
              <a:spcBef>
                <a:spcPts val="518"/>
              </a:spcBef>
              <a:buClr>
                <a:srgbClr val="EDF4F9"/>
              </a:buClr>
              <a:buSzPct val="70000"/>
              <a:buFont typeface="Arial" panose="020B0604020202020204" pitchFamily="34" charset="0"/>
              <a:buChar char="■"/>
            </a:pPr>
            <a:r>
              <a:rPr lang="en-US"/>
              <a:t>34 patients underwent treatment of lumbar pathology with good results</a:t>
            </a:r>
          </a:p>
          <a:p>
            <a:pPr marL="742950" lvl="1" indent="-170624">
              <a:spcBef>
                <a:spcPts val="518"/>
              </a:spcBef>
              <a:buClr>
                <a:srgbClr val="EDF4F9"/>
              </a:buClr>
              <a:buSzPct val="70000"/>
              <a:buFont typeface="Arial" panose="020B0604020202020204" pitchFamily="34" charset="0"/>
              <a:buNone/>
            </a:pPr>
            <a:endParaRPr lang="en-US"/>
          </a:p>
        </p:txBody>
      </p:sp>
      <p:pic>
        <p:nvPicPr>
          <p:cNvPr id="5" name="Google Shape;465;p33" descr="Screen Shot 2018-07-01 at 1.14.43 PM.png">
            <a:extLst>
              <a:ext uri="{FF2B5EF4-FFF2-40B4-BE49-F238E27FC236}">
                <a16:creationId xmlns:a16="http://schemas.microsoft.com/office/drawing/2014/main" id="{61161113-940C-5745-A2D3-823AF1470F5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30684" y="0"/>
            <a:ext cx="7345190" cy="20887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82157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70E6F-C5C7-6D4E-8B77-BE85956BF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Flexion Contractures</a:t>
            </a:r>
          </a:p>
        </p:txBody>
      </p:sp>
      <p:pic>
        <p:nvPicPr>
          <p:cNvPr id="6" name="Google Shape;470;p34">
            <a:extLst>
              <a:ext uri="{FF2B5EF4-FFF2-40B4-BE49-F238E27FC236}">
                <a16:creationId xmlns:a16="http://schemas.microsoft.com/office/drawing/2014/main" id="{613BF670-3D2F-694E-94D7-24AB6374871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200" y="1323181"/>
            <a:ext cx="6807200" cy="10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72;p34">
            <a:extLst>
              <a:ext uri="{FF2B5EF4-FFF2-40B4-BE49-F238E27FC236}">
                <a16:creationId xmlns:a16="http://schemas.microsoft.com/office/drawing/2014/main" id="{94D9AA76-379D-DC42-BDDB-662984AB8A5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37400" y="1323181"/>
            <a:ext cx="4565015" cy="10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73;p34">
            <a:extLst>
              <a:ext uri="{FF2B5EF4-FFF2-40B4-BE49-F238E27FC236}">
                <a16:creationId xmlns:a16="http://schemas.microsoft.com/office/drawing/2014/main" id="{AC45262F-B48A-3D4F-AC94-7CFDCB1E3C9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0200" y="2326481"/>
            <a:ext cx="2146300" cy="43688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474;p34">
            <a:extLst>
              <a:ext uri="{FF2B5EF4-FFF2-40B4-BE49-F238E27FC236}">
                <a16:creationId xmlns:a16="http://schemas.microsoft.com/office/drawing/2014/main" id="{5FF7F981-292E-B744-B41A-05F50E7E8888}"/>
              </a:ext>
            </a:extLst>
          </p:cNvPr>
          <p:cNvSpPr txBox="1"/>
          <p:nvPr/>
        </p:nvSpPr>
        <p:spPr>
          <a:xfrm>
            <a:off x="3733800" y="3910716"/>
            <a:ext cx="739978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66 Female with back pain and fatigue s/p L3-5 PSF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Minimal improvement postop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Found to have sagittal imbalance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991182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70E6F-C5C7-6D4E-8B77-BE85956BF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5972B-8325-6949-B1CD-FD458B9964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oogle Shape;479;p35">
            <a:extLst>
              <a:ext uri="{FF2B5EF4-FFF2-40B4-BE49-F238E27FC236}">
                <a16:creationId xmlns:a16="http://schemas.microsoft.com/office/drawing/2014/main" id="{451ADEEC-6EAF-5644-88D8-D84D2DA2EF8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200" y="1323181"/>
            <a:ext cx="6807200" cy="10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81;p35">
            <a:extLst>
              <a:ext uri="{FF2B5EF4-FFF2-40B4-BE49-F238E27FC236}">
                <a16:creationId xmlns:a16="http://schemas.microsoft.com/office/drawing/2014/main" id="{24A2F9CB-0699-B64A-A7EA-B94D46FFD08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37400" y="1323181"/>
            <a:ext cx="4565015" cy="10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82;p35">
            <a:extLst>
              <a:ext uri="{FF2B5EF4-FFF2-40B4-BE49-F238E27FC236}">
                <a16:creationId xmlns:a16="http://schemas.microsoft.com/office/drawing/2014/main" id="{D6F3C32C-D20F-0548-8A9A-74F719F4090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0200" y="2326481"/>
            <a:ext cx="4267200" cy="43561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83;p35">
            <a:extLst>
              <a:ext uri="{FF2B5EF4-FFF2-40B4-BE49-F238E27FC236}">
                <a16:creationId xmlns:a16="http://schemas.microsoft.com/office/drawing/2014/main" id="{C3D33482-E212-0445-AF1A-9E38C94C03CC}"/>
              </a:ext>
            </a:extLst>
          </p:cNvPr>
          <p:cNvSpPr txBox="1"/>
          <p:nvPr/>
        </p:nvSpPr>
        <p:spPr>
          <a:xfrm>
            <a:off x="6130636" y="3387436"/>
            <a:ext cx="5798127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S/p L1-S1 PSF, with multiple PCO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No improvement 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Still sagittal imbalance</a:t>
            </a:r>
            <a:endParaRPr/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…why?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775326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70E6F-C5C7-6D4E-8B77-BE85956BF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5972B-8325-6949-B1CD-FD458B9964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oogle Shape;488;p36">
            <a:extLst>
              <a:ext uri="{FF2B5EF4-FFF2-40B4-BE49-F238E27FC236}">
                <a16:creationId xmlns:a16="http://schemas.microsoft.com/office/drawing/2014/main" id="{B346FB05-A9DA-414C-83AD-FAD47C3F129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200" y="1323181"/>
            <a:ext cx="6807200" cy="10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90;p36">
            <a:extLst>
              <a:ext uri="{FF2B5EF4-FFF2-40B4-BE49-F238E27FC236}">
                <a16:creationId xmlns:a16="http://schemas.microsoft.com/office/drawing/2014/main" id="{CE78D8B2-2C4D-E947-91D9-A8EC6425586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37400" y="1323181"/>
            <a:ext cx="4565015" cy="10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91;p36">
            <a:extLst>
              <a:ext uri="{FF2B5EF4-FFF2-40B4-BE49-F238E27FC236}">
                <a16:creationId xmlns:a16="http://schemas.microsoft.com/office/drawing/2014/main" id="{40DD6B40-E599-944D-B7D9-DB7F8E817D4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0200" y="2326481"/>
            <a:ext cx="9042400" cy="4368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92;p36">
            <a:extLst>
              <a:ext uri="{FF2B5EF4-FFF2-40B4-BE49-F238E27FC236}">
                <a16:creationId xmlns:a16="http://schemas.microsoft.com/office/drawing/2014/main" id="{322854C2-A4D2-E247-976C-6DDF1F18CB2A}"/>
              </a:ext>
            </a:extLst>
          </p:cNvPr>
          <p:cNvSpPr txBox="1"/>
          <p:nvPr/>
        </p:nvSpPr>
        <p:spPr>
          <a:xfrm>
            <a:off x="9586162" y="3818383"/>
            <a:ext cx="2605838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…Oops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Complete improvement after THA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125265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70E6F-C5C7-6D4E-8B77-BE85956BF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Thomas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5972B-8325-6949-B1CD-FD458B9964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oogle Shape;498;p37">
            <a:extLst>
              <a:ext uri="{FF2B5EF4-FFF2-40B4-BE49-F238E27FC236}">
                <a16:creationId xmlns:a16="http://schemas.microsoft.com/office/drawing/2014/main" id="{C30A963B-1FFF-8545-885E-637B3AD129D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5707" y="1530288"/>
            <a:ext cx="4818185" cy="4140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00;p37">
            <a:extLst>
              <a:ext uri="{FF2B5EF4-FFF2-40B4-BE49-F238E27FC236}">
                <a16:creationId xmlns:a16="http://schemas.microsoft.com/office/drawing/2014/main" id="{A2516000-82EC-A04C-AF83-FA60F30094C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06504" y="1530288"/>
            <a:ext cx="4856408" cy="4053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01;p37">
            <a:extLst>
              <a:ext uri="{FF2B5EF4-FFF2-40B4-BE49-F238E27FC236}">
                <a16:creationId xmlns:a16="http://schemas.microsoft.com/office/drawing/2014/main" id="{AAB1D609-6741-9D4A-85D2-BAFFA01BE66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27066" y="5943309"/>
            <a:ext cx="2929467" cy="76440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02;p37">
            <a:extLst>
              <a:ext uri="{FF2B5EF4-FFF2-40B4-BE49-F238E27FC236}">
                <a16:creationId xmlns:a16="http://schemas.microsoft.com/office/drawing/2014/main" id="{D1ECBA78-DB22-9840-8312-2405A9B29D06}"/>
              </a:ext>
            </a:extLst>
          </p:cNvPr>
          <p:cNvSpPr txBox="1"/>
          <p:nvPr/>
        </p:nvSpPr>
        <p:spPr>
          <a:xfrm>
            <a:off x="1704701" y="5670358"/>
            <a:ext cx="228019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rPr>
              <a:t>Negative test</a:t>
            </a:r>
            <a:endParaRPr/>
          </a:p>
        </p:txBody>
      </p:sp>
      <p:sp>
        <p:nvSpPr>
          <p:cNvPr id="8" name="Google Shape;503;p37">
            <a:extLst>
              <a:ext uri="{FF2B5EF4-FFF2-40B4-BE49-F238E27FC236}">
                <a16:creationId xmlns:a16="http://schemas.microsoft.com/office/drawing/2014/main" id="{38725CC2-8321-D14D-ABCC-58672770F2EA}"/>
              </a:ext>
            </a:extLst>
          </p:cNvPr>
          <p:cNvSpPr txBox="1"/>
          <p:nvPr/>
        </p:nvSpPr>
        <p:spPr>
          <a:xfrm>
            <a:off x="6846870" y="5588740"/>
            <a:ext cx="228019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rPr>
              <a:t>Positive test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15201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5972B-8325-6949-B1CD-FD458B9964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510;p38">
            <a:extLst>
              <a:ext uri="{FF2B5EF4-FFF2-40B4-BE49-F238E27FC236}">
                <a16:creationId xmlns:a16="http://schemas.microsoft.com/office/drawing/2014/main" id="{E0CD5CD0-2373-ED45-9997-ABB27F0DB5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Lateral hip pain - Ober Test</a:t>
            </a:r>
            <a:endParaRPr dirty="0"/>
          </a:p>
        </p:txBody>
      </p:sp>
      <p:pic>
        <p:nvPicPr>
          <p:cNvPr id="5" name="Google Shape;509;p38">
            <a:extLst>
              <a:ext uri="{FF2B5EF4-FFF2-40B4-BE49-F238E27FC236}">
                <a16:creationId xmlns:a16="http://schemas.microsoft.com/office/drawing/2014/main" id="{B4EB7326-64FD-1645-9803-4765976DAA9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0488" y="1102844"/>
            <a:ext cx="3396681" cy="2574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11;p38">
            <a:extLst>
              <a:ext uri="{FF2B5EF4-FFF2-40B4-BE49-F238E27FC236}">
                <a16:creationId xmlns:a16="http://schemas.microsoft.com/office/drawing/2014/main" id="{22850655-2769-6D43-8509-00E206E884A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11748" y="3866057"/>
            <a:ext cx="3866903" cy="2574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12;p38">
            <a:extLst>
              <a:ext uri="{FF2B5EF4-FFF2-40B4-BE49-F238E27FC236}">
                <a16:creationId xmlns:a16="http://schemas.microsoft.com/office/drawing/2014/main" id="{8335D702-335C-AB4F-B92A-508A7EEDEC5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37744" y="1102844"/>
            <a:ext cx="3644297" cy="256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13;p38">
            <a:extLst>
              <a:ext uri="{FF2B5EF4-FFF2-40B4-BE49-F238E27FC236}">
                <a16:creationId xmlns:a16="http://schemas.microsoft.com/office/drawing/2014/main" id="{645D434D-A687-F24D-BEF2-161611CF01F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00068" y="5838852"/>
            <a:ext cx="2997200" cy="78208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514;p38">
            <a:extLst>
              <a:ext uri="{FF2B5EF4-FFF2-40B4-BE49-F238E27FC236}">
                <a16:creationId xmlns:a16="http://schemas.microsoft.com/office/drawing/2014/main" id="{CF9F37AD-F185-F341-94A8-F31368B2C303}"/>
              </a:ext>
            </a:extLst>
          </p:cNvPr>
          <p:cNvSpPr txBox="1"/>
          <p:nvPr/>
        </p:nvSpPr>
        <p:spPr>
          <a:xfrm>
            <a:off x="914644" y="3677612"/>
            <a:ext cx="272415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sng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Extension Testing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-TFL contracture</a:t>
            </a:r>
            <a:endParaRPr/>
          </a:p>
        </p:txBody>
      </p:sp>
      <p:sp>
        <p:nvSpPr>
          <p:cNvPr id="10" name="Google Shape;515;p38">
            <a:extLst>
              <a:ext uri="{FF2B5EF4-FFF2-40B4-BE49-F238E27FC236}">
                <a16:creationId xmlns:a16="http://schemas.microsoft.com/office/drawing/2014/main" id="{A78CAAB3-9692-F947-90A3-1E6FAC98479B}"/>
              </a:ext>
            </a:extLst>
          </p:cNvPr>
          <p:cNvSpPr txBox="1"/>
          <p:nvPr/>
        </p:nvSpPr>
        <p:spPr>
          <a:xfrm>
            <a:off x="4841966" y="2942727"/>
            <a:ext cx="272415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sng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Neutral Testing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-Gluteus Medius contracture or tear</a:t>
            </a:r>
            <a:endParaRPr/>
          </a:p>
        </p:txBody>
      </p:sp>
      <p:sp>
        <p:nvSpPr>
          <p:cNvPr id="11" name="Google Shape;516;p38">
            <a:extLst>
              <a:ext uri="{FF2B5EF4-FFF2-40B4-BE49-F238E27FC236}">
                <a16:creationId xmlns:a16="http://schemas.microsoft.com/office/drawing/2014/main" id="{9DDAF9BD-7047-B14D-9663-1E7086E89716}"/>
              </a:ext>
            </a:extLst>
          </p:cNvPr>
          <p:cNvSpPr txBox="1"/>
          <p:nvPr/>
        </p:nvSpPr>
        <p:spPr>
          <a:xfrm>
            <a:off x="9065077" y="3670009"/>
            <a:ext cx="341034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sng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Flexion Testing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-Gluteus Maximus Contracture</a:t>
            </a:r>
            <a:endParaRPr/>
          </a:p>
        </p:txBody>
      </p:sp>
      <p:pic>
        <p:nvPicPr>
          <p:cNvPr id="12" name="Google Shape;517;p38" descr="Image result for ober test tfl">
            <a:extLst>
              <a:ext uri="{FF2B5EF4-FFF2-40B4-BE49-F238E27FC236}">
                <a16:creationId xmlns:a16="http://schemas.microsoft.com/office/drawing/2014/main" id="{AFA2056F-7688-5B4B-8484-4C8A826C74F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25207" y="4593339"/>
            <a:ext cx="1619593" cy="21505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09157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650F9-FF16-A948-A915-8E6184685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Posterior Hip Pain – FAI Posterior Impingement</a:t>
            </a:r>
          </a:p>
        </p:txBody>
      </p:sp>
      <p:pic>
        <p:nvPicPr>
          <p:cNvPr id="5" name="Google Shape;522;p39">
            <a:extLst>
              <a:ext uri="{FF2B5EF4-FFF2-40B4-BE49-F238E27FC236}">
                <a16:creationId xmlns:a16="http://schemas.microsoft.com/office/drawing/2014/main" id="{0073748D-6D51-4F40-85EB-B7564E4636E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9000" y="1640680"/>
            <a:ext cx="3977304" cy="453151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24;p39">
            <a:extLst>
              <a:ext uri="{FF2B5EF4-FFF2-40B4-BE49-F238E27FC236}">
                <a16:creationId xmlns:a16="http://schemas.microsoft.com/office/drawing/2014/main" id="{981FF061-3FD2-6746-8628-6140C8109521}"/>
              </a:ext>
            </a:extLst>
          </p:cNvPr>
          <p:cNvSpPr txBox="1"/>
          <p:nvPr/>
        </p:nvSpPr>
        <p:spPr>
          <a:xfrm>
            <a:off x="5699014" y="2189514"/>
            <a:ext cx="5320145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Posterior hip impingement</a:t>
            </a:r>
            <a:endParaRPr/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Let leg hang off edge of table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Hip in extension, knee in slight flexion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Hip is externally rotated</a:t>
            </a:r>
            <a:endParaRPr/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Positive if recreates pain</a:t>
            </a:r>
            <a:endParaRPr/>
          </a:p>
        </p:txBody>
      </p:sp>
      <p:pic>
        <p:nvPicPr>
          <p:cNvPr id="7" name="Google Shape;525;p39">
            <a:extLst>
              <a:ext uri="{FF2B5EF4-FFF2-40B4-BE49-F238E27FC236}">
                <a16:creationId xmlns:a16="http://schemas.microsoft.com/office/drawing/2014/main" id="{DDAFA0DC-AD15-7048-9AAE-D01996E6F16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5375" y="5778368"/>
            <a:ext cx="4849446" cy="9714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34615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650F9-FF16-A948-A915-8E6184685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Piriformis syndrome</a:t>
            </a:r>
          </a:p>
        </p:txBody>
      </p:sp>
      <p:sp>
        <p:nvSpPr>
          <p:cNvPr id="6" name="Google Shape;532;p40">
            <a:extLst>
              <a:ext uri="{FF2B5EF4-FFF2-40B4-BE49-F238E27FC236}">
                <a16:creationId xmlns:a16="http://schemas.microsoft.com/office/drawing/2014/main" id="{EC151627-74DA-BB44-BA46-329C20D25FAF}"/>
              </a:ext>
            </a:extLst>
          </p:cNvPr>
          <p:cNvSpPr txBox="1">
            <a:spLocks/>
          </p:cNvSpPr>
          <p:nvPr/>
        </p:nvSpPr>
        <p:spPr>
          <a:xfrm>
            <a:off x="609600" y="1600201"/>
            <a:ext cx="5006622" cy="4525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CCCC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CCC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CCCC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CCCC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CCCC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buClr>
                <a:srgbClr val="EDF4F9"/>
              </a:buClr>
              <a:buSzPct val="70000"/>
              <a:buFont typeface="Arial" panose="020B0604020202020204" pitchFamily="34" charset="0"/>
              <a:buChar char="■"/>
            </a:pPr>
            <a:r>
              <a:rPr lang="en-US"/>
              <a:t>Negative lumbar imaging</a:t>
            </a:r>
          </a:p>
          <a:p>
            <a:pPr marL="342900" indent="-342900">
              <a:spcBef>
                <a:spcPts val="592"/>
              </a:spcBef>
              <a:buClr>
                <a:srgbClr val="EDF4F9"/>
              </a:buClr>
              <a:buSzPct val="70000"/>
              <a:buFont typeface="Arial" panose="020B0604020202020204" pitchFamily="34" charset="0"/>
              <a:buChar char="■"/>
            </a:pPr>
            <a:r>
              <a:rPr lang="en-US"/>
              <a:t>Posterior buttock/thigh pain +/- radiating pain</a:t>
            </a:r>
          </a:p>
          <a:p>
            <a:pPr marL="342900" indent="-342900">
              <a:spcBef>
                <a:spcPts val="592"/>
              </a:spcBef>
              <a:buClr>
                <a:srgbClr val="EDF4F9"/>
              </a:buClr>
              <a:buSzPct val="70000"/>
              <a:buFont typeface="Arial" panose="020B0604020202020204" pitchFamily="34" charset="0"/>
              <a:buChar char="■"/>
            </a:pPr>
            <a:r>
              <a:rPr lang="en-US"/>
              <a:t>Unclear if sciatic nerve variants are related to syndrome</a:t>
            </a:r>
          </a:p>
          <a:p>
            <a:pPr marL="742950" lvl="1" indent="-285750">
              <a:spcBef>
                <a:spcPts val="518"/>
              </a:spcBef>
              <a:buClr>
                <a:srgbClr val="EDF4F9"/>
              </a:buClr>
              <a:buSzPct val="70000"/>
              <a:buFont typeface="Arial" panose="020B0604020202020204" pitchFamily="34" charset="0"/>
              <a:buChar char="■"/>
            </a:pPr>
            <a:r>
              <a:rPr lang="en-US"/>
              <a:t>Recent data suggests not related</a:t>
            </a:r>
          </a:p>
          <a:p>
            <a:pPr marL="342900" indent="-342900">
              <a:spcBef>
                <a:spcPts val="592"/>
              </a:spcBef>
              <a:buClr>
                <a:srgbClr val="EDF4F9"/>
              </a:buClr>
              <a:buSzPct val="70000"/>
              <a:buFont typeface="Arial" panose="020B0604020202020204" pitchFamily="34" charset="0"/>
              <a:buChar char="■"/>
            </a:pPr>
            <a:r>
              <a:rPr lang="en-US"/>
              <a:t>Provocative Testing</a:t>
            </a:r>
          </a:p>
          <a:p>
            <a:pPr marL="742950" lvl="1" indent="-285750">
              <a:spcBef>
                <a:spcPts val="518"/>
              </a:spcBef>
              <a:buClr>
                <a:srgbClr val="EDF4F9"/>
              </a:buClr>
              <a:buSzPct val="70000"/>
              <a:buFont typeface="Arial" panose="020B0604020202020204" pitchFamily="34" charset="0"/>
              <a:buChar char="■"/>
            </a:pPr>
            <a:r>
              <a:rPr lang="en-US"/>
              <a:t>FAIR 88% Sens, 83% Spec</a:t>
            </a:r>
          </a:p>
          <a:p>
            <a:pPr marL="342900" indent="-211328">
              <a:spcBef>
                <a:spcPts val="592"/>
              </a:spcBef>
              <a:buClr>
                <a:srgbClr val="EDF4F9"/>
              </a:buClr>
              <a:buSzPct val="70000"/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7" name="Google Shape;534;p40" descr="Screen Shot 2018-07-05 at 9.11.58 AM.png">
            <a:extLst>
              <a:ext uri="{FF2B5EF4-FFF2-40B4-BE49-F238E27FC236}">
                <a16:creationId xmlns:a16="http://schemas.microsoft.com/office/drawing/2014/main" id="{02FB389D-CDCA-5642-BBCE-764AEC2DE3A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56839" y="2162938"/>
            <a:ext cx="2819114" cy="3400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35;p40" descr="Screen Shot 2018-07-05 at 9.13.06 AM.png">
            <a:extLst>
              <a:ext uri="{FF2B5EF4-FFF2-40B4-BE49-F238E27FC236}">
                <a16:creationId xmlns:a16="http://schemas.microsoft.com/office/drawing/2014/main" id="{3CA0D707-43B5-3F4B-8E6B-2676B982384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10198" y="5854311"/>
            <a:ext cx="2628779" cy="543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36;p40">
            <a:extLst>
              <a:ext uri="{FF2B5EF4-FFF2-40B4-BE49-F238E27FC236}">
                <a16:creationId xmlns:a16="http://schemas.microsoft.com/office/drawing/2014/main" id="{1648CC4E-5A9C-7849-A201-BAFDCD1B180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88449" y="2408952"/>
            <a:ext cx="4003550" cy="2908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7623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3">
            <a:extLst>
              <a:ext uri="{FF2B5EF4-FFF2-40B4-BE49-F238E27FC236}">
                <a16:creationId xmlns:a16="http://schemas.microsoft.com/office/drawing/2014/main" id="{965D43DF-5808-437E-890E-EDFB9BFB4E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307D8D"/>
                </a:solidFill>
              </a:rPr>
              <a:t>Ulnar Neuropathy or C8-T1?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B1B309-F370-C64A-984A-C9C0B738349F}"/>
              </a:ext>
            </a:extLst>
          </p:cNvPr>
          <p:cNvSpPr txBox="1"/>
          <p:nvPr/>
        </p:nvSpPr>
        <p:spPr>
          <a:xfrm>
            <a:off x="838200" y="2498909"/>
            <a:ext cx="102652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Survey given to 33 experienced spine surgeons at national meeting for complex cervical spine surgery; 24 completed the survey</a:t>
            </a:r>
            <a:endParaRPr lang="en-US" sz="1800" dirty="0"/>
          </a:p>
        </p:txBody>
      </p:sp>
      <p:pic>
        <p:nvPicPr>
          <p:cNvPr id="5" name="Google Shape;151;p5">
            <a:extLst>
              <a:ext uri="{FF2B5EF4-FFF2-40B4-BE49-F238E27FC236}">
                <a16:creationId xmlns:a16="http://schemas.microsoft.com/office/drawing/2014/main" id="{CB1B01C7-A39B-A149-896C-D0D42B211FA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5958" y="1244164"/>
            <a:ext cx="6772705" cy="1246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4;p5">
            <a:extLst>
              <a:ext uri="{FF2B5EF4-FFF2-40B4-BE49-F238E27FC236}">
                <a16:creationId xmlns:a16="http://schemas.microsoft.com/office/drawing/2014/main" id="{133BE70B-1017-0846-A0C9-D38E0115F9F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0489" y="3764985"/>
            <a:ext cx="6522750" cy="2102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55;p5">
            <a:extLst>
              <a:ext uri="{FF2B5EF4-FFF2-40B4-BE49-F238E27FC236}">
                <a16:creationId xmlns:a16="http://schemas.microsoft.com/office/drawing/2014/main" id="{4251B0D7-4D91-CE47-8081-2DB4AF4F039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07713" y="3443116"/>
            <a:ext cx="3946087" cy="3414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76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650F9-FF16-A948-A915-8E6184685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it the SI Joint? </a:t>
            </a:r>
            <a:r>
              <a:rPr lang="en-US" sz="3200" dirty="0"/>
              <a:t>(No…)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5EA48-B456-6C4C-B744-B72E57436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oogle Shape;543;p41">
            <a:extLst>
              <a:ext uri="{FF2B5EF4-FFF2-40B4-BE49-F238E27FC236}">
                <a16:creationId xmlns:a16="http://schemas.microsoft.com/office/drawing/2014/main" id="{11474B22-F857-B841-9A40-6973D1986F8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60850" y="965705"/>
            <a:ext cx="5432269" cy="1608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44;p41">
            <a:extLst>
              <a:ext uri="{FF2B5EF4-FFF2-40B4-BE49-F238E27FC236}">
                <a16:creationId xmlns:a16="http://schemas.microsoft.com/office/drawing/2014/main" id="{1F9E7874-AE69-5540-91DA-72BB734D90B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7725" y="2625673"/>
            <a:ext cx="8114950" cy="35673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64524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650F9-FF16-A948-A915-8E6184685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Real War on Terror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5EA48-B456-6C4C-B744-B72E57436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oogle Shape;549;p42">
            <a:extLst>
              <a:ext uri="{FF2B5EF4-FFF2-40B4-BE49-F238E27FC236}">
                <a16:creationId xmlns:a16="http://schemas.microsoft.com/office/drawing/2014/main" id="{AD22A187-788A-A54F-9D24-29F999E33B4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3383" y="1461849"/>
            <a:ext cx="9664700" cy="29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51;p42">
            <a:extLst>
              <a:ext uri="{FF2B5EF4-FFF2-40B4-BE49-F238E27FC236}">
                <a16:creationId xmlns:a16="http://schemas.microsoft.com/office/drawing/2014/main" id="{256E05B2-B595-544B-96E2-1B6BEBA41920}"/>
              </a:ext>
            </a:extLst>
          </p:cNvPr>
          <p:cNvSpPr/>
          <p:nvPr/>
        </p:nvSpPr>
        <p:spPr>
          <a:xfrm>
            <a:off x="1005685" y="3634265"/>
            <a:ext cx="5070243" cy="401445"/>
          </a:xfrm>
          <a:prstGeom prst="rect">
            <a:avLst/>
          </a:prstGeom>
          <a:solidFill>
            <a:schemeClr val="accent1">
              <a:alpha val="26666"/>
            </a:scheme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</a:pPr>
            <a:endParaRPr sz="1800" b="0" i="0" u="none" strike="noStrike" cap="none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7" name="Google Shape;552;p42">
            <a:extLst>
              <a:ext uri="{FF2B5EF4-FFF2-40B4-BE49-F238E27FC236}">
                <a16:creationId xmlns:a16="http://schemas.microsoft.com/office/drawing/2014/main" id="{C2B6AE81-26D7-684C-BA2B-F4B2968A2791}"/>
              </a:ext>
            </a:extLst>
          </p:cNvPr>
          <p:cNvSpPr/>
          <p:nvPr/>
        </p:nvSpPr>
        <p:spPr>
          <a:xfrm>
            <a:off x="9220572" y="3366634"/>
            <a:ext cx="1204331" cy="267631"/>
          </a:xfrm>
          <a:prstGeom prst="rect">
            <a:avLst/>
          </a:prstGeom>
          <a:solidFill>
            <a:schemeClr val="accent1">
              <a:alpha val="26666"/>
            </a:scheme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</a:pPr>
            <a:endParaRPr sz="1800" b="0" i="0" u="none" strike="noStrike" cap="none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151076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650F9-FF16-A948-A915-8E6184685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 Maneuvers: FABER (Patrick)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5EA48-B456-6C4C-B744-B72E57436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Google Shape;559;p43">
            <a:extLst>
              <a:ext uri="{FF2B5EF4-FFF2-40B4-BE49-F238E27FC236}">
                <a16:creationId xmlns:a16="http://schemas.microsoft.com/office/drawing/2014/main" id="{7BF61ED2-156D-2744-A13C-69E73219088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34578" y="1795175"/>
            <a:ext cx="9352437" cy="3256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61;p43">
            <a:extLst>
              <a:ext uri="{FF2B5EF4-FFF2-40B4-BE49-F238E27FC236}">
                <a16:creationId xmlns:a16="http://schemas.microsoft.com/office/drawing/2014/main" id="{5B86FCD8-6B68-B544-8E7B-71EE48DEB34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87938" y="5860473"/>
            <a:ext cx="3588380" cy="84942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62;p43">
            <a:extLst>
              <a:ext uri="{FF2B5EF4-FFF2-40B4-BE49-F238E27FC236}">
                <a16:creationId xmlns:a16="http://schemas.microsoft.com/office/drawing/2014/main" id="{6F5A83AC-E714-4845-9BC5-6CDC78333ACD}"/>
              </a:ext>
            </a:extLst>
          </p:cNvPr>
          <p:cNvSpPr txBox="1"/>
          <p:nvPr/>
        </p:nvSpPr>
        <p:spPr>
          <a:xfrm>
            <a:off x="3755918" y="5187067"/>
            <a:ext cx="473202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rPr>
              <a:t>*Pain at SI joint is positive test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135615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650F9-FF16-A948-A915-8E6184685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0139"/>
            <a:ext cx="10515600" cy="946439"/>
          </a:xfrm>
        </p:spPr>
        <p:txBody>
          <a:bodyPr>
            <a:normAutofit fontScale="90000"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chemeClr val="bg1"/>
                </a:solidFill>
                <a:latin typeface="Georgia"/>
                <a:ea typeface="Georgia"/>
                <a:cs typeface="Georgia"/>
                <a:sym typeface="Georgia"/>
              </a:rPr>
              <a:t>Thigh Thrust/Femoral Shear/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4400" b="1" dirty="0">
                <a:solidFill>
                  <a:schemeClr val="bg1"/>
                </a:solidFill>
                <a:latin typeface="Georgia"/>
                <a:ea typeface="Georgia"/>
                <a:cs typeface="Georgia"/>
                <a:sym typeface="Georgia"/>
              </a:rPr>
              <a:t>Posterior Shear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5EA48-B456-6C4C-B744-B72E57436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Google Shape;569;p44">
            <a:extLst>
              <a:ext uri="{FF2B5EF4-FFF2-40B4-BE49-F238E27FC236}">
                <a16:creationId xmlns:a16="http://schemas.microsoft.com/office/drawing/2014/main" id="{89CF85D7-46F2-2349-957B-21A929A9587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8589" y="1906456"/>
            <a:ext cx="9873220" cy="3415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70;p44">
            <a:extLst>
              <a:ext uri="{FF2B5EF4-FFF2-40B4-BE49-F238E27FC236}">
                <a16:creationId xmlns:a16="http://schemas.microsoft.com/office/drawing/2014/main" id="{BD43F651-95E1-7745-B0DC-DC695ED4B84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87938" y="5860473"/>
            <a:ext cx="3588380" cy="8494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53304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650F9-FF16-A948-A915-8E6184685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Georgia"/>
                <a:ea typeface="Georgia"/>
                <a:cs typeface="Georgia"/>
                <a:sym typeface="Georgia"/>
              </a:rPr>
              <a:t>Distraction / Pelvic Gapping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5EA48-B456-6C4C-B744-B72E57436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oogle Shape;575;p45">
            <a:extLst>
              <a:ext uri="{FF2B5EF4-FFF2-40B4-BE49-F238E27FC236}">
                <a16:creationId xmlns:a16="http://schemas.microsoft.com/office/drawing/2014/main" id="{2A88971C-2637-8B4E-9AD3-9604ABF44D5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23297" y="1944543"/>
            <a:ext cx="9283767" cy="3227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77;p45">
            <a:extLst>
              <a:ext uri="{FF2B5EF4-FFF2-40B4-BE49-F238E27FC236}">
                <a16:creationId xmlns:a16="http://schemas.microsoft.com/office/drawing/2014/main" id="{25C2ED72-8740-764A-A2C5-86E0D223F2E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87938" y="5860473"/>
            <a:ext cx="3588380" cy="8494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26349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650F9-FF16-A948-A915-8E6184685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Georgia"/>
                <a:ea typeface="Georgia"/>
                <a:cs typeface="Georgia"/>
                <a:sym typeface="Georgia"/>
              </a:rPr>
              <a:t>Pelvic Compression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5EA48-B456-6C4C-B744-B72E57436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Google Shape;583;p46">
            <a:extLst>
              <a:ext uri="{FF2B5EF4-FFF2-40B4-BE49-F238E27FC236}">
                <a16:creationId xmlns:a16="http://schemas.microsoft.com/office/drawing/2014/main" id="{8209A17E-3467-3140-90E5-709F6985044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03914" y="1867303"/>
            <a:ext cx="10184169" cy="3499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85;p46">
            <a:extLst>
              <a:ext uri="{FF2B5EF4-FFF2-40B4-BE49-F238E27FC236}">
                <a16:creationId xmlns:a16="http://schemas.microsoft.com/office/drawing/2014/main" id="{247E9D2A-373D-B742-897C-0CD7B0FFDB1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87938" y="5860473"/>
            <a:ext cx="3588380" cy="8494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04769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650F9-FF16-A948-A915-8E6184685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Gaenslen</a:t>
            </a:r>
            <a:r>
              <a:rPr lang="en-US" dirty="0"/>
              <a:t> / Pelvic Torsion</a:t>
            </a:r>
          </a:p>
        </p:txBody>
      </p:sp>
      <p:pic>
        <p:nvPicPr>
          <p:cNvPr id="6" name="Google Shape;590;p47">
            <a:extLst>
              <a:ext uri="{FF2B5EF4-FFF2-40B4-BE49-F238E27FC236}">
                <a16:creationId xmlns:a16="http://schemas.microsoft.com/office/drawing/2014/main" id="{38A87074-89F4-EF4F-ACD9-4D0FB472DD2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4344" y="1078059"/>
            <a:ext cx="7352711" cy="520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92;p47">
            <a:extLst>
              <a:ext uri="{FF2B5EF4-FFF2-40B4-BE49-F238E27FC236}">
                <a16:creationId xmlns:a16="http://schemas.microsoft.com/office/drawing/2014/main" id="{433AB4CC-31A8-B846-ABF8-FFDFE21A3AD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87938" y="5860473"/>
            <a:ext cx="3588380" cy="8494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93;p47">
            <a:extLst>
              <a:ext uri="{FF2B5EF4-FFF2-40B4-BE49-F238E27FC236}">
                <a16:creationId xmlns:a16="http://schemas.microsoft.com/office/drawing/2014/main" id="{479059E8-532B-9444-A92B-DFFFD10E4EAA}"/>
              </a:ext>
            </a:extLst>
          </p:cNvPr>
          <p:cNvSpPr txBox="1"/>
          <p:nvPr/>
        </p:nvSpPr>
        <p:spPr>
          <a:xfrm>
            <a:off x="8229783" y="2176213"/>
            <a:ext cx="3846535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rPr>
              <a:t>*</a:t>
            </a:r>
            <a:r>
              <a:rPr lang="en-US" sz="2000" b="1" i="1" dirty="0">
                <a:solidFill>
                  <a:schemeClr val="bg1"/>
                </a:solidFill>
                <a:latin typeface="Georgia"/>
                <a:ea typeface="Georgia"/>
                <a:cs typeface="Georgia"/>
                <a:sym typeface="Georgia"/>
              </a:rPr>
              <a:t>Asymptomatic leg is </a:t>
            </a:r>
            <a:r>
              <a:rPr lang="en-US" sz="2000" b="1" i="1" dirty="0" err="1">
                <a:solidFill>
                  <a:schemeClr val="bg1"/>
                </a:solidFill>
                <a:latin typeface="Georgia"/>
                <a:ea typeface="Georgia"/>
                <a:cs typeface="Georgia"/>
                <a:sym typeface="Georgia"/>
              </a:rPr>
              <a:t>hyperflexed</a:t>
            </a:r>
            <a:r>
              <a:rPr lang="en-US" sz="2000" b="1" i="1" dirty="0">
                <a:solidFill>
                  <a:schemeClr val="bg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i="1" dirty="0">
              <a:solidFill>
                <a:schemeClr val="bg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chemeClr val="bg1"/>
                </a:solidFill>
                <a:latin typeface="Georgia"/>
                <a:ea typeface="Georgia"/>
                <a:cs typeface="Georgia"/>
                <a:sym typeface="Georgia"/>
              </a:rPr>
              <a:t>Symptomatic leg is hyperextended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6951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650F9-FF16-A948-A915-8E6184685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5EA48-B456-6C4C-B744-B72E57436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oogle Shape;600;p48">
            <a:extLst>
              <a:ext uri="{FF2B5EF4-FFF2-40B4-BE49-F238E27FC236}">
                <a16:creationId xmlns:a16="http://schemas.microsoft.com/office/drawing/2014/main" id="{2128F219-1081-3F49-B45B-85C231674D4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24300" y="2676324"/>
            <a:ext cx="4241800" cy="63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01;p48">
            <a:extLst>
              <a:ext uri="{FF2B5EF4-FFF2-40B4-BE49-F238E27FC236}">
                <a16:creationId xmlns:a16="http://schemas.microsoft.com/office/drawing/2014/main" id="{9AF1E179-C727-8B43-83AE-EB80D673F87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2200" y="3988621"/>
            <a:ext cx="10925399" cy="1865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02;p48" descr="diag validity.jpg">
            <a:extLst>
              <a:ext uri="{FF2B5EF4-FFF2-40B4-BE49-F238E27FC236}">
                <a16:creationId xmlns:a16="http://schemas.microsoft.com/office/drawing/2014/main" id="{F24F1696-24D4-1E4C-9984-1C3D99EBD32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82852" y="942296"/>
            <a:ext cx="6908800" cy="16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603;p48">
            <a:extLst>
              <a:ext uri="{FF2B5EF4-FFF2-40B4-BE49-F238E27FC236}">
                <a16:creationId xmlns:a16="http://schemas.microsoft.com/office/drawing/2014/main" id="{2B7ED414-B6B0-7E4E-B6EF-7F5AB04AA71F}"/>
              </a:ext>
            </a:extLst>
          </p:cNvPr>
          <p:cNvSpPr/>
          <p:nvPr/>
        </p:nvSpPr>
        <p:spPr>
          <a:xfrm>
            <a:off x="4697451" y="5254302"/>
            <a:ext cx="1435719" cy="321307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</a:pPr>
            <a:endParaRPr sz="1800" b="1" i="0" u="none" strike="noStrike" cap="none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8" name="Google Shape;604;p48">
            <a:extLst>
              <a:ext uri="{FF2B5EF4-FFF2-40B4-BE49-F238E27FC236}">
                <a16:creationId xmlns:a16="http://schemas.microsoft.com/office/drawing/2014/main" id="{B61E786F-81EE-784E-A9F8-662E0029BCA3}"/>
              </a:ext>
            </a:extLst>
          </p:cNvPr>
          <p:cNvSpPr/>
          <p:nvPr/>
        </p:nvSpPr>
        <p:spPr>
          <a:xfrm>
            <a:off x="7303123" y="5250588"/>
            <a:ext cx="1435719" cy="321307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</a:pPr>
            <a:endParaRPr sz="1800" b="1" i="0" u="none" strike="noStrike" cap="none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6619189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1924D6D-BCE7-46C6-95D8-BBA7A1F0B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B93BD9-C733-4752-B458-562FC7697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Change the footer for your meeting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696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3">
            <a:extLst>
              <a:ext uri="{FF2B5EF4-FFF2-40B4-BE49-F238E27FC236}">
                <a16:creationId xmlns:a16="http://schemas.microsoft.com/office/drawing/2014/main" id="{965D43DF-5808-437E-890E-EDFB9BFB4E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307D8D"/>
                </a:solidFill>
              </a:rPr>
              <a:t>Ulnar Neuropathy or C8-T1?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B1B309-F370-C64A-984A-C9C0B738349F}"/>
              </a:ext>
            </a:extLst>
          </p:cNvPr>
          <p:cNvSpPr txBox="1"/>
          <p:nvPr/>
        </p:nvSpPr>
        <p:spPr>
          <a:xfrm>
            <a:off x="838200" y="2498909"/>
            <a:ext cx="102652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15/24 (63%) correctly answered #3.</a:t>
            </a:r>
            <a:endParaRPr lang="en-US" sz="18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0 correctly identified all muscles.</a:t>
            </a:r>
            <a:endParaRPr lang="en-US" sz="1800" dirty="0"/>
          </a:p>
        </p:txBody>
      </p:sp>
      <p:pic>
        <p:nvPicPr>
          <p:cNvPr id="5" name="Google Shape;151;p5">
            <a:extLst>
              <a:ext uri="{FF2B5EF4-FFF2-40B4-BE49-F238E27FC236}">
                <a16:creationId xmlns:a16="http://schemas.microsoft.com/office/drawing/2014/main" id="{CB1B01C7-A39B-A149-896C-D0D42B211FA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5958" y="1244164"/>
            <a:ext cx="6772705" cy="12465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oogle Shape;165;p6">
            <a:extLst>
              <a:ext uri="{FF2B5EF4-FFF2-40B4-BE49-F238E27FC236}">
                <a16:creationId xmlns:a16="http://schemas.microsoft.com/office/drawing/2014/main" id="{77143A91-74D3-DA41-8D55-E7531460F64D}"/>
              </a:ext>
            </a:extLst>
          </p:cNvPr>
          <p:cNvGrpSpPr/>
          <p:nvPr/>
        </p:nvGrpSpPr>
        <p:grpSpPr>
          <a:xfrm>
            <a:off x="406284" y="4093756"/>
            <a:ext cx="5597279" cy="1876747"/>
            <a:chOff x="981980" y="3960076"/>
            <a:chExt cx="4689613" cy="1485900"/>
          </a:xfrm>
        </p:grpSpPr>
        <p:pic>
          <p:nvPicPr>
            <p:cNvPr id="9" name="Google Shape;166;p6">
              <a:extLst>
                <a:ext uri="{FF2B5EF4-FFF2-40B4-BE49-F238E27FC236}">
                  <a16:creationId xmlns:a16="http://schemas.microsoft.com/office/drawing/2014/main" id="{CAAA7A2C-8A53-D34B-B82C-60C99B180D5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61493" y="3960076"/>
              <a:ext cx="4610100" cy="1485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167;p6">
              <a:extLst>
                <a:ext uri="{FF2B5EF4-FFF2-40B4-BE49-F238E27FC236}">
                  <a16:creationId xmlns:a16="http://schemas.microsoft.com/office/drawing/2014/main" id="{DC26E966-7F74-BC47-B0F6-14FA18E57424}"/>
                </a:ext>
              </a:extLst>
            </p:cNvPr>
            <p:cNvSpPr/>
            <p:nvPr/>
          </p:nvSpPr>
          <p:spPr>
            <a:xfrm>
              <a:off x="981980" y="4824069"/>
              <a:ext cx="327040" cy="288462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Georgia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</p:grpSp>
      <p:grpSp>
        <p:nvGrpSpPr>
          <p:cNvPr id="11" name="Google Shape;168;p6">
            <a:extLst>
              <a:ext uri="{FF2B5EF4-FFF2-40B4-BE49-F238E27FC236}">
                <a16:creationId xmlns:a16="http://schemas.microsoft.com/office/drawing/2014/main" id="{75CEE983-26AE-AF4C-AF5A-35ABCC4FE1B1}"/>
              </a:ext>
            </a:extLst>
          </p:cNvPr>
          <p:cNvGrpSpPr/>
          <p:nvPr/>
        </p:nvGrpSpPr>
        <p:grpSpPr>
          <a:xfrm>
            <a:off x="6582222" y="3429000"/>
            <a:ext cx="4271925" cy="3232816"/>
            <a:chOff x="6620933" y="3386938"/>
            <a:chExt cx="3754939" cy="3249467"/>
          </a:xfrm>
        </p:grpSpPr>
        <p:pic>
          <p:nvPicPr>
            <p:cNvPr id="12" name="Google Shape;169;p6">
              <a:extLst>
                <a:ext uri="{FF2B5EF4-FFF2-40B4-BE49-F238E27FC236}">
                  <a16:creationId xmlns:a16="http://schemas.microsoft.com/office/drawing/2014/main" id="{8D8A4253-BE73-B545-A9E7-095F5908519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20933" y="3386938"/>
              <a:ext cx="3754939" cy="32494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70;p6">
              <a:extLst>
                <a:ext uri="{FF2B5EF4-FFF2-40B4-BE49-F238E27FC236}">
                  <a16:creationId xmlns:a16="http://schemas.microsoft.com/office/drawing/2014/main" id="{F02D5FA4-D270-5A47-B701-441CE163017C}"/>
                </a:ext>
              </a:extLst>
            </p:cNvPr>
            <p:cNvSpPr/>
            <p:nvPr/>
          </p:nvSpPr>
          <p:spPr>
            <a:xfrm>
              <a:off x="6788388" y="5969178"/>
              <a:ext cx="253851" cy="228718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Georgia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14" name="Google Shape;171;p6">
              <a:extLst>
                <a:ext uri="{FF2B5EF4-FFF2-40B4-BE49-F238E27FC236}">
                  <a16:creationId xmlns:a16="http://schemas.microsoft.com/office/drawing/2014/main" id="{C70629F3-A485-B44D-8D2B-5AC2273A6055}"/>
                </a:ext>
              </a:extLst>
            </p:cNvPr>
            <p:cNvSpPr/>
            <p:nvPr/>
          </p:nvSpPr>
          <p:spPr>
            <a:xfrm>
              <a:off x="6809267" y="5597009"/>
              <a:ext cx="253851" cy="228718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Georgia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15" name="Google Shape;172;p6">
              <a:extLst>
                <a:ext uri="{FF2B5EF4-FFF2-40B4-BE49-F238E27FC236}">
                  <a16:creationId xmlns:a16="http://schemas.microsoft.com/office/drawing/2014/main" id="{697D5D7F-63FD-094A-877A-86AE152E82BE}"/>
                </a:ext>
              </a:extLst>
            </p:cNvPr>
            <p:cNvSpPr/>
            <p:nvPr/>
          </p:nvSpPr>
          <p:spPr>
            <a:xfrm>
              <a:off x="6786719" y="5064169"/>
              <a:ext cx="253851" cy="228718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Georgia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16" name="Google Shape;173;p6">
              <a:extLst>
                <a:ext uri="{FF2B5EF4-FFF2-40B4-BE49-F238E27FC236}">
                  <a16:creationId xmlns:a16="http://schemas.microsoft.com/office/drawing/2014/main" id="{FA72FBFA-EC7A-7844-A99B-2952E8392A34}"/>
                </a:ext>
              </a:extLst>
            </p:cNvPr>
            <p:cNvSpPr/>
            <p:nvPr/>
          </p:nvSpPr>
          <p:spPr>
            <a:xfrm>
              <a:off x="6809267" y="4692000"/>
              <a:ext cx="253851" cy="228718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Georgia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539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3">
            <a:extLst>
              <a:ext uri="{FF2B5EF4-FFF2-40B4-BE49-F238E27FC236}">
                <a16:creationId xmlns:a16="http://schemas.microsoft.com/office/drawing/2014/main" id="{965D43DF-5808-437E-890E-EDFB9BFB4E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307D8D"/>
                </a:solidFill>
              </a:rPr>
              <a:t>Sensory</a:t>
            </a:r>
          </a:p>
        </p:txBody>
      </p:sp>
      <p:pic>
        <p:nvPicPr>
          <p:cNvPr id="17" name="Google Shape;179;p7">
            <a:extLst>
              <a:ext uri="{FF2B5EF4-FFF2-40B4-BE49-F238E27FC236}">
                <a16:creationId xmlns:a16="http://schemas.microsoft.com/office/drawing/2014/main" id="{93883CFF-2DB9-3A46-AAF8-F94751599EC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485900"/>
            <a:ext cx="3363238" cy="385331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1;p7">
            <a:extLst>
              <a:ext uri="{FF2B5EF4-FFF2-40B4-BE49-F238E27FC236}">
                <a16:creationId xmlns:a16="http://schemas.microsoft.com/office/drawing/2014/main" id="{2DC90D24-BAA4-594B-A74F-AF1D8C16DC0B}"/>
              </a:ext>
            </a:extLst>
          </p:cNvPr>
          <p:cNvSpPr txBox="1"/>
          <p:nvPr/>
        </p:nvSpPr>
        <p:spPr>
          <a:xfrm>
            <a:off x="3363239" y="1067309"/>
            <a:ext cx="4523461" cy="600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Ulnar nerve provides sensation to 4</a:t>
            </a:r>
            <a:r>
              <a:rPr lang="en-US" sz="2400" baseline="30000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th</a:t>
            </a:r>
            <a:r>
              <a:rPr lang="en-US" sz="2400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 and 5</a:t>
            </a:r>
            <a:r>
              <a:rPr lang="en-US" sz="2400" baseline="30000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th</a:t>
            </a:r>
            <a:r>
              <a:rPr lang="en-US" sz="2400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 fingers and medial border of the hand</a:t>
            </a:r>
            <a:endParaRPr sz="2400" dirty="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Medial antebrachial cutaneous nerve provides sensation to medial forearm (via C8-T1 roots and medial cord of the plexus)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Ulnar lesion at elbow = numbness in ulnar hand and 4</a:t>
            </a:r>
            <a:r>
              <a:rPr lang="en-US" sz="2400" baseline="30000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th</a:t>
            </a:r>
            <a:r>
              <a:rPr lang="en-US" sz="2400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 and 5</a:t>
            </a:r>
            <a:r>
              <a:rPr lang="en-US" sz="2400" baseline="30000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th</a:t>
            </a:r>
            <a:r>
              <a:rPr lang="en-US" sz="2400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 fingers.</a:t>
            </a:r>
            <a:endParaRPr sz="2400" dirty="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9" name="Google Shape;182;p7" descr="Screen Shot 2018-07-04 at 8.32.46 AM.png">
            <a:extLst>
              <a:ext uri="{FF2B5EF4-FFF2-40B4-BE49-F238E27FC236}">
                <a16:creationId xmlns:a16="http://schemas.microsoft.com/office/drawing/2014/main" id="{C4B44BD9-4E87-7842-B8ED-3ADBB2FADC9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14235" y="1246213"/>
            <a:ext cx="4353180" cy="446875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89;p7">
            <a:extLst>
              <a:ext uri="{FF2B5EF4-FFF2-40B4-BE49-F238E27FC236}">
                <a16:creationId xmlns:a16="http://schemas.microsoft.com/office/drawing/2014/main" id="{8805782A-DC36-BA49-A182-F32A72FACE28}"/>
              </a:ext>
            </a:extLst>
          </p:cNvPr>
          <p:cNvSpPr txBox="1"/>
          <p:nvPr/>
        </p:nvSpPr>
        <p:spPr>
          <a:xfrm>
            <a:off x="381000" y="6101799"/>
            <a:ext cx="1139606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*If symptoms in hand only, then ulnar nerve. If symptoms radiating down the arm, more likely related to neck.</a:t>
            </a:r>
            <a:endParaRPr sz="18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7" name="Google Shape;186;p7">
            <a:extLst>
              <a:ext uri="{FF2B5EF4-FFF2-40B4-BE49-F238E27FC236}">
                <a16:creationId xmlns:a16="http://schemas.microsoft.com/office/drawing/2014/main" id="{C96335AA-FBF5-F048-80A5-75DFEB9BA629}"/>
              </a:ext>
            </a:extLst>
          </p:cNvPr>
          <p:cNvGrpSpPr/>
          <p:nvPr/>
        </p:nvGrpSpPr>
        <p:grpSpPr>
          <a:xfrm>
            <a:off x="7583590" y="4623009"/>
            <a:ext cx="1213682" cy="307580"/>
            <a:chOff x="7583590" y="4623009"/>
            <a:chExt cx="1213682" cy="307580"/>
          </a:xfrm>
        </p:grpSpPr>
        <p:sp>
          <p:nvSpPr>
            <p:cNvPr id="8" name="Google Shape;187;p7">
              <a:extLst>
                <a:ext uri="{FF2B5EF4-FFF2-40B4-BE49-F238E27FC236}">
                  <a16:creationId xmlns:a16="http://schemas.microsoft.com/office/drawing/2014/main" id="{A6199A0C-AB8C-6041-94DD-E29B992480C7}"/>
                </a:ext>
              </a:extLst>
            </p:cNvPr>
            <p:cNvSpPr/>
            <p:nvPr/>
          </p:nvSpPr>
          <p:spPr>
            <a:xfrm>
              <a:off x="7583590" y="4623009"/>
              <a:ext cx="832982" cy="307580"/>
            </a:xfrm>
            <a:prstGeom prst="ellipse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Georgia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cxnSp>
          <p:nvCxnSpPr>
            <p:cNvPr id="9" name="Google Shape;188;p7">
              <a:extLst>
                <a:ext uri="{FF2B5EF4-FFF2-40B4-BE49-F238E27FC236}">
                  <a16:creationId xmlns:a16="http://schemas.microsoft.com/office/drawing/2014/main" id="{7219703C-BB9A-0D47-BA55-6BB107B9F5C6}"/>
                </a:ext>
              </a:extLst>
            </p:cNvPr>
            <p:cNvCxnSpPr>
              <a:endCxn id="8" idx="6"/>
            </p:cNvCxnSpPr>
            <p:nvPr/>
          </p:nvCxnSpPr>
          <p:spPr>
            <a:xfrm flipH="1">
              <a:off x="8416572" y="4660399"/>
              <a:ext cx="380700" cy="11640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0" name="Google Shape;183;p7">
            <a:extLst>
              <a:ext uri="{FF2B5EF4-FFF2-40B4-BE49-F238E27FC236}">
                <a16:creationId xmlns:a16="http://schemas.microsoft.com/office/drawing/2014/main" id="{17F0C845-43C5-C741-A373-36E3EBAD19BE}"/>
              </a:ext>
            </a:extLst>
          </p:cNvPr>
          <p:cNvGrpSpPr/>
          <p:nvPr/>
        </p:nvGrpSpPr>
        <p:grpSpPr>
          <a:xfrm>
            <a:off x="9711765" y="4251861"/>
            <a:ext cx="2106706" cy="872963"/>
            <a:chOff x="9711765" y="4251861"/>
            <a:chExt cx="2106706" cy="872963"/>
          </a:xfrm>
        </p:grpSpPr>
        <p:sp>
          <p:nvSpPr>
            <p:cNvPr id="11" name="Google Shape;184;p7">
              <a:extLst>
                <a:ext uri="{FF2B5EF4-FFF2-40B4-BE49-F238E27FC236}">
                  <a16:creationId xmlns:a16="http://schemas.microsoft.com/office/drawing/2014/main" id="{AFAE3B84-A09D-2440-911B-552A6865E656}"/>
                </a:ext>
              </a:extLst>
            </p:cNvPr>
            <p:cNvSpPr/>
            <p:nvPr/>
          </p:nvSpPr>
          <p:spPr>
            <a:xfrm>
              <a:off x="10010588" y="4870824"/>
              <a:ext cx="1807883" cy="254000"/>
            </a:xfrm>
            <a:prstGeom prst="ellipse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Georgia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cxnSp>
          <p:nvCxnSpPr>
            <p:cNvPr id="12" name="Google Shape;185;p7">
              <a:extLst>
                <a:ext uri="{FF2B5EF4-FFF2-40B4-BE49-F238E27FC236}">
                  <a16:creationId xmlns:a16="http://schemas.microsoft.com/office/drawing/2014/main" id="{DD1CC137-780A-A641-86AE-326EA9E82015}"/>
                </a:ext>
              </a:extLst>
            </p:cNvPr>
            <p:cNvCxnSpPr/>
            <p:nvPr/>
          </p:nvCxnSpPr>
          <p:spPr>
            <a:xfrm>
              <a:off x="9711765" y="4251861"/>
              <a:ext cx="448236" cy="678728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140912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3">
            <a:extLst>
              <a:ext uri="{FF2B5EF4-FFF2-40B4-BE49-F238E27FC236}">
                <a16:creationId xmlns:a16="http://schemas.microsoft.com/office/drawing/2014/main" id="{965D43DF-5808-437E-890E-EDFB9BFB4E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307D8D"/>
                </a:solidFill>
              </a:rPr>
              <a:t>Motor</a:t>
            </a:r>
          </a:p>
        </p:txBody>
      </p:sp>
      <p:pic>
        <p:nvPicPr>
          <p:cNvPr id="21" name="Google Shape;195;p8" descr="Screen Shot 2018-07-05 at 8.11.50 AM.png">
            <a:extLst>
              <a:ext uri="{FF2B5EF4-FFF2-40B4-BE49-F238E27FC236}">
                <a16:creationId xmlns:a16="http://schemas.microsoft.com/office/drawing/2014/main" id="{3AED25FE-DB85-5E4C-A7B3-843234B57F5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32259" y="1736181"/>
            <a:ext cx="3530600" cy="44704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197;p8">
            <a:extLst>
              <a:ext uri="{FF2B5EF4-FFF2-40B4-BE49-F238E27FC236}">
                <a16:creationId xmlns:a16="http://schemas.microsoft.com/office/drawing/2014/main" id="{0C00D5A7-42D0-3D4D-8393-FD6C6E6A8C32}"/>
              </a:ext>
            </a:extLst>
          </p:cNvPr>
          <p:cNvSpPr txBox="1">
            <a:spLocks/>
          </p:cNvSpPr>
          <p:nvPr/>
        </p:nvSpPr>
        <p:spPr>
          <a:xfrm>
            <a:off x="554772" y="1283134"/>
            <a:ext cx="8711935" cy="34545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CCCC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CCC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CCCC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CCCC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CCCC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EDF4F9"/>
              </a:buClr>
              <a:buSzPts val="1960"/>
              <a:buFont typeface="Arial" panose="020B0604020202020204" pitchFamily="34" charset="0"/>
              <a:buNone/>
            </a:pPr>
            <a:r>
              <a:rPr lang="en-US" dirty="0"/>
              <a:t>Ulnar nerve innervates all intrinsic hand muscles except: (mnemonic LOAF)</a:t>
            </a:r>
          </a:p>
          <a:p>
            <a:pPr marL="0" indent="0">
              <a:spcBef>
                <a:spcPts val="560"/>
              </a:spcBef>
              <a:buClr>
                <a:srgbClr val="EDF4F9"/>
              </a:buClr>
              <a:buSzPts val="1960"/>
              <a:buFont typeface="Arial" panose="020B0604020202020204" pitchFamily="34" charset="0"/>
              <a:buNone/>
            </a:pPr>
            <a:r>
              <a:rPr lang="en-US" dirty="0"/>
              <a:t>	- </a:t>
            </a:r>
            <a:r>
              <a:rPr lang="en-US" dirty="0">
                <a:solidFill>
                  <a:schemeClr val="accent1"/>
                </a:solidFill>
              </a:rPr>
              <a:t>L</a:t>
            </a:r>
            <a:r>
              <a:rPr lang="en-US" dirty="0"/>
              <a:t>ateral 2 lumbricals</a:t>
            </a:r>
          </a:p>
          <a:p>
            <a:pPr marL="0" indent="0">
              <a:spcBef>
                <a:spcPts val="560"/>
              </a:spcBef>
              <a:buClr>
                <a:srgbClr val="EDF4F9"/>
              </a:buClr>
              <a:buSzPts val="1960"/>
              <a:buFont typeface="Arial" panose="020B0604020202020204" pitchFamily="34" charset="0"/>
              <a:buNone/>
            </a:pPr>
            <a:r>
              <a:rPr lang="en-US" dirty="0"/>
              <a:t>	- </a:t>
            </a:r>
            <a:r>
              <a:rPr lang="en-US" dirty="0" err="1">
                <a:solidFill>
                  <a:schemeClr val="accent1"/>
                </a:solidFill>
              </a:rPr>
              <a:t>O</a:t>
            </a:r>
            <a:r>
              <a:rPr lang="en-US" dirty="0" err="1"/>
              <a:t>pponens</a:t>
            </a:r>
            <a:r>
              <a:rPr lang="en-US" dirty="0"/>
              <a:t> P</a:t>
            </a:r>
          </a:p>
          <a:p>
            <a:pPr marL="0" indent="0">
              <a:spcBef>
                <a:spcPts val="560"/>
              </a:spcBef>
              <a:buClr>
                <a:srgbClr val="EDF4F9"/>
              </a:buClr>
              <a:buSzPts val="1960"/>
              <a:buFont typeface="Arial" panose="020B0604020202020204" pitchFamily="34" charset="0"/>
              <a:buNone/>
            </a:pPr>
            <a:r>
              <a:rPr lang="en-US" dirty="0"/>
              <a:t>	- </a:t>
            </a:r>
            <a:r>
              <a:rPr lang="en-US" dirty="0">
                <a:solidFill>
                  <a:schemeClr val="accent1"/>
                </a:solidFill>
              </a:rPr>
              <a:t>A</a:t>
            </a:r>
            <a:r>
              <a:rPr lang="en-US" dirty="0"/>
              <a:t>bductor PB </a:t>
            </a:r>
          </a:p>
          <a:p>
            <a:pPr marL="0" indent="0">
              <a:spcBef>
                <a:spcPts val="560"/>
              </a:spcBef>
              <a:buClr>
                <a:srgbClr val="EDF4F9"/>
              </a:buClr>
              <a:buSzPts val="1960"/>
              <a:buFont typeface="Arial" panose="020B0604020202020204" pitchFamily="34" charset="0"/>
              <a:buNone/>
            </a:pPr>
            <a:r>
              <a:rPr lang="en-US" dirty="0"/>
              <a:t>	- </a:t>
            </a:r>
            <a:r>
              <a:rPr lang="en-US" dirty="0">
                <a:solidFill>
                  <a:schemeClr val="accent1"/>
                </a:solidFill>
              </a:rPr>
              <a:t>F</a:t>
            </a:r>
            <a:r>
              <a:rPr lang="en-US" dirty="0"/>
              <a:t>lexor PB</a:t>
            </a:r>
          </a:p>
          <a:p>
            <a:pPr marL="0" indent="0">
              <a:spcBef>
                <a:spcPts val="560"/>
              </a:spcBef>
              <a:buClr>
                <a:srgbClr val="EDF4F9"/>
              </a:buClr>
              <a:buSzPts val="1960"/>
              <a:buFont typeface="Arial" panose="020B0604020202020204" pitchFamily="34" charset="0"/>
              <a:buNone/>
            </a:pPr>
            <a:r>
              <a:rPr lang="en-US" dirty="0"/>
              <a:t>	- 	-</a:t>
            </a:r>
          </a:p>
        </p:txBody>
      </p:sp>
      <p:pic>
        <p:nvPicPr>
          <p:cNvPr id="23" name="Google Shape;198;p8">
            <a:extLst>
              <a:ext uri="{FF2B5EF4-FFF2-40B4-BE49-F238E27FC236}">
                <a16:creationId xmlns:a16="http://schemas.microsoft.com/office/drawing/2014/main" id="{9DCC726C-A018-D843-89BD-1CD93D30E5F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3648" y="4344678"/>
            <a:ext cx="7124700" cy="23126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" name="Google Shape;200;p8">
            <a:extLst>
              <a:ext uri="{FF2B5EF4-FFF2-40B4-BE49-F238E27FC236}">
                <a16:creationId xmlns:a16="http://schemas.microsoft.com/office/drawing/2014/main" id="{E8788DE9-1A7A-3442-BCD9-89DD212E28C1}"/>
              </a:ext>
            </a:extLst>
          </p:cNvPr>
          <p:cNvCxnSpPr/>
          <p:nvPr/>
        </p:nvCxnSpPr>
        <p:spPr>
          <a:xfrm rot="10800000">
            <a:off x="9946510" y="3959623"/>
            <a:ext cx="380792" cy="771138"/>
          </a:xfrm>
          <a:prstGeom prst="straightConnector1">
            <a:avLst/>
          </a:prstGeom>
          <a:solidFill>
            <a:schemeClr val="accent1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5" name="Google Shape;202;p8">
            <a:extLst>
              <a:ext uri="{FF2B5EF4-FFF2-40B4-BE49-F238E27FC236}">
                <a16:creationId xmlns:a16="http://schemas.microsoft.com/office/drawing/2014/main" id="{D564EF33-ED6E-4E49-AB74-8560E28C4A57}"/>
              </a:ext>
            </a:extLst>
          </p:cNvPr>
          <p:cNvSpPr/>
          <p:nvPr/>
        </p:nvSpPr>
        <p:spPr>
          <a:xfrm>
            <a:off x="10891387" y="3517031"/>
            <a:ext cx="832982" cy="442592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</a:pPr>
            <a:endParaRPr sz="1800" b="0" i="0" u="none" strike="noStrike" cap="none" dirty="0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6" name="Google Shape;203;p8">
            <a:extLst>
              <a:ext uri="{FF2B5EF4-FFF2-40B4-BE49-F238E27FC236}">
                <a16:creationId xmlns:a16="http://schemas.microsoft.com/office/drawing/2014/main" id="{4500C560-2E24-3643-8E15-F62662BEF743}"/>
              </a:ext>
            </a:extLst>
          </p:cNvPr>
          <p:cNvSpPr/>
          <p:nvPr/>
        </p:nvSpPr>
        <p:spPr>
          <a:xfrm>
            <a:off x="10210892" y="4632129"/>
            <a:ext cx="832982" cy="307580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</a:pPr>
            <a:endParaRPr sz="1800" b="0" i="0" u="none" strike="noStrike" cap="none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cxnSp>
        <p:nvCxnSpPr>
          <p:cNvPr id="27" name="Google Shape;204;p8">
            <a:extLst>
              <a:ext uri="{FF2B5EF4-FFF2-40B4-BE49-F238E27FC236}">
                <a16:creationId xmlns:a16="http://schemas.microsoft.com/office/drawing/2014/main" id="{EC809419-D2ED-2F45-B196-54B7D2DF0C65}"/>
              </a:ext>
            </a:extLst>
          </p:cNvPr>
          <p:cNvCxnSpPr/>
          <p:nvPr/>
        </p:nvCxnSpPr>
        <p:spPr>
          <a:xfrm rot="10800000">
            <a:off x="10324602" y="3959623"/>
            <a:ext cx="193096" cy="771138"/>
          </a:xfrm>
          <a:prstGeom prst="straightConnector1">
            <a:avLst/>
          </a:prstGeom>
          <a:solidFill>
            <a:schemeClr val="accent1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1" name="Google Shape;199;p8">
            <a:extLst>
              <a:ext uri="{FF2B5EF4-FFF2-40B4-BE49-F238E27FC236}">
                <a16:creationId xmlns:a16="http://schemas.microsoft.com/office/drawing/2014/main" id="{3FC59E66-B0BE-EB4E-9748-E752C1D54FD9}"/>
              </a:ext>
            </a:extLst>
          </p:cNvPr>
          <p:cNvSpPr/>
          <p:nvPr/>
        </p:nvSpPr>
        <p:spPr>
          <a:xfrm>
            <a:off x="10768080" y="2851610"/>
            <a:ext cx="962224" cy="307580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</a:pPr>
            <a:endParaRPr sz="1800" b="0" i="0" u="none" strike="noStrike" cap="none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32" name="Google Shape;201;p8">
            <a:extLst>
              <a:ext uri="{FF2B5EF4-FFF2-40B4-BE49-F238E27FC236}">
                <a16:creationId xmlns:a16="http://schemas.microsoft.com/office/drawing/2014/main" id="{D77D5173-6DEF-9F48-9CCE-2A1E1CBC330F}"/>
              </a:ext>
            </a:extLst>
          </p:cNvPr>
          <p:cNvSpPr/>
          <p:nvPr/>
        </p:nvSpPr>
        <p:spPr>
          <a:xfrm>
            <a:off x="10891387" y="3169148"/>
            <a:ext cx="832982" cy="307580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</a:pPr>
            <a:endParaRPr sz="1800" b="0" i="0" u="none" strike="noStrike" cap="none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33" name="Google Shape;205;p8">
            <a:extLst>
              <a:ext uri="{FF2B5EF4-FFF2-40B4-BE49-F238E27FC236}">
                <a16:creationId xmlns:a16="http://schemas.microsoft.com/office/drawing/2014/main" id="{89E9DE82-9BC1-8847-BC88-90D34042EAAA}"/>
              </a:ext>
            </a:extLst>
          </p:cNvPr>
          <p:cNvSpPr txBox="1"/>
          <p:nvPr/>
        </p:nvSpPr>
        <p:spPr>
          <a:xfrm>
            <a:off x="344358" y="3938062"/>
            <a:ext cx="26252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Abductor Pollicis Brevis</a:t>
            </a:r>
            <a:endParaRPr sz="1800" dirty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4" name="Google Shape;206;p8">
            <a:extLst>
              <a:ext uri="{FF2B5EF4-FFF2-40B4-BE49-F238E27FC236}">
                <a16:creationId xmlns:a16="http://schemas.microsoft.com/office/drawing/2014/main" id="{1C4A5130-1A68-5840-B79F-70A5C8429EF9}"/>
              </a:ext>
            </a:extLst>
          </p:cNvPr>
          <p:cNvSpPr txBox="1"/>
          <p:nvPr/>
        </p:nvSpPr>
        <p:spPr>
          <a:xfrm>
            <a:off x="3155042" y="3950809"/>
            <a:ext cx="123874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Lumbrical</a:t>
            </a:r>
            <a:endParaRPr sz="18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5" name="Google Shape;207;p8">
            <a:extLst>
              <a:ext uri="{FF2B5EF4-FFF2-40B4-BE49-F238E27FC236}">
                <a16:creationId xmlns:a16="http://schemas.microsoft.com/office/drawing/2014/main" id="{A4C75FB8-39D0-3142-8C8D-A82D3B5BE6A4}"/>
              </a:ext>
            </a:extLst>
          </p:cNvPr>
          <p:cNvSpPr txBox="1"/>
          <p:nvPr/>
        </p:nvSpPr>
        <p:spPr>
          <a:xfrm>
            <a:off x="5088841" y="3950809"/>
            <a:ext cx="20451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Opponens Policis</a:t>
            </a:r>
            <a:endParaRPr sz="18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090840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F4DEC8-D951-4049-BD63-AFAED8081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Google Shape;215;p9">
            <a:extLst>
              <a:ext uri="{FF2B5EF4-FFF2-40B4-BE49-F238E27FC236}">
                <a16:creationId xmlns:a16="http://schemas.microsoft.com/office/drawing/2014/main" id="{301FBA52-51FF-9F4B-8C76-060B53444F2F}"/>
              </a:ext>
            </a:extLst>
          </p:cNvPr>
          <p:cNvSpPr txBox="1"/>
          <p:nvPr/>
        </p:nvSpPr>
        <p:spPr>
          <a:xfrm>
            <a:off x="2667000" y="1213534"/>
            <a:ext cx="69088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E9E3F4"/>
                </a:solidFill>
                <a:latin typeface="Georgia"/>
                <a:ea typeface="Georgia"/>
                <a:cs typeface="Georgia"/>
                <a:sym typeface="Georgia"/>
              </a:rPr>
              <a:t>Simple test to strength thenar muscles strength all at once: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E9E3F4"/>
                </a:solidFill>
                <a:latin typeface="Georgia"/>
                <a:ea typeface="Georgia"/>
                <a:cs typeface="Georgia"/>
                <a:sym typeface="Georgia"/>
              </a:rPr>
              <a:t>Ask patient to hold the thumb out in front and push down.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E9E3F4"/>
                </a:solidFill>
                <a:latin typeface="Georgia"/>
                <a:ea typeface="Georgia"/>
                <a:cs typeface="Georgia"/>
                <a:sym typeface="Georgia"/>
              </a:rPr>
              <a:t>Weakness = C8-T1 radiculopathy</a:t>
            </a:r>
            <a:endParaRPr sz="1800" dirty="0">
              <a:solidFill>
                <a:srgbClr val="E9E3F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8" name="Google Shape;216;p9">
            <a:extLst>
              <a:ext uri="{FF2B5EF4-FFF2-40B4-BE49-F238E27FC236}">
                <a16:creationId xmlns:a16="http://schemas.microsoft.com/office/drawing/2014/main" id="{B46F70F0-E906-2943-97FB-904323403CD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24039" b="9332"/>
          <a:stretch/>
        </p:blipFill>
        <p:spPr>
          <a:xfrm>
            <a:off x="3949700" y="2273299"/>
            <a:ext cx="2638933" cy="3975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2968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DD3C3-8BFC-3B4B-BC12-9CE6DFD5D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Carpal Tunnel Syndrome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667176-3A8D-9F45-BA9B-76BF1E0D8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Change the footer for your meeting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628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neral OTA" id="{29569B69-9E7A-4043-9E8D-F3CD3AAE30A4}" vid="{5C7E9191-DF9D-4D7A-8904-8A2FBBB11D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200</TotalTime>
  <Words>2055</Words>
  <Application>Microsoft Macintosh PowerPoint</Application>
  <PresentationFormat>Widescreen</PresentationFormat>
  <Paragraphs>284</Paragraphs>
  <Slides>48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Arial</vt:lpstr>
      <vt:lpstr>Calibri</vt:lpstr>
      <vt:lpstr>Garamond</vt:lpstr>
      <vt:lpstr>Georgia</vt:lpstr>
      <vt:lpstr>Noto Sans Symbols</vt:lpstr>
      <vt:lpstr>Office Theme</vt:lpstr>
      <vt:lpstr>Physical Exam of the Spine  What are the challenges to rule out: hand, shoulder, hip,SI joint pathology</vt:lpstr>
      <vt:lpstr>Spine Masqueraders</vt:lpstr>
      <vt:lpstr>Ulnar Neuropathy or C8-T1?</vt:lpstr>
      <vt:lpstr>Ulnar Neuropathy or C8-T1?</vt:lpstr>
      <vt:lpstr>Ulnar Neuropathy or C8-T1?</vt:lpstr>
      <vt:lpstr>Sensory</vt:lpstr>
      <vt:lpstr>Motor</vt:lpstr>
      <vt:lpstr>PowerPoint Presentation</vt:lpstr>
      <vt:lpstr>Carpal Tunnel Syndrome</vt:lpstr>
      <vt:lpstr>Carpal Tunnel Syndrome: Commonly Confused Tests</vt:lpstr>
      <vt:lpstr>Clinical Findings</vt:lpstr>
      <vt:lpstr>Why don’t symptoms fit the “Anatomy”</vt:lpstr>
      <vt:lpstr>Shoulder Pathology</vt:lpstr>
      <vt:lpstr>Cervical Spine vs. Shoulder Pathology</vt:lpstr>
      <vt:lpstr>Distinguishing Physical Exams</vt:lpstr>
      <vt:lpstr>Value of Shoulder Tests - Impingement </vt:lpstr>
      <vt:lpstr>PowerPoint Presentation</vt:lpstr>
      <vt:lpstr>PowerPoint Presentation</vt:lpstr>
      <vt:lpstr>Shoulder vs. Radiculopathy</vt:lpstr>
      <vt:lpstr>Parsonage-Turner (aka Brachial Neuritis, Neuralgic Amyotrophy)</vt:lpstr>
      <vt:lpstr>LOWER EXTREMITY</vt:lpstr>
      <vt:lpstr>Foot Drop - Radiculopathy or Peroneal Neuropathy</vt:lpstr>
      <vt:lpstr>HIP AND GROIN PAIN</vt:lpstr>
      <vt:lpstr>Intra-articular hip pathology pain diagrams</vt:lpstr>
      <vt:lpstr>Hip DJD and FAI: C-Sign</vt:lpstr>
      <vt:lpstr>Spinal Causes of Anterior Thigh/Hip pain</vt:lpstr>
      <vt:lpstr>PowerPoint Presentation</vt:lpstr>
      <vt:lpstr>PowerPoint Presentation</vt:lpstr>
      <vt:lpstr>L3/L4 radiculopathy?</vt:lpstr>
      <vt:lpstr>Provocative Maneuvers: FADIR</vt:lpstr>
      <vt:lpstr>Hip Osteoarthritis Clinical Practice Guidelines</vt:lpstr>
      <vt:lpstr>PowerPoint Presentation</vt:lpstr>
      <vt:lpstr>Flexion Contractures</vt:lpstr>
      <vt:lpstr>PowerPoint Presentation</vt:lpstr>
      <vt:lpstr>PowerPoint Presentation</vt:lpstr>
      <vt:lpstr>Thomas Test</vt:lpstr>
      <vt:lpstr>Lateral hip pain - Ober Test</vt:lpstr>
      <vt:lpstr>Posterior Hip Pain – FAI Posterior Impingement</vt:lpstr>
      <vt:lpstr>Piriformis syndrome</vt:lpstr>
      <vt:lpstr>Is it the SI Joint? (No…)</vt:lpstr>
      <vt:lpstr>The Real War on Terror</vt:lpstr>
      <vt:lpstr>Exam Maneuvers: FABER (Patrick)</vt:lpstr>
      <vt:lpstr>Thigh Thrust/Femoral Shear/ Posterior Shear </vt:lpstr>
      <vt:lpstr>Distraction / Pelvic Gapping </vt:lpstr>
      <vt:lpstr>Pelvic Compression </vt:lpstr>
      <vt:lpstr>Gaenslen / Pelvic Torsion</vt:lpstr>
      <vt:lpstr>PowerPoint Presentation</vt:lpstr>
      <vt:lpstr>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Physical Exam of the Spine  What are the challenges to rule out: hand, shoulder, hip,SI joint pathology</dc:title>
  <dc:creator>Zhang, Andrew</dc:creator>
  <cp:lastModifiedBy>Zhang, Andrew</cp:lastModifiedBy>
  <cp:revision>1</cp:revision>
  <cp:lastPrinted>2021-10-08T20:10:53Z</cp:lastPrinted>
  <dcterms:created xsi:type="dcterms:W3CDTF">2025-01-28T00:42:10Z</dcterms:created>
  <dcterms:modified xsi:type="dcterms:W3CDTF">2025-01-28T04:02:21Z</dcterms:modified>
</cp:coreProperties>
</file>