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9" r:id="rId2"/>
    <p:sldId id="313" r:id="rId3"/>
    <p:sldId id="261" r:id="rId4"/>
    <p:sldId id="316" r:id="rId5"/>
    <p:sldId id="262" r:id="rId6"/>
    <p:sldId id="260" r:id="rId7"/>
    <p:sldId id="301" r:id="rId8"/>
    <p:sldId id="303" r:id="rId9"/>
    <p:sldId id="273" r:id="rId10"/>
    <p:sldId id="267" r:id="rId11"/>
    <p:sldId id="324" r:id="rId12"/>
    <p:sldId id="275" r:id="rId13"/>
    <p:sldId id="274" r:id="rId14"/>
    <p:sldId id="287" r:id="rId15"/>
    <p:sldId id="306" r:id="rId16"/>
    <p:sldId id="305" r:id="rId17"/>
    <p:sldId id="328" r:id="rId18"/>
    <p:sldId id="268" r:id="rId19"/>
    <p:sldId id="276" r:id="rId20"/>
    <p:sldId id="281" r:id="rId21"/>
    <p:sldId id="278" r:id="rId22"/>
    <p:sldId id="280" r:id="rId23"/>
    <p:sldId id="296" r:id="rId24"/>
    <p:sldId id="307" r:id="rId25"/>
    <p:sldId id="329" r:id="rId26"/>
    <p:sldId id="308" r:id="rId27"/>
    <p:sldId id="330" r:id="rId28"/>
    <p:sldId id="331" r:id="rId29"/>
    <p:sldId id="315" r:id="rId30"/>
    <p:sldId id="314" r:id="rId31"/>
    <p:sldId id="269" r:id="rId32"/>
    <p:sldId id="297" r:id="rId33"/>
    <p:sldId id="299" r:id="rId34"/>
    <p:sldId id="300" r:id="rId35"/>
    <p:sldId id="270" r:id="rId36"/>
    <p:sldId id="309" r:id="rId37"/>
    <p:sldId id="310" r:id="rId38"/>
    <p:sldId id="288" r:id="rId39"/>
    <p:sldId id="289" r:id="rId40"/>
    <p:sldId id="290" r:id="rId41"/>
    <p:sldId id="291" r:id="rId42"/>
    <p:sldId id="292" r:id="rId43"/>
    <p:sldId id="293" r:id="rId44"/>
    <p:sldId id="294" r:id="rId45"/>
    <p:sldId id="271" r:id="rId46"/>
    <p:sldId id="312" r:id="rId47"/>
    <p:sldId id="282" r:id="rId48"/>
    <p:sldId id="283" r:id="rId49"/>
    <p:sldId id="284" r:id="rId50"/>
    <p:sldId id="285" r:id="rId51"/>
    <p:sldId id="286" r:id="rId52"/>
    <p:sldId id="272" r:id="rId53"/>
    <p:sldId id="332" r:id="rId54"/>
    <p:sldId id="317" r:id="rId55"/>
    <p:sldId id="326" r:id="rId56"/>
    <p:sldId id="322" r:id="rId57"/>
    <p:sldId id="327" r:id="rId58"/>
    <p:sldId id="311" r:id="rId59"/>
    <p:sldId id="333" r:id="rId60"/>
    <p:sldId id="26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0" autoAdjust="0"/>
    <p:restoredTop sz="84972"/>
  </p:normalViewPr>
  <p:slideViewPr>
    <p:cSldViewPr snapToGrid="0">
      <p:cViewPr varScale="1">
        <p:scale>
          <a:sx n="111" d="100"/>
          <a:sy n="111" d="100"/>
        </p:scale>
        <p:origin x="78"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1A086-AF7A-AA4F-A0D8-71832EE57F78}"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72AEE-77FC-C04B-A53D-F01F42650FBB}" type="slidenum">
              <a:rPr lang="en-US" smtClean="0"/>
              <a:t>‹#›</a:t>
            </a:fld>
            <a:endParaRPr lang="en-US"/>
          </a:p>
        </p:txBody>
      </p:sp>
    </p:spTree>
    <p:extLst>
      <p:ext uri="{BB962C8B-B14F-4D97-AF65-F5344CB8AC3E}">
        <p14:creationId xmlns:p14="http://schemas.microsoft.com/office/powerpoint/2010/main" val="2439153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2</a:t>
            </a:fld>
            <a:endParaRPr lang="en-US"/>
          </a:p>
        </p:txBody>
      </p:sp>
    </p:spTree>
    <p:extLst>
      <p:ext uri="{BB962C8B-B14F-4D97-AF65-F5344CB8AC3E}">
        <p14:creationId xmlns:p14="http://schemas.microsoft.com/office/powerpoint/2010/main" val="2236099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26</a:t>
            </a:fld>
            <a:endParaRPr lang="en-US"/>
          </a:p>
        </p:txBody>
      </p:sp>
    </p:spTree>
    <p:extLst>
      <p:ext uri="{BB962C8B-B14F-4D97-AF65-F5344CB8AC3E}">
        <p14:creationId xmlns:p14="http://schemas.microsoft.com/office/powerpoint/2010/main" val="2164173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27</a:t>
            </a:fld>
            <a:endParaRPr lang="en-US"/>
          </a:p>
        </p:txBody>
      </p:sp>
    </p:spTree>
    <p:extLst>
      <p:ext uri="{BB962C8B-B14F-4D97-AF65-F5344CB8AC3E}">
        <p14:creationId xmlns:p14="http://schemas.microsoft.com/office/powerpoint/2010/main" val="1140801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28</a:t>
            </a:fld>
            <a:endParaRPr lang="en-US"/>
          </a:p>
        </p:txBody>
      </p:sp>
    </p:spTree>
    <p:extLst>
      <p:ext uri="{BB962C8B-B14F-4D97-AF65-F5344CB8AC3E}">
        <p14:creationId xmlns:p14="http://schemas.microsoft.com/office/powerpoint/2010/main" val="2960627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29</a:t>
            </a:fld>
            <a:endParaRPr lang="en-US"/>
          </a:p>
        </p:txBody>
      </p:sp>
    </p:spTree>
    <p:extLst>
      <p:ext uri="{BB962C8B-B14F-4D97-AF65-F5344CB8AC3E}">
        <p14:creationId xmlns:p14="http://schemas.microsoft.com/office/powerpoint/2010/main" val="1820753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31</a:t>
            </a:fld>
            <a:endParaRPr lang="en-US"/>
          </a:p>
        </p:txBody>
      </p:sp>
    </p:spTree>
    <p:extLst>
      <p:ext uri="{BB962C8B-B14F-4D97-AF65-F5344CB8AC3E}">
        <p14:creationId xmlns:p14="http://schemas.microsoft.com/office/powerpoint/2010/main" val="1642532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32</a:t>
            </a:fld>
            <a:endParaRPr lang="en-US"/>
          </a:p>
        </p:txBody>
      </p:sp>
    </p:spTree>
    <p:extLst>
      <p:ext uri="{BB962C8B-B14F-4D97-AF65-F5344CB8AC3E}">
        <p14:creationId xmlns:p14="http://schemas.microsoft.com/office/powerpoint/2010/main" val="987119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34</a:t>
            </a:fld>
            <a:endParaRPr lang="en-US"/>
          </a:p>
        </p:txBody>
      </p:sp>
    </p:spTree>
    <p:extLst>
      <p:ext uri="{BB962C8B-B14F-4D97-AF65-F5344CB8AC3E}">
        <p14:creationId xmlns:p14="http://schemas.microsoft.com/office/powerpoint/2010/main" val="843786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35</a:t>
            </a:fld>
            <a:endParaRPr lang="en-US"/>
          </a:p>
        </p:txBody>
      </p:sp>
    </p:spTree>
    <p:extLst>
      <p:ext uri="{BB962C8B-B14F-4D97-AF65-F5344CB8AC3E}">
        <p14:creationId xmlns:p14="http://schemas.microsoft.com/office/powerpoint/2010/main" val="1039586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37</a:t>
            </a:fld>
            <a:endParaRPr lang="en-US"/>
          </a:p>
        </p:txBody>
      </p:sp>
    </p:spTree>
    <p:extLst>
      <p:ext uri="{BB962C8B-B14F-4D97-AF65-F5344CB8AC3E}">
        <p14:creationId xmlns:p14="http://schemas.microsoft.com/office/powerpoint/2010/main" val="401090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39</a:t>
            </a:fld>
            <a:endParaRPr lang="en-US"/>
          </a:p>
        </p:txBody>
      </p:sp>
    </p:spTree>
    <p:extLst>
      <p:ext uri="{BB962C8B-B14F-4D97-AF65-F5344CB8AC3E}">
        <p14:creationId xmlns:p14="http://schemas.microsoft.com/office/powerpoint/2010/main" val="25958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5</a:t>
            </a:fld>
            <a:endParaRPr lang="en-US"/>
          </a:p>
        </p:txBody>
      </p:sp>
    </p:spTree>
    <p:extLst>
      <p:ext uri="{BB962C8B-B14F-4D97-AF65-F5344CB8AC3E}">
        <p14:creationId xmlns:p14="http://schemas.microsoft.com/office/powerpoint/2010/main" val="2546368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40</a:t>
            </a:fld>
            <a:endParaRPr lang="en-US"/>
          </a:p>
        </p:txBody>
      </p:sp>
    </p:spTree>
    <p:extLst>
      <p:ext uri="{BB962C8B-B14F-4D97-AF65-F5344CB8AC3E}">
        <p14:creationId xmlns:p14="http://schemas.microsoft.com/office/powerpoint/2010/main" val="3869172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43</a:t>
            </a:fld>
            <a:endParaRPr lang="en-US"/>
          </a:p>
        </p:txBody>
      </p:sp>
    </p:spTree>
    <p:extLst>
      <p:ext uri="{BB962C8B-B14F-4D97-AF65-F5344CB8AC3E}">
        <p14:creationId xmlns:p14="http://schemas.microsoft.com/office/powerpoint/2010/main" val="814575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45</a:t>
            </a:fld>
            <a:endParaRPr lang="en-US"/>
          </a:p>
        </p:txBody>
      </p:sp>
    </p:spTree>
    <p:extLst>
      <p:ext uri="{BB962C8B-B14F-4D97-AF65-F5344CB8AC3E}">
        <p14:creationId xmlns:p14="http://schemas.microsoft.com/office/powerpoint/2010/main" val="4033923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49</a:t>
            </a:fld>
            <a:endParaRPr lang="en-US"/>
          </a:p>
        </p:txBody>
      </p:sp>
    </p:spTree>
    <p:extLst>
      <p:ext uri="{BB962C8B-B14F-4D97-AF65-F5344CB8AC3E}">
        <p14:creationId xmlns:p14="http://schemas.microsoft.com/office/powerpoint/2010/main" val="2203643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52</a:t>
            </a:fld>
            <a:endParaRPr lang="en-US"/>
          </a:p>
        </p:txBody>
      </p:sp>
    </p:spTree>
    <p:extLst>
      <p:ext uri="{BB962C8B-B14F-4D97-AF65-F5344CB8AC3E}">
        <p14:creationId xmlns:p14="http://schemas.microsoft.com/office/powerpoint/2010/main" val="104156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53</a:t>
            </a:fld>
            <a:endParaRPr lang="en-US"/>
          </a:p>
        </p:txBody>
      </p:sp>
    </p:spTree>
    <p:extLst>
      <p:ext uri="{BB962C8B-B14F-4D97-AF65-F5344CB8AC3E}">
        <p14:creationId xmlns:p14="http://schemas.microsoft.com/office/powerpoint/2010/main" val="1147164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54</a:t>
            </a:fld>
            <a:endParaRPr lang="en-US"/>
          </a:p>
        </p:txBody>
      </p:sp>
    </p:spTree>
    <p:extLst>
      <p:ext uri="{BB962C8B-B14F-4D97-AF65-F5344CB8AC3E}">
        <p14:creationId xmlns:p14="http://schemas.microsoft.com/office/powerpoint/2010/main" val="2319444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55</a:t>
            </a:fld>
            <a:endParaRPr lang="en-US"/>
          </a:p>
        </p:txBody>
      </p:sp>
    </p:spTree>
    <p:extLst>
      <p:ext uri="{BB962C8B-B14F-4D97-AF65-F5344CB8AC3E}">
        <p14:creationId xmlns:p14="http://schemas.microsoft.com/office/powerpoint/2010/main" val="3400690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57</a:t>
            </a:fld>
            <a:endParaRPr lang="en-US"/>
          </a:p>
        </p:txBody>
      </p:sp>
    </p:spTree>
    <p:extLst>
      <p:ext uri="{BB962C8B-B14F-4D97-AF65-F5344CB8AC3E}">
        <p14:creationId xmlns:p14="http://schemas.microsoft.com/office/powerpoint/2010/main" val="3453117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58</a:t>
            </a:fld>
            <a:endParaRPr lang="en-US"/>
          </a:p>
        </p:txBody>
      </p:sp>
    </p:spTree>
    <p:extLst>
      <p:ext uri="{BB962C8B-B14F-4D97-AF65-F5344CB8AC3E}">
        <p14:creationId xmlns:p14="http://schemas.microsoft.com/office/powerpoint/2010/main" val="3882867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9</a:t>
            </a:fld>
            <a:endParaRPr lang="en-US"/>
          </a:p>
        </p:txBody>
      </p:sp>
    </p:spTree>
    <p:extLst>
      <p:ext uri="{BB962C8B-B14F-4D97-AF65-F5344CB8AC3E}">
        <p14:creationId xmlns:p14="http://schemas.microsoft.com/office/powerpoint/2010/main" val="938667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60</a:t>
            </a:fld>
            <a:endParaRPr lang="en-US"/>
          </a:p>
        </p:txBody>
      </p:sp>
    </p:spTree>
    <p:extLst>
      <p:ext uri="{BB962C8B-B14F-4D97-AF65-F5344CB8AC3E}">
        <p14:creationId xmlns:p14="http://schemas.microsoft.com/office/powerpoint/2010/main" val="209177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Telescope test: </a:t>
            </a:r>
          </a:p>
          <a:p>
            <a:pPr fontAlgn="auto"/>
            <a:r>
              <a:rPr lang="en-US" sz="1200" kern="1200" dirty="0">
                <a:solidFill>
                  <a:schemeClr val="tx1"/>
                </a:solidFill>
                <a:effectLst/>
                <a:latin typeface="+mn-lt"/>
                <a:ea typeface="+mn-ea"/>
                <a:cs typeface="+mn-cs"/>
              </a:rPr>
              <a:t>If intraoperative imaging is available, assess fracture stability by performing the telescope test described by Thompson et al. —i.e., by gently applying axial load to </a:t>
            </a:r>
          </a:p>
          <a:p>
            <a:pPr fontAlgn="auto"/>
            <a:r>
              <a:rPr lang="en-US" sz="1200" kern="1200" dirty="0">
                <a:solidFill>
                  <a:schemeClr val="tx1"/>
                </a:solidFill>
                <a:effectLst/>
                <a:latin typeface="+mn-lt"/>
                <a:ea typeface="+mn-ea"/>
                <a:cs typeface="+mn-cs"/>
              </a:rPr>
              <a:t>the thigh to assess for shortening under fluoroscopic monitoring. Shortening of &gt;3 cm reflects substantial periosteal stripping and is associated with an increased risk of loss of reduction in the cast. Alternative stabilization techniques should be considered for grossly unstable fractures with a positive telescope test. Use of intramedullary nails, external fixation, or traction with delayed cast application may decrease the risk of excessive shortening or unacceptable angulation of the fracture in the cast. (Sargent, JBJS </a:t>
            </a:r>
            <a:r>
              <a:rPr lang="en-US" sz="1200" kern="1200" dirty="0" err="1">
                <a:solidFill>
                  <a:schemeClr val="tx1"/>
                </a:solidFill>
                <a:effectLst/>
                <a:latin typeface="+mn-lt"/>
                <a:ea typeface="+mn-ea"/>
                <a:cs typeface="+mn-cs"/>
              </a:rPr>
              <a:t>Ess</a:t>
            </a:r>
            <a:r>
              <a:rPr lang="en-US" sz="1200" kern="1200" dirty="0">
                <a:solidFill>
                  <a:schemeClr val="tx1"/>
                </a:solidFill>
                <a:effectLst/>
                <a:latin typeface="+mn-lt"/>
                <a:ea typeface="+mn-ea"/>
                <a:cs typeface="+mn-cs"/>
              </a:rPr>
              <a:t> Surg Tech, 2017)</a:t>
            </a:r>
          </a:p>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10</a:t>
            </a:fld>
            <a:endParaRPr lang="en-US"/>
          </a:p>
        </p:txBody>
      </p:sp>
    </p:spTree>
    <p:extLst>
      <p:ext uri="{BB962C8B-B14F-4D97-AF65-F5344CB8AC3E}">
        <p14:creationId xmlns:p14="http://schemas.microsoft.com/office/powerpoint/2010/main" val="87657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11</a:t>
            </a:fld>
            <a:endParaRPr lang="en-US"/>
          </a:p>
        </p:txBody>
      </p:sp>
    </p:spTree>
    <p:extLst>
      <p:ext uri="{BB962C8B-B14F-4D97-AF65-F5344CB8AC3E}">
        <p14:creationId xmlns:p14="http://schemas.microsoft.com/office/powerpoint/2010/main" val="771189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image--CDS</a:t>
            </a:r>
          </a:p>
        </p:txBody>
      </p:sp>
      <p:sp>
        <p:nvSpPr>
          <p:cNvPr id="4" name="Slide Number Placeholder 3"/>
          <p:cNvSpPr>
            <a:spLocks noGrp="1"/>
          </p:cNvSpPr>
          <p:nvPr>
            <p:ph type="sldNum" sz="quarter" idx="5"/>
          </p:nvPr>
        </p:nvSpPr>
        <p:spPr/>
        <p:txBody>
          <a:bodyPr/>
          <a:lstStyle/>
          <a:p>
            <a:fld id="{D3A72AEE-77FC-C04B-A53D-F01F42650FBB}" type="slidenum">
              <a:rPr lang="en-US" smtClean="0"/>
              <a:t>15</a:t>
            </a:fld>
            <a:endParaRPr lang="en-US"/>
          </a:p>
        </p:txBody>
      </p:sp>
    </p:spTree>
    <p:extLst>
      <p:ext uri="{BB962C8B-B14F-4D97-AF65-F5344CB8AC3E}">
        <p14:creationId xmlns:p14="http://schemas.microsoft.com/office/powerpoint/2010/main" val="2335756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16</a:t>
            </a:fld>
            <a:endParaRPr lang="en-US"/>
          </a:p>
        </p:txBody>
      </p:sp>
    </p:spTree>
    <p:extLst>
      <p:ext uri="{BB962C8B-B14F-4D97-AF65-F5344CB8AC3E}">
        <p14:creationId xmlns:p14="http://schemas.microsoft.com/office/powerpoint/2010/main" val="3559406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24</a:t>
            </a:fld>
            <a:endParaRPr lang="en-US"/>
          </a:p>
        </p:txBody>
      </p:sp>
    </p:spTree>
    <p:extLst>
      <p:ext uri="{BB962C8B-B14F-4D97-AF65-F5344CB8AC3E}">
        <p14:creationId xmlns:p14="http://schemas.microsoft.com/office/powerpoint/2010/main" val="101036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2AEE-77FC-C04B-A53D-F01F42650FBB}" type="slidenum">
              <a:rPr lang="en-US" smtClean="0"/>
              <a:t>25</a:t>
            </a:fld>
            <a:endParaRPr lang="en-US"/>
          </a:p>
        </p:txBody>
      </p:sp>
    </p:spTree>
    <p:extLst>
      <p:ext uri="{BB962C8B-B14F-4D97-AF65-F5344CB8AC3E}">
        <p14:creationId xmlns:p14="http://schemas.microsoft.com/office/powerpoint/2010/main" val="642844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0206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p:cNvSpPr/>
          <p:nvPr userDrawn="1"/>
        </p:nvSpPr>
        <p:spPr>
          <a:xfrm>
            <a:off x="9953723" y="6366554"/>
            <a:ext cx="3155092"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475312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81D4724-D698-47D4-A663-A96C66F201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8B77DA90-9C27-4E1F-99A1-E6516E2C4B56}"/>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7567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5D1BB07-7AF7-4B17-80BC-DC29DEF74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088771CC-05B5-4990-99DC-910542E86C8C}"/>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94610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EADA92C2-499C-41F6-8959-9FA83F39D0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23880537-A7BC-46E6-8E01-27E18D49CDA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980302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78B6D0E1-6F87-4CED-9DE4-F10059F6B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8" name="Rectangle 7">
            <a:extLst>
              <a:ext uri="{FF2B5EF4-FFF2-40B4-BE49-F238E27FC236}">
                <a16:creationId xmlns:a16="http://schemas.microsoft.com/office/drawing/2014/main" id="{F71ACD1C-73DB-40EC-8DFA-F0DE99A9CD15}"/>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85015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8DE133-07EF-426D-9E9C-F759B01C0C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38279109-501F-4C8C-9679-AA0631E5AA9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271348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7BB1BF96-39BE-4D5A-9FD2-10BE56E576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11" name="Rectangle 10">
            <a:extLst>
              <a:ext uri="{FF2B5EF4-FFF2-40B4-BE49-F238E27FC236}">
                <a16:creationId xmlns:a16="http://schemas.microsoft.com/office/drawing/2014/main" id="{3B4037B4-3CF5-4CC9-BDC2-61937E195D72}"/>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15265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A4D4BAD2-3FEA-4F32-9D1D-CB78B0BE3A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7" name="Rectangle 6">
            <a:extLst>
              <a:ext uri="{FF2B5EF4-FFF2-40B4-BE49-F238E27FC236}">
                <a16:creationId xmlns:a16="http://schemas.microsoft.com/office/drawing/2014/main" id="{985807F5-0CBA-4789-8B7A-031740EE3228}"/>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4253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CDC778-5876-463F-9576-996D6990BA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6" name="Rectangle 5">
            <a:extLst>
              <a:ext uri="{FF2B5EF4-FFF2-40B4-BE49-F238E27FC236}">
                <a16:creationId xmlns:a16="http://schemas.microsoft.com/office/drawing/2014/main" id="{34726AFF-2537-41C4-9F22-98B8928ED9A4}"/>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07943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D92B9269-5DD5-4B15-89D6-537E8C963C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CD6E1A62-C05B-4564-AD54-68F9FA12DCCB}"/>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352629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FC6AAA24-3D51-4CD0-BFBC-35135D6AA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419" y="6162126"/>
            <a:ext cx="1043539" cy="591207"/>
          </a:xfrm>
          <a:prstGeom prst="rect">
            <a:avLst/>
          </a:prstGeom>
        </p:spPr>
      </p:pic>
      <p:sp>
        <p:nvSpPr>
          <p:cNvPr id="9" name="Rectangle 8">
            <a:extLst>
              <a:ext uri="{FF2B5EF4-FFF2-40B4-BE49-F238E27FC236}">
                <a16:creationId xmlns:a16="http://schemas.microsoft.com/office/drawing/2014/main" id="{1640504B-FFCD-4257-A350-7AD35AC41F47}"/>
              </a:ext>
            </a:extLst>
          </p:cNvPr>
          <p:cNvSpPr/>
          <p:nvPr userDrawn="1"/>
        </p:nvSpPr>
        <p:spPr>
          <a:xfrm>
            <a:off x="9953723" y="6366554"/>
            <a:ext cx="2146311" cy="461665"/>
          </a:xfrm>
          <a:prstGeom prst="rect">
            <a:avLst/>
          </a:prstGeom>
        </p:spPr>
        <p:txBody>
          <a:bodyPr wrap="square">
            <a:spAutoFit/>
          </a:bodyPr>
          <a:lstStyle/>
          <a:p>
            <a:r>
              <a:rPr lang="en-US" sz="2400" b="1" dirty="0"/>
              <a:t>C</a:t>
            </a:r>
            <a:r>
              <a:rPr lang="en-US" sz="1600" b="1" dirty="0"/>
              <a:t>ore</a:t>
            </a:r>
            <a:r>
              <a:rPr lang="en-US" sz="2400" b="1" dirty="0"/>
              <a:t> C</a:t>
            </a:r>
            <a:r>
              <a:rPr lang="en-US" sz="1600" b="1" dirty="0"/>
              <a:t>urriculum</a:t>
            </a:r>
            <a:r>
              <a:rPr lang="en-US" sz="2400" b="1" dirty="0"/>
              <a:t> V5</a:t>
            </a:r>
          </a:p>
        </p:txBody>
      </p:sp>
    </p:spTree>
    <p:extLst>
      <p:ext uri="{BB962C8B-B14F-4D97-AF65-F5344CB8AC3E}">
        <p14:creationId xmlns:p14="http://schemas.microsoft.com/office/powerpoint/2010/main" val="1099832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814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tm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tiff"/><Relationship Id="rId4" Type="http://schemas.openxmlformats.org/officeDocument/2006/relationships/image" Target="../media/image77.tiff"/></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solidFill>
                  <a:srgbClr val="002060"/>
                </a:solidFill>
              </a:rPr>
              <a:t>Pediatric </a:t>
            </a:r>
            <a:br>
              <a:rPr lang="en-US" b="1" dirty="0">
                <a:solidFill>
                  <a:srgbClr val="002060"/>
                </a:solidFill>
              </a:rPr>
            </a:br>
            <a:r>
              <a:rPr lang="en-US" b="1" dirty="0">
                <a:solidFill>
                  <a:srgbClr val="002060"/>
                </a:solidFill>
              </a:rPr>
              <a:t>Diaphyseal Femur Fractures</a:t>
            </a:r>
          </a:p>
        </p:txBody>
      </p:sp>
      <p:sp>
        <p:nvSpPr>
          <p:cNvPr id="5" name="Subtitle 4"/>
          <p:cNvSpPr>
            <a:spLocks noGrp="1"/>
          </p:cNvSpPr>
          <p:nvPr>
            <p:ph type="subTitle" idx="1"/>
          </p:nvPr>
        </p:nvSpPr>
        <p:spPr/>
        <p:txBody>
          <a:bodyPr>
            <a:normAutofit lnSpcReduction="10000"/>
          </a:bodyPr>
          <a:lstStyle/>
          <a:p>
            <a:r>
              <a:rPr lang="en-US" b="1" i="1" dirty="0"/>
              <a:t>Wendy Ramalingam MD</a:t>
            </a:r>
          </a:p>
          <a:p>
            <a:r>
              <a:rPr lang="en-US" b="1" i="1" dirty="0"/>
              <a:t>Assistant Professor of Orthopaedic Surgery</a:t>
            </a:r>
          </a:p>
          <a:p>
            <a:r>
              <a:rPr lang="en-US" b="1" i="1" dirty="0"/>
              <a:t>Cincinnati Children’s Hospital Medical Center</a:t>
            </a:r>
          </a:p>
          <a:p>
            <a:r>
              <a:rPr lang="en-US" b="1" i="1" dirty="0"/>
              <a:t>University of Cincinnati College of Medicine</a:t>
            </a:r>
          </a:p>
        </p:txBody>
      </p:sp>
    </p:spTree>
    <p:extLst>
      <p:ext uri="{BB962C8B-B14F-4D97-AF65-F5344CB8AC3E}">
        <p14:creationId xmlns:p14="http://schemas.microsoft.com/office/powerpoint/2010/main" val="1313955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E85A-BC3C-4846-BA11-2B36C975EB3E}"/>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479C8E81-6C28-E141-A070-AEF6A58CA52D}"/>
              </a:ext>
            </a:extLst>
          </p:cNvPr>
          <p:cNvSpPr>
            <a:spLocks noGrp="1"/>
          </p:cNvSpPr>
          <p:nvPr>
            <p:ph idx="1"/>
          </p:nvPr>
        </p:nvSpPr>
        <p:spPr>
          <a:xfrm>
            <a:off x="838200" y="1825625"/>
            <a:ext cx="6553200" cy="4351338"/>
          </a:xfrm>
        </p:spPr>
        <p:txBody>
          <a:bodyPr>
            <a:normAutofit/>
          </a:bodyPr>
          <a:lstStyle/>
          <a:p>
            <a:r>
              <a:rPr lang="en-US" dirty="0"/>
              <a:t>Acceptable limits based on age</a:t>
            </a:r>
          </a:p>
          <a:p>
            <a:pPr lvl="1"/>
            <a:r>
              <a:rPr lang="en-US" u="sng" dirty="0"/>
              <a:t>&lt;</a:t>
            </a:r>
            <a:r>
              <a:rPr lang="en-US" dirty="0"/>
              <a:t>10 year </a:t>
            </a:r>
            <a:r>
              <a:rPr lang="en-US" dirty="0" err="1"/>
              <a:t>olds</a:t>
            </a:r>
            <a:endParaRPr lang="en-US" u="sng" dirty="0"/>
          </a:p>
          <a:p>
            <a:pPr lvl="2"/>
            <a:r>
              <a:rPr lang="en-US" dirty="0"/>
              <a:t>15 deg of varus or valgus </a:t>
            </a:r>
          </a:p>
          <a:p>
            <a:pPr lvl="2"/>
            <a:r>
              <a:rPr lang="en-US" dirty="0"/>
              <a:t>20 deg of </a:t>
            </a:r>
            <a:r>
              <a:rPr lang="en-US" dirty="0" err="1"/>
              <a:t>procurvatum</a:t>
            </a:r>
            <a:r>
              <a:rPr lang="en-US" dirty="0"/>
              <a:t> or recurvatum</a:t>
            </a:r>
          </a:p>
          <a:p>
            <a:pPr lvl="2"/>
            <a:r>
              <a:rPr lang="en-US" dirty="0"/>
              <a:t>2-2.5cm shortening</a:t>
            </a:r>
          </a:p>
          <a:p>
            <a:pPr lvl="3"/>
            <a:r>
              <a:rPr lang="en-US" dirty="0"/>
              <a:t>Overgrowth is common in 2-10 y/o</a:t>
            </a:r>
          </a:p>
          <a:p>
            <a:pPr lvl="3"/>
            <a:r>
              <a:rPr lang="en-US" i="1" dirty="0"/>
              <a:t>Telescope test </a:t>
            </a:r>
            <a:r>
              <a:rPr lang="en-US" dirty="0"/>
              <a:t>in higher energy trauma</a:t>
            </a:r>
          </a:p>
          <a:p>
            <a:pPr lvl="4"/>
            <a:r>
              <a:rPr lang="en-US" dirty="0"/>
              <a:t>(+) test</a:t>
            </a:r>
            <a:r>
              <a:rPr lang="en-US" dirty="0">
                <a:sym typeface="Wingdings" pitchFamily="2" charset="2"/>
              </a:rPr>
              <a:t> s</a:t>
            </a:r>
            <a:r>
              <a:rPr lang="en-US" dirty="0"/>
              <a:t>hortening of &gt;30mm with gentle compression</a:t>
            </a:r>
          </a:p>
          <a:p>
            <a:pPr lvl="5"/>
            <a:r>
              <a:rPr lang="en-US" dirty="0"/>
              <a:t>20x higher likelihood of ending with &gt;25mm of shortening</a:t>
            </a:r>
          </a:p>
          <a:p>
            <a:pPr lvl="2"/>
            <a:r>
              <a:rPr lang="en-US" dirty="0"/>
              <a:t>Malrotation of 30</a:t>
            </a:r>
            <a:r>
              <a:rPr lang="en-US" sz="2400" baseline="30000" dirty="0"/>
              <a:t>◦</a:t>
            </a:r>
            <a:endParaRPr lang="en-US" baseline="30000" dirty="0"/>
          </a:p>
        </p:txBody>
      </p:sp>
      <p:sp>
        <p:nvSpPr>
          <p:cNvPr id="5" name="Rectangle 4">
            <a:extLst>
              <a:ext uri="{FF2B5EF4-FFF2-40B4-BE49-F238E27FC236}">
                <a16:creationId xmlns:a16="http://schemas.microsoft.com/office/drawing/2014/main" id="{0EC91202-652F-5F4F-944D-D4061F5BFEE2}"/>
              </a:ext>
            </a:extLst>
          </p:cNvPr>
          <p:cNvSpPr/>
          <p:nvPr/>
        </p:nvSpPr>
        <p:spPr>
          <a:xfrm>
            <a:off x="7532914" y="783771"/>
            <a:ext cx="631372"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6DB536C-AE12-B942-A0B5-97F8CD7974E5}"/>
              </a:ext>
            </a:extLst>
          </p:cNvPr>
          <p:cNvGrpSpPr/>
          <p:nvPr/>
        </p:nvGrpSpPr>
        <p:grpSpPr>
          <a:xfrm>
            <a:off x="7658117" y="2121694"/>
            <a:ext cx="4165600" cy="1879600"/>
            <a:chOff x="7878250" y="3168760"/>
            <a:chExt cx="4165600" cy="1879600"/>
          </a:xfrm>
        </p:grpSpPr>
        <p:pic>
          <p:nvPicPr>
            <p:cNvPr id="8" name="Picture 7">
              <a:extLst>
                <a:ext uri="{FF2B5EF4-FFF2-40B4-BE49-F238E27FC236}">
                  <a16:creationId xmlns:a16="http://schemas.microsoft.com/office/drawing/2014/main" id="{96A14572-7204-C847-8D40-304E86F47372}"/>
                </a:ext>
              </a:extLst>
            </p:cNvPr>
            <p:cNvPicPr>
              <a:picLocks noChangeAspect="1"/>
            </p:cNvPicPr>
            <p:nvPr/>
          </p:nvPicPr>
          <p:blipFill>
            <a:blip r:embed="rId3"/>
            <a:stretch>
              <a:fillRect/>
            </a:stretch>
          </p:blipFill>
          <p:spPr>
            <a:xfrm>
              <a:off x="7878250" y="3168760"/>
              <a:ext cx="4165600" cy="1879600"/>
            </a:xfrm>
            <a:prstGeom prst="rect">
              <a:avLst/>
            </a:prstGeom>
          </p:spPr>
        </p:pic>
        <p:grpSp>
          <p:nvGrpSpPr>
            <p:cNvPr id="9" name="Group 8">
              <a:extLst>
                <a:ext uri="{FF2B5EF4-FFF2-40B4-BE49-F238E27FC236}">
                  <a16:creationId xmlns:a16="http://schemas.microsoft.com/office/drawing/2014/main" id="{4B0047A9-294F-6745-A70B-0EB04488A729}"/>
                </a:ext>
              </a:extLst>
            </p:cNvPr>
            <p:cNvGrpSpPr/>
            <p:nvPr/>
          </p:nvGrpSpPr>
          <p:grpSpPr>
            <a:xfrm>
              <a:off x="10392229" y="3874719"/>
              <a:ext cx="379566" cy="173224"/>
              <a:chOff x="10392229" y="3874719"/>
              <a:chExt cx="379566" cy="173224"/>
            </a:xfrm>
          </p:grpSpPr>
          <p:cxnSp>
            <p:nvCxnSpPr>
              <p:cNvPr id="11" name="Straight Connector 10">
                <a:extLst>
                  <a:ext uri="{FF2B5EF4-FFF2-40B4-BE49-F238E27FC236}">
                    <a16:creationId xmlns:a16="http://schemas.microsoft.com/office/drawing/2014/main" id="{7C5B2C1B-A056-9A44-B0AF-FD970F9F0234}"/>
                  </a:ext>
                </a:extLst>
              </p:cNvPr>
              <p:cNvCxnSpPr>
                <a:cxnSpLocks/>
              </p:cNvCxnSpPr>
              <p:nvPr/>
            </p:nvCxnSpPr>
            <p:spPr>
              <a:xfrm>
                <a:off x="10392229" y="3881271"/>
                <a:ext cx="0" cy="1666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AC963A8-FEBC-4D4F-89DC-5B6947A6A907}"/>
                  </a:ext>
                </a:extLst>
              </p:cNvPr>
              <p:cNvCxnSpPr>
                <a:cxnSpLocks/>
              </p:cNvCxnSpPr>
              <p:nvPr/>
            </p:nvCxnSpPr>
            <p:spPr>
              <a:xfrm>
                <a:off x="10771795" y="3874719"/>
                <a:ext cx="0" cy="16667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834811-8C7E-8440-88DC-67C5093F888B}"/>
                  </a:ext>
                </a:extLst>
              </p:cNvPr>
              <p:cNvCxnSpPr>
                <a:cxnSpLocks/>
              </p:cNvCxnSpPr>
              <p:nvPr/>
            </p:nvCxnSpPr>
            <p:spPr>
              <a:xfrm>
                <a:off x="10392229" y="3964607"/>
                <a:ext cx="36867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78AB8B65-5B4F-E747-A7BB-E5598CC26D3B}"/>
                </a:ext>
              </a:extLst>
            </p:cNvPr>
            <p:cNvSpPr txBox="1"/>
            <p:nvPr/>
          </p:nvSpPr>
          <p:spPr>
            <a:xfrm>
              <a:off x="10441137" y="3511939"/>
              <a:ext cx="368679" cy="369332"/>
            </a:xfrm>
            <a:prstGeom prst="rect">
              <a:avLst/>
            </a:prstGeom>
            <a:noFill/>
          </p:spPr>
          <p:txBody>
            <a:bodyPr wrap="square" rtlCol="0">
              <a:spAutoFit/>
            </a:bodyPr>
            <a:lstStyle/>
            <a:p>
              <a:r>
                <a:rPr lang="en-US" dirty="0">
                  <a:solidFill>
                    <a:srgbClr val="FF0000"/>
                  </a:solidFill>
                </a:rPr>
                <a:t>x</a:t>
              </a:r>
            </a:p>
          </p:txBody>
        </p:sp>
      </p:grpSp>
    </p:spTree>
    <p:extLst>
      <p:ext uri="{BB962C8B-B14F-4D97-AF65-F5344CB8AC3E}">
        <p14:creationId xmlns:p14="http://schemas.microsoft.com/office/powerpoint/2010/main" val="46214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E85A-BC3C-4846-BA11-2B36C975EB3E}"/>
              </a:ext>
            </a:extLst>
          </p:cNvPr>
          <p:cNvSpPr>
            <a:spLocks noGrp="1"/>
          </p:cNvSpPr>
          <p:nvPr>
            <p:ph type="title"/>
          </p:nvPr>
        </p:nvSpPr>
        <p:spPr/>
        <p:txBody>
          <a:bodyPr/>
          <a:lstStyle/>
          <a:p>
            <a:r>
              <a:rPr lang="en-US" dirty="0"/>
              <a:t>Pavlik Harness</a:t>
            </a:r>
          </a:p>
        </p:txBody>
      </p:sp>
      <p:sp>
        <p:nvSpPr>
          <p:cNvPr id="3" name="Content Placeholder 2">
            <a:extLst>
              <a:ext uri="{FF2B5EF4-FFF2-40B4-BE49-F238E27FC236}">
                <a16:creationId xmlns:a16="http://schemas.microsoft.com/office/drawing/2014/main" id="{479C8E81-6C28-E141-A070-AEF6A58CA52D}"/>
              </a:ext>
            </a:extLst>
          </p:cNvPr>
          <p:cNvSpPr>
            <a:spLocks noGrp="1"/>
          </p:cNvSpPr>
          <p:nvPr>
            <p:ph idx="1"/>
          </p:nvPr>
        </p:nvSpPr>
        <p:spPr>
          <a:xfrm>
            <a:off x="838199" y="1825625"/>
            <a:ext cx="7623433" cy="4351338"/>
          </a:xfrm>
        </p:spPr>
        <p:txBody>
          <a:bodyPr>
            <a:normAutofit fontScale="92500" lnSpcReduction="20000"/>
          </a:bodyPr>
          <a:lstStyle/>
          <a:p>
            <a:r>
              <a:rPr lang="en-US" b="1" dirty="0"/>
              <a:t>Patients age 0-6 months</a:t>
            </a:r>
          </a:p>
          <a:p>
            <a:pPr lvl="1"/>
            <a:r>
              <a:rPr lang="en-US" b="1" i="1" dirty="0"/>
              <a:t>MUST Evaluate for NAT</a:t>
            </a:r>
          </a:p>
          <a:p>
            <a:pPr lvl="2"/>
            <a:r>
              <a:rPr lang="en-US" dirty="0"/>
              <a:t>Social services consult</a:t>
            </a:r>
          </a:p>
          <a:p>
            <a:pPr lvl="2"/>
            <a:r>
              <a:rPr lang="en-US" dirty="0"/>
              <a:t>Skeletal survey</a:t>
            </a:r>
          </a:p>
          <a:p>
            <a:r>
              <a:rPr lang="en-US" dirty="0"/>
              <a:t>Abduction ≤50</a:t>
            </a:r>
            <a:r>
              <a:rPr lang="en-US" baseline="30000" dirty="0"/>
              <a:t>◦</a:t>
            </a:r>
            <a:r>
              <a:rPr lang="en-US" dirty="0"/>
              <a:t> with pillow under leg to maintain abduction</a:t>
            </a:r>
          </a:p>
          <a:p>
            <a:r>
              <a:rPr lang="en-US" dirty="0"/>
              <a:t>80-90 degrees of flexion</a:t>
            </a:r>
          </a:p>
          <a:p>
            <a:pPr lvl="1"/>
            <a:r>
              <a:rPr lang="en-US" dirty="0"/>
              <a:t>Reduces the distal fragment to the flexed proximal fragment</a:t>
            </a:r>
          </a:p>
          <a:p>
            <a:r>
              <a:rPr lang="en-US" dirty="0"/>
              <a:t>Follow up at regular intervals to adjust harness</a:t>
            </a:r>
          </a:p>
          <a:p>
            <a:pPr lvl="1"/>
            <a:r>
              <a:rPr lang="en-US" dirty="0"/>
              <a:t>1-2 weeks to ensure harness is fitting appropriately</a:t>
            </a:r>
          </a:p>
          <a:p>
            <a:r>
              <a:rPr lang="en-US" dirty="0"/>
              <a:t>~4 weeks of treatment</a:t>
            </a:r>
          </a:p>
        </p:txBody>
      </p:sp>
      <p:pic>
        <p:nvPicPr>
          <p:cNvPr id="4" name="Picture 3">
            <a:extLst>
              <a:ext uri="{FF2B5EF4-FFF2-40B4-BE49-F238E27FC236}">
                <a16:creationId xmlns:a16="http://schemas.microsoft.com/office/drawing/2014/main" id="{6D3DE470-BC74-F44C-950E-0C3C4FD32478}"/>
              </a:ext>
            </a:extLst>
          </p:cNvPr>
          <p:cNvPicPr>
            <a:picLocks noChangeAspect="1"/>
          </p:cNvPicPr>
          <p:nvPr/>
        </p:nvPicPr>
        <p:blipFill>
          <a:blip r:embed="rId3"/>
          <a:stretch>
            <a:fillRect/>
          </a:stretch>
        </p:blipFill>
        <p:spPr>
          <a:xfrm>
            <a:off x="8461633" y="1690688"/>
            <a:ext cx="3137839" cy="4059162"/>
          </a:xfrm>
          <a:prstGeom prst="rect">
            <a:avLst/>
          </a:prstGeom>
        </p:spPr>
      </p:pic>
      <p:sp>
        <p:nvSpPr>
          <p:cNvPr id="5" name="Rectangle 4">
            <a:extLst>
              <a:ext uri="{FF2B5EF4-FFF2-40B4-BE49-F238E27FC236}">
                <a16:creationId xmlns:a16="http://schemas.microsoft.com/office/drawing/2014/main" id="{0EC91202-652F-5F4F-944D-D4061F5BFEE2}"/>
              </a:ext>
            </a:extLst>
          </p:cNvPr>
          <p:cNvSpPr/>
          <p:nvPr/>
        </p:nvSpPr>
        <p:spPr>
          <a:xfrm>
            <a:off x="7532914" y="783771"/>
            <a:ext cx="631372" cy="544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5ECA67-332B-3C4F-B124-2C5C5EDFA68E}"/>
              </a:ext>
            </a:extLst>
          </p:cNvPr>
          <p:cNvSpPr/>
          <p:nvPr/>
        </p:nvSpPr>
        <p:spPr>
          <a:xfrm>
            <a:off x="5954485" y="6215575"/>
            <a:ext cx="6096000" cy="523220"/>
          </a:xfrm>
          <a:prstGeom prst="rect">
            <a:avLst/>
          </a:prstGeom>
        </p:spPr>
        <p:txBody>
          <a:bodyPr>
            <a:spAutoFit/>
          </a:bodyPr>
          <a:lstStyle/>
          <a:p>
            <a:r>
              <a:rPr lang="en-US" sz="1400" dirty="0"/>
              <a:t>Figure: </a:t>
            </a:r>
            <a:r>
              <a:rPr lang="en-US" sz="1400" dirty="0" err="1"/>
              <a:t>Anglen</a:t>
            </a:r>
            <a:r>
              <a:rPr lang="en-US" sz="1400" dirty="0"/>
              <a:t> JO, Choi L. Treatment options in pediatric femoral shaft fractures. J </a:t>
            </a:r>
            <a:r>
              <a:rPr lang="en-US" sz="1400" dirty="0" err="1"/>
              <a:t>Orthop</a:t>
            </a:r>
            <a:r>
              <a:rPr lang="en-US" sz="1400" dirty="0"/>
              <a:t> Trauma. 2005 Nov-Dec;19(10):724-33</a:t>
            </a:r>
          </a:p>
        </p:txBody>
      </p:sp>
    </p:spTree>
    <p:extLst>
      <p:ext uri="{BB962C8B-B14F-4D97-AF65-F5344CB8AC3E}">
        <p14:creationId xmlns:p14="http://schemas.microsoft.com/office/powerpoint/2010/main" val="3517897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88BA7-232D-8F4C-B047-71FDB49531BC}"/>
              </a:ext>
            </a:extLst>
          </p:cNvPr>
          <p:cNvSpPr>
            <a:spLocks noGrp="1"/>
          </p:cNvSpPr>
          <p:nvPr>
            <p:ph type="title"/>
          </p:nvPr>
        </p:nvSpPr>
        <p:spPr/>
        <p:txBody>
          <a:bodyPr/>
          <a:lstStyle/>
          <a:p>
            <a:r>
              <a:rPr lang="en-US" dirty="0"/>
              <a:t>Pavlik Harness</a:t>
            </a:r>
          </a:p>
        </p:txBody>
      </p:sp>
      <p:sp>
        <p:nvSpPr>
          <p:cNvPr id="3" name="Content Placeholder 2">
            <a:extLst>
              <a:ext uri="{FF2B5EF4-FFF2-40B4-BE49-F238E27FC236}">
                <a16:creationId xmlns:a16="http://schemas.microsoft.com/office/drawing/2014/main" id="{DCAA466E-6BF4-8A42-B72D-54C8CFC2AA60}"/>
              </a:ext>
            </a:extLst>
          </p:cNvPr>
          <p:cNvSpPr>
            <a:spLocks noGrp="1"/>
          </p:cNvSpPr>
          <p:nvPr>
            <p:ph idx="1"/>
          </p:nvPr>
        </p:nvSpPr>
        <p:spPr>
          <a:xfrm>
            <a:off x="838199" y="1825625"/>
            <a:ext cx="5026577" cy="4351338"/>
          </a:xfrm>
        </p:spPr>
        <p:txBody>
          <a:bodyPr>
            <a:normAutofit lnSpcReduction="10000"/>
          </a:bodyPr>
          <a:lstStyle/>
          <a:p>
            <a:r>
              <a:rPr lang="en-US" dirty="0"/>
              <a:t>5-week-old male</a:t>
            </a:r>
          </a:p>
          <a:p>
            <a:r>
              <a:rPr lang="en-US" dirty="0"/>
              <a:t>Presented to OSH with right leg swelling</a:t>
            </a:r>
          </a:p>
          <a:p>
            <a:pPr lvl="1"/>
            <a:r>
              <a:rPr lang="en-US" dirty="0"/>
              <a:t>Unknown mechanism</a:t>
            </a:r>
          </a:p>
          <a:p>
            <a:r>
              <a:rPr lang="en-US" dirty="0"/>
              <a:t>NAT workup initiated</a:t>
            </a:r>
          </a:p>
          <a:p>
            <a:pPr lvl="1"/>
            <a:r>
              <a:rPr lang="en-US" dirty="0"/>
              <a:t>L parietal bone fracture on skeletal survey</a:t>
            </a:r>
          </a:p>
          <a:p>
            <a:r>
              <a:rPr lang="en-US" dirty="0"/>
              <a:t>Treated in Pavlik harness x 4 weeks</a:t>
            </a:r>
          </a:p>
          <a:p>
            <a:r>
              <a:rPr lang="en-US" dirty="0"/>
              <a:t>Removed from care of mother</a:t>
            </a:r>
          </a:p>
        </p:txBody>
      </p:sp>
      <p:pic>
        <p:nvPicPr>
          <p:cNvPr id="4" name="Picture 3">
            <a:extLst>
              <a:ext uri="{FF2B5EF4-FFF2-40B4-BE49-F238E27FC236}">
                <a16:creationId xmlns:a16="http://schemas.microsoft.com/office/drawing/2014/main" id="{C3A1B4B4-494F-664B-86D0-EA41DAA735F4}"/>
              </a:ext>
            </a:extLst>
          </p:cNvPr>
          <p:cNvPicPr>
            <a:picLocks noChangeAspect="1"/>
          </p:cNvPicPr>
          <p:nvPr/>
        </p:nvPicPr>
        <p:blipFill rotWithShape="1">
          <a:blip r:embed="rId2"/>
          <a:srcRect l="18610" t="12737" r="20625"/>
          <a:stretch/>
        </p:blipFill>
        <p:spPr>
          <a:xfrm>
            <a:off x="5966879" y="1306278"/>
            <a:ext cx="2863122" cy="5186597"/>
          </a:xfrm>
          <a:prstGeom prst="rect">
            <a:avLst/>
          </a:prstGeom>
        </p:spPr>
      </p:pic>
      <p:pic>
        <p:nvPicPr>
          <p:cNvPr id="5" name="Picture 4">
            <a:extLst>
              <a:ext uri="{FF2B5EF4-FFF2-40B4-BE49-F238E27FC236}">
                <a16:creationId xmlns:a16="http://schemas.microsoft.com/office/drawing/2014/main" id="{52A1C323-3672-D144-B797-7AC5A8E5F472}"/>
              </a:ext>
            </a:extLst>
          </p:cNvPr>
          <p:cNvPicPr>
            <a:picLocks noChangeAspect="1"/>
          </p:cNvPicPr>
          <p:nvPr/>
        </p:nvPicPr>
        <p:blipFill rotWithShape="1">
          <a:blip r:embed="rId3"/>
          <a:srcRect l="9598" r="19336"/>
          <a:stretch/>
        </p:blipFill>
        <p:spPr>
          <a:xfrm>
            <a:off x="8932104" y="1825625"/>
            <a:ext cx="3080658" cy="3579773"/>
          </a:xfrm>
          <a:prstGeom prst="rect">
            <a:avLst/>
          </a:prstGeom>
        </p:spPr>
      </p:pic>
    </p:spTree>
    <p:extLst>
      <p:ext uri="{BB962C8B-B14F-4D97-AF65-F5344CB8AC3E}">
        <p14:creationId xmlns:p14="http://schemas.microsoft.com/office/powerpoint/2010/main" val="2137158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E85A-BC3C-4846-BA11-2B36C975EB3E}"/>
              </a:ext>
            </a:extLst>
          </p:cNvPr>
          <p:cNvSpPr>
            <a:spLocks noGrp="1"/>
          </p:cNvSpPr>
          <p:nvPr>
            <p:ph type="title"/>
          </p:nvPr>
        </p:nvSpPr>
        <p:spPr/>
        <p:txBody>
          <a:bodyPr/>
          <a:lstStyle/>
          <a:p>
            <a:r>
              <a:rPr lang="en-US" dirty="0"/>
              <a:t>Pavlik Harness</a:t>
            </a:r>
          </a:p>
        </p:txBody>
      </p:sp>
      <p:sp>
        <p:nvSpPr>
          <p:cNvPr id="3" name="Content Placeholder 2">
            <a:extLst>
              <a:ext uri="{FF2B5EF4-FFF2-40B4-BE49-F238E27FC236}">
                <a16:creationId xmlns:a16="http://schemas.microsoft.com/office/drawing/2014/main" id="{479C8E81-6C28-E141-A070-AEF6A58CA52D}"/>
              </a:ext>
            </a:extLst>
          </p:cNvPr>
          <p:cNvSpPr>
            <a:spLocks noGrp="1"/>
          </p:cNvSpPr>
          <p:nvPr>
            <p:ph idx="1"/>
          </p:nvPr>
        </p:nvSpPr>
        <p:spPr>
          <a:xfrm>
            <a:off x="838199" y="1825625"/>
            <a:ext cx="4158343" cy="4351338"/>
          </a:xfrm>
        </p:spPr>
        <p:txBody>
          <a:bodyPr/>
          <a:lstStyle/>
          <a:p>
            <a:r>
              <a:rPr lang="en-US" dirty="0"/>
              <a:t>6 months post-treatment</a:t>
            </a:r>
          </a:p>
          <a:p>
            <a:r>
              <a:rPr lang="en-US" dirty="0"/>
              <a:t>Completely healed and remodeled</a:t>
            </a:r>
          </a:p>
          <a:p>
            <a:r>
              <a:rPr lang="en-US" dirty="0"/>
              <a:t>Remains in foster care and doing well</a:t>
            </a:r>
          </a:p>
        </p:txBody>
      </p:sp>
      <p:pic>
        <p:nvPicPr>
          <p:cNvPr id="4" name="Picture 3">
            <a:extLst>
              <a:ext uri="{FF2B5EF4-FFF2-40B4-BE49-F238E27FC236}">
                <a16:creationId xmlns:a16="http://schemas.microsoft.com/office/drawing/2014/main" id="{8D8AC5DA-2156-134D-9F95-05AAAB3EED32}"/>
              </a:ext>
            </a:extLst>
          </p:cNvPr>
          <p:cNvPicPr>
            <a:picLocks noChangeAspect="1"/>
          </p:cNvPicPr>
          <p:nvPr/>
        </p:nvPicPr>
        <p:blipFill>
          <a:blip r:embed="rId2"/>
          <a:stretch>
            <a:fillRect/>
          </a:stretch>
        </p:blipFill>
        <p:spPr>
          <a:xfrm>
            <a:off x="8481027" y="365125"/>
            <a:ext cx="3594100" cy="6121400"/>
          </a:xfrm>
          <a:prstGeom prst="rect">
            <a:avLst/>
          </a:prstGeom>
        </p:spPr>
      </p:pic>
      <p:pic>
        <p:nvPicPr>
          <p:cNvPr id="5" name="Picture 4">
            <a:extLst>
              <a:ext uri="{FF2B5EF4-FFF2-40B4-BE49-F238E27FC236}">
                <a16:creationId xmlns:a16="http://schemas.microsoft.com/office/drawing/2014/main" id="{2DB7F836-D724-1647-9396-D9CC58A4D52E}"/>
              </a:ext>
            </a:extLst>
          </p:cNvPr>
          <p:cNvPicPr>
            <a:picLocks noChangeAspect="1"/>
          </p:cNvPicPr>
          <p:nvPr/>
        </p:nvPicPr>
        <p:blipFill>
          <a:blip r:embed="rId3"/>
          <a:stretch>
            <a:fillRect/>
          </a:stretch>
        </p:blipFill>
        <p:spPr>
          <a:xfrm>
            <a:off x="5214867" y="371474"/>
            <a:ext cx="3160188" cy="6121401"/>
          </a:xfrm>
          <a:prstGeom prst="rect">
            <a:avLst/>
          </a:prstGeom>
        </p:spPr>
      </p:pic>
    </p:spTree>
    <p:extLst>
      <p:ext uri="{BB962C8B-B14F-4D97-AF65-F5344CB8AC3E}">
        <p14:creationId xmlns:p14="http://schemas.microsoft.com/office/powerpoint/2010/main" val="1158004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66E3-6357-9B4C-99C5-BCAA98863061}"/>
              </a:ext>
            </a:extLst>
          </p:cNvPr>
          <p:cNvSpPr>
            <a:spLocks noGrp="1"/>
          </p:cNvSpPr>
          <p:nvPr>
            <p:ph type="title"/>
          </p:nvPr>
        </p:nvSpPr>
        <p:spPr/>
        <p:txBody>
          <a:bodyPr/>
          <a:lstStyle/>
          <a:p>
            <a:r>
              <a:rPr lang="en-US" dirty="0"/>
              <a:t>Spica Casting</a:t>
            </a:r>
          </a:p>
        </p:txBody>
      </p:sp>
      <p:sp>
        <p:nvSpPr>
          <p:cNvPr id="3" name="Content Placeholder 2">
            <a:extLst>
              <a:ext uri="{FF2B5EF4-FFF2-40B4-BE49-F238E27FC236}">
                <a16:creationId xmlns:a16="http://schemas.microsoft.com/office/drawing/2014/main" id="{EFE29882-520D-B440-BFB1-D5B5312D7DF1}"/>
              </a:ext>
            </a:extLst>
          </p:cNvPr>
          <p:cNvSpPr>
            <a:spLocks noGrp="1"/>
          </p:cNvSpPr>
          <p:nvPr>
            <p:ph idx="1"/>
          </p:nvPr>
        </p:nvSpPr>
        <p:spPr>
          <a:xfrm>
            <a:off x="838201" y="1825625"/>
            <a:ext cx="7326086" cy="4351338"/>
          </a:xfrm>
        </p:spPr>
        <p:txBody>
          <a:bodyPr>
            <a:normAutofit lnSpcReduction="10000"/>
          </a:bodyPr>
          <a:lstStyle/>
          <a:p>
            <a:r>
              <a:rPr lang="en-US" b="1" dirty="0"/>
              <a:t>Age 6 months to 5 years</a:t>
            </a:r>
          </a:p>
          <a:p>
            <a:r>
              <a:rPr lang="en-US" dirty="0"/>
              <a:t>Early vs delayed application acceptable</a:t>
            </a:r>
          </a:p>
          <a:p>
            <a:r>
              <a:rPr lang="en-US" dirty="0"/>
              <a:t>Applied in Emergency Room or Operating Room on spica table</a:t>
            </a:r>
          </a:p>
          <a:p>
            <a:r>
              <a:rPr lang="en-US" dirty="0"/>
              <a:t>Waterproof liners/padding available</a:t>
            </a:r>
          </a:p>
          <a:p>
            <a:r>
              <a:rPr lang="en-US" dirty="0"/>
              <a:t>Flex knee and hip equal amount to obtain alignment with more flexion for a more proximal fracture</a:t>
            </a:r>
          </a:p>
          <a:p>
            <a:r>
              <a:rPr lang="en-US" dirty="0"/>
              <a:t>Remove in 4-6 weeks when adequate callus is present</a:t>
            </a:r>
          </a:p>
          <a:p>
            <a:pPr marL="0" indent="0">
              <a:buNone/>
            </a:pPr>
            <a:endParaRPr lang="en-US" dirty="0"/>
          </a:p>
        </p:txBody>
      </p:sp>
      <p:pic>
        <p:nvPicPr>
          <p:cNvPr id="4" name="Picture 3">
            <a:extLst>
              <a:ext uri="{FF2B5EF4-FFF2-40B4-BE49-F238E27FC236}">
                <a16:creationId xmlns:a16="http://schemas.microsoft.com/office/drawing/2014/main" id="{E13139A4-3053-7C40-B502-46249CD11BCC}"/>
              </a:ext>
            </a:extLst>
          </p:cNvPr>
          <p:cNvPicPr>
            <a:picLocks noChangeAspect="1"/>
          </p:cNvPicPr>
          <p:nvPr/>
        </p:nvPicPr>
        <p:blipFill>
          <a:blip r:embed="rId2"/>
          <a:stretch>
            <a:fillRect/>
          </a:stretch>
        </p:blipFill>
        <p:spPr>
          <a:xfrm>
            <a:off x="8254527" y="845344"/>
            <a:ext cx="3733855" cy="5167312"/>
          </a:xfrm>
          <a:prstGeom prst="rect">
            <a:avLst/>
          </a:prstGeom>
        </p:spPr>
      </p:pic>
      <p:sp>
        <p:nvSpPr>
          <p:cNvPr id="5" name="Rectangle 4">
            <a:extLst>
              <a:ext uri="{FF2B5EF4-FFF2-40B4-BE49-F238E27FC236}">
                <a16:creationId xmlns:a16="http://schemas.microsoft.com/office/drawing/2014/main" id="{C02B37AD-69CE-D640-93D4-59A12460F6A3}"/>
              </a:ext>
            </a:extLst>
          </p:cNvPr>
          <p:cNvSpPr/>
          <p:nvPr/>
        </p:nvSpPr>
        <p:spPr>
          <a:xfrm>
            <a:off x="4888609" y="6176963"/>
            <a:ext cx="7099773" cy="461665"/>
          </a:xfrm>
          <a:prstGeom prst="rect">
            <a:avLst/>
          </a:prstGeom>
        </p:spPr>
        <p:txBody>
          <a:bodyPr wrap="square">
            <a:spAutoFit/>
          </a:bodyPr>
          <a:lstStyle/>
          <a:p>
            <a:r>
              <a:rPr lang="en-US" sz="1200" dirty="0"/>
              <a:t>Figure: </a:t>
            </a:r>
            <a:r>
              <a:rPr lang="en-US" sz="1200" dirty="0" err="1"/>
              <a:t>Cassinelli</a:t>
            </a:r>
            <a:r>
              <a:rPr lang="en-US" sz="1200" dirty="0"/>
              <a:t> EH, Young B, Vogt M, Pierce MC, </a:t>
            </a:r>
            <a:r>
              <a:rPr lang="en-US" sz="1200" dirty="0" err="1"/>
              <a:t>Deeney</a:t>
            </a:r>
            <a:r>
              <a:rPr lang="en-US" sz="1200" dirty="0"/>
              <a:t> VF. Spica cast application in the emergency room for select pediatric femur fractures. J </a:t>
            </a:r>
            <a:r>
              <a:rPr lang="en-US" sz="1200" dirty="0" err="1"/>
              <a:t>Orthop</a:t>
            </a:r>
            <a:r>
              <a:rPr lang="en-US" sz="1200" dirty="0"/>
              <a:t> Trauma. 2005 Nov-Dec;19(10):709-16. </a:t>
            </a:r>
          </a:p>
        </p:txBody>
      </p:sp>
    </p:spTree>
    <p:extLst>
      <p:ext uri="{BB962C8B-B14F-4D97-AF65-F5344CB8AC3E}">
        <p14:creationId xmlns:p14="http://schemas.microsoft.com/office/powerpoint/2010/main" val="28673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66E3-6357-9B4C-99C5-BCAA98863061}"/>
              </a:ext>
            </a:extLst>
          </p:cNvPr>
          <p:cNvSpPr>
            <a:spLocks noGrp="1"/>
          </p:cNvSpPr>
          <p:nvPr>
            <p:ph type="title"/>
          </p:nvPr>
        </p:nvSpPr>
        <p:spPr/>
        <p:txBody>
          <a:bodyPr/>
          <a:lstStyle/>
          <a:p>
            <a:r>
              <a:rPr lang="en-US" dirty="0"/>
              <a:t>Spica Casting</a:t>
            </a:r>
          </a:p>
        </p:txBody>
      </p:sp>
      <p:sp>
        <p:nvSpPr>
          <p:cNvPr id="3" name="Content Placeholder 2">
            <a:extLst>
              <a:ext uri="{FF2B5EF4-FFF2-40B4-BE49-F238E27FC236}">
                <a16:creationId xmlns:a16="http://schemas.microsoft.com/office/drawing/2014/main" id="{EFE29882-520D-B440-BFB1-D5B5312D7DF1}"/>
              </a:ext>
            </a:extLst>
          </p:cNvPr>
          <p:cNvSpPr>
            <a:spLocks noGrp="1"/>
          </p:cNvSpPr>
          <p:nvPr>
            <p:ph idx="1"/>
          </p:nvPr>
        </p:nvSpPr>
        <p:spPr>
          <a:xfrm>
            <a:off x="838200" y="1825625"/>
            <a:ext cx="7500257" cy="4351338"/>
          </a:xfrm>
        </p:spPr>
        <p:txBody>
          <a:bodyPr>
            <a:normAutofit lnSpcReduction="10000"/>
          </a:bodyPr>
          <a:lstStyle/>
          <a:p>
            <a:r>
              <a:rPr lang="en-US" dirty="0"/>
              <a:t>Single vs Double leg</a:t>
            </a:r>
          </a:p>
          <a:p>
            <a:pPr lvl="1"/>
            <a:r>
              <a:rPr lang="en-US" dirty="0"/>
              <a:t>Equivalent radiographic results </a:t>
            </a:r>
          </a:p>
          <a:p>
            <a:pPr lvl="1"/>
            <a:r>
              <a:rPr lang="en-US" dirty="0"/>
              <a:t>Single leg spica</a:t>
            </a:r>
          </a:p>
          <a:p>
            <a:pPr lvl="2"/>
            <a:r>
              <a:rPr lang="en-US" dirty="0"/>
              <a:t>Parents had fewer days off work </a:t>
            </a:r>
          </a:p>
          <a:p>
            <a:pPr lvl="2"/>
            <a:r>
              <a:rPr lang="en-US" dirty="0"/>
              <a:t>Improved sitting in chairs</a:t>
            </a:r>
          </a:p>
          <a:p>
            <a:pPr lvl="2"/>
            <a:r>
              <a:rPr lang="en-US" dirty="0"/>
              <a:t>Improved sitting in car seats</a:t>
            </a:r>
          </a:p>
          <a:p>
            <a:r>
              <a:rPr lang="en-US" dirty="0"/>
              <a:t>Reduction typically requires a </a:t>
            </a:r>
            <a:r>
              <a:rPr lang="en-US" b="1" dirty="0"/>
              <a:t>valgus mold</a:t>
            </a:r>
            <a:endParaRPr lang="en-US" dirty="0"/>
          </a:p>
          <a:p>
            <a:r>
              <a:rPr lang="en-US" dirty="0"/>
              <a:t>Acceptable angulation</a:t>
            </a:r>
          </a:p>
          <a:p>
            <a:pPr lvl="1"/>
            <a:r>
              <a:rPr lang="en-US" dirty="0"/>
              <a:t>15 degrees varus/valgus</a:t>
            </a:r>
          </a:p>
          <a:p>
            <a:pPr lvl="1"/>
            <a:r>
              <a:rPr lang="en-US" dirty="0"/>
              <a:t>20 degrees anterior/posterior</a:t>
            </a:r>
          </a:p>
          <a:p>
            <a:pPr lvl="1"/>
            <a:r>
              <a:rPr lang="en-US" dirty="0"/>
              <a:t>2 cm shortening</a:t>
            </a:r>
          </a:p>
        </p:txBody>
      </p:sp>
      <p:sp>
        <p:nvSpPr>
          <p:cNvPr id="6" name="Rectangle 5">
            <a:extLst>
              <a:ext uri="{FF2B5EF4-FFF2-40B4-BE49-F238E27FC236}">
                <a16:creationId xmlns:a16="http://schemas.microsoft.com/office/drawing/2014/main" id="{CBF0ED02-B2CC-A344-836F-44712EB229BA}"/>
              </a:ext>
            </a:extLst>
          </p:cNvPr>
          <p:cNvSpPr/>
          <p:nvPr/>
        </p:nvSpPr>
        <p:spPr>
          <a:xfrm>
            <a:off x="4888609" y="6176963"/>
            <a:ext cx="7099773" cy="461665"/>
          </a:xfrm>
          <a:prstGeom prst="rect">
            <a:avLst/>
          </a:prstGeom>
        </p:spPr>
        <p:txBody>
          <a:bodyPr wrap="square">
            <a:spAutoFit/>
          </a:bodyPr>
          <a:lstStyle/>
          <a:p>
            <a:r>
              <a:rPr lang="en-US" sz="1200" dirty="0"/>
              <a:t>Figure: </a:t>
            </a:r>
            <a:r>
              <a:rPr lang="en-US" sz="1200" dirty="0" err="1"/>
              <a:t>Cassinelli</a:t>
            </a:r>
            <a:r>
              <a:rPr lang="en-US" sz="1200" dirty="0"/>
              <a:t> EH, Young B, Vogt M, Pierce MC, </a:t>
            </a:r>
            <a:r>
              <a:rPr lang="en-US" sz="1200" dirty="0" err="1"/>
              <a:t>Deeney</a:t>
            </a:r>
            <a:r>
              <a:rPr lang="en-US" sz="1200" dirty="0"/>
              <a:t> VF. Spica cast application in the emergency room for select pediatric femur fractures. J </a:t>
            </a:r>
            <a:r>
              <a:rPr lang="en-US" sz="1200" dirty="0" err="1"/>
              <a:t>Orthop</a:t>
            </a:r>
            <a:r>
              <a:rPr lang="en-US" sz="1200" dirty="0"/>
              <a:t> Trauma. 2005 Nov-Dec;19(10):709-16. </a:t>
            </a:r>
          </a:p>
        </p:txBody>
      </p:sp>
      <p:pic>
        <p:nvPicPr>
          <p:cNvPr id="7" name="Picture 6" descr="A picture containing person, indoor, bed, baby&#10;&#10;Description automatically generated">
            <a:extLst>
              <a:ext uri="{FF2B5EF4-FFF2-40B4-BE49-F238E27FC236}">
                <a16:creationId xmlns:a16="http://schemas.microsoft.com/office/drawing/2014/main" id="{3D4EC287-BE2A-E042-B346-C0F82A851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48" t="12063"/>
          <a:stretch/>
        </p:blipFill>
        <p:spPr>
          <a:xfrm rot="5400000">
            <a:off x="7958988" y="2205093"/>
            <a:ext cx="3774281" cy="3015343"/>
          </a:xfrm>
          <a:prstGeom prst="rect">
            <a:avLst/>
          </a:prstGeom>
        </p:spPr>
      </p:pic>
    </p:spTree>
    <p:extLst>
      <p:ext uri="{BB962C8B-B14F-4D97-AF65-F5344CB8AC3E}">
        <p14:creationId xmlns:p14="http://schemas.microsoft.com/office/powerpoint/2010/main" val="202576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966E3-6357-9B4C-99C5-BCAA98863061}"/>
              </a:ext>
            </a:extLst>
          </p:cNvPr>
          <p:cNvSpPr>
            <a:spLocks noGrp="1"/>
          </p:cNvSpPr>
          <p:nvPr>
            <p:ph type="title"/>
          </p:nvPr>
        </p:nvSpPr>
        <p:spPr/>
        <p:txBody>
          <a:bodyPr/>
          <a:lstStyle/>
          <a:p>
            <a:r>
              <a:rPr lang="en-US" dirty="0"/>
              <a:t>Spica Casting</a:t>
            </a:r>
          </a:p>
        </p:txBody>
      </p:sp>
      <p:sp>
        <p:nvSpPr>
          <p:cNvPr id="3" name="Content Placeholder 2">
            <a:extLst>
              <a:ext uri="{FF2B5EF4-FFF2-40B4-BE49-F238E27FC236}">
                <a16:creationId xmlns:a16="http://schemas.microsoft.com/office/drawing/2014/main" id="{EFE29882-520D-B440-BFB1-D5B5312D7DF1}"/>
              </a:ext>
            </a:extLst>
          </p:cNvPr>
          <p:cNvSpPr>
            <a:spLocks noGrp="1"/>
          </p:cNvSpPr>
          <p:nvPr>
            <p:ph idx="1"/>
          </p:nvPr>
        </p:nvSpPr>
        <p:spPr>
          <a:xfrm>
            <a:off x="838200" y="1825625"/>
            <a:ext cx="6205151" cy="4351338"/>
          </a:xfrm>
        </p:spPr>
        <p:txBody>
          <a:bodyPr>
            <a:normAutofit lnSpcReduction="10000"/>
          </a:bodyPr>
          <a:lstStyle/>
          <a:p>
            <a:r>
              <a:rPr lang="en-US" dirty="0"/>
              <a:t>Complications:</a:t>
            </a:r>
          </a:p>
          <a:p>
            <a:pPr lvl="1"/>
            <a:r>
              <a:rPr lang="en-US" dirty="0"/>
              <a:t>Cast complication</a:t>
            </a:r>
          </a:p>
          <a:p>
            <a:pPr lvl="1"/>
            <a:r>
              <a:rPr lang="en-US" dirty="0"/>
              <a:t>Shortening or malalignment of fracture</a:t>
            </a:r>
          </a:p>
          <a:p>
            <a:pPr lvl="1"/>
            <a:r>
              <a:rPr lang="en-US" dirty="0"/>
              <a:t>Skin breakdown or ulcerations</a:t>
            </a:r>
          </a:p>
          <a:p>
            <a:pPr lvl="1"/>
            <a:endParaRPr lang="en-US" dirty="0"/>
          </a:p>
          <a:p>
            <a:r>
              <a:rPr lang="en-US" dirty="0"/>
              <a:t>Tips to avoid cast complications</a:t>
            </a:r>
          </a:p>
          <a:p>
            <a:pPr lvl="1"/>
            <a:r>
              <a:rPr lang="en-US" dirty="0"/>
              <a:t>Keep cast well padded, especially  around edges</a:t>
            </a:r>
          </a:p>
          <a:p>
            <a:pPr lvl="1"/>
            <a:r>
              <a:rPr lang="en-US" dirty="0"/>
              <a:t>Use waterproof liners if available</a:t>
            </a:r>
          </a:p>
          <a:p>
            <a:pPr lvl="1"/>
            <a:r>
              <a:rPr lang="en-US" dirty="0"/>
              <a:t>Double diaper to keep patient from soiling cast</a:t>
            </a:r>
          </a:p>
          <a:p>
            <a:pPr lvl="1"/>
            <a:r>
              <a:rPr lang="en-US" dirty="0"/>
              <a:t>Frequent turning to avoid pressure sores</a:t>
            </a:r>
          </a:p>
          <a:p>
            <a:endParaRPr lang="en-US" dirty="0"/>
          </a:p>
        </p:txBody>
      </p:sp>
      <p:pic>
        <p:nvPicPr>
          <p:cNvPr id="11" name="Picture 10" descr="A picture containing person, indoor, baby, small&#10;&#10;Description automatically generated">
            <a:extLst>
              <a:ext uri="{FF2B5EF4-FFF2-40B4-BE49-F238E27FC236}">
                <a16:creationId xmlns:a16="http://schemas.microsoft.com/office/drawing/2014/main" id="{3FA0EB2C-F5B3-3A41-BB6D-45220B91FA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06" t="38783" r="9930"/>
          <a:stretch/>
        </p:blipFill>
        <p:spPr>
          <a:xfrm rot="5400000">
            <a:off x="6397762" y="1618429"/>
            <a:ext cx="3850141" cy="3039136"/>
          </a:xfrm>
          <a:prstGeom prst="rect">
            <a:avLst/>
          </a:prstGeom>
        </p:spPr>
      </p:pic>
      <p:sp>
        <p:nvSpPr>
          <p:cNvPr id="12" name="TextBox 11">
            <a:extLst>
              <a:ext uri="{FF2B5EF4-FFF2-40B4-BE49-F238E27FC236}">
                <a16:creationId xmlns:a16="http://schemas.microsoft.com/office/drawing/2014/main" id="{D1FA6D42-CA08-3F47-8D12-08A7DA11458D}"/>
              </a:ext>
            </a:extLst>
          </p:cNvPr>
          <p:cNvSpPr txBox="1"/>
          <p:nvPr/>
        </p:nvSpPr>
        <p:spPr>
          <a:xfrm>
            <a:off x="8385046" y="6060851"/>
            <a:ext cx="3373919" cy="646331"/>
          </a:xfrm>
          <a:prstGeom prst="rect">
            <a:avLst/>
          </a:prstGeom>
          <a:noFill/>
        </p:spPr>
        <p:txBody>
          <a:bodyPr wrap="square" rtlCol="0">
            <a:spAutoFit/>
          </a:bodyPr>
          <a:lstStyle/>
          <a:p>
            <a:r>
              <a:rPr lang="en-US" dirty="0"/>
              <a:t>Photos courtesy of Patrick Whitlock, MD</a:t>
            </a:r>
          </a:p>
        </p:txBody>
      </p:sp>
      <p:pic>
        <p:nvPicPr>
          <p:cNvPr id="7" name="Picture 6">
            <a:extLst>
              <a:ext uri="{FF2B5EF4-FFF2-40B4-BE49-F238E27FC236}">
                <a16:creationId xmlns:a16="http://schemas.microsoft.com/office/drawing/2014/main" id="{2BBC578B-5398-FE47-94B2-6E3EF8869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187" y="1212926"/>
            <a:ext cx="2327035" cy="3892305"/>
          </a:xfrm>
          <a:prstGeom prst="rect">
            <a:avLst/>
          </a:prstGeom>
        </p:spPr>
      </p:pic>
    </p:spTree>
    <p:extLst>
      <p:ext uri="{BB962C8B-B14F-4D97-AF65-F5344CB8AC3E}">
        <p14:creationId xmlns:p14="http://schemas.microsoft.com/office/powerpoint/2010/main" val="4275907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0D34-4FFD-0D4B-ABE2-07BE8D6A3C3F}"/>
              </a:ext>
            </a:extLst>
          </p:cNvPr>
          <p:cNvSpPr>
            <a:spLocks noGrp="1"/>
          </p:cNvSpPr>
          <p:nvPr>
            <p:ph type="title"/>
          </p:nvPr>
        </p:nvSpPr>
        <p:spPr/>
        <p:txBody>
          <a:bodyPr/>
          <a:lstStyle/>
          <a:p>
            <a:r>
              <a:rPr lang="en-US" dirty="0"/>
              <a:t>Spica Casting in ED – Keys to Success</a:t>
            </a:r>
          </a:p>
        </p:txBody>
      </p:sp>
      <p:sp>
        <p:nvSpPr>
          <p:cNvPr id="3" name="Content Placeholder 2">
            <a:extLst>
              <a:ext uri="{FF2B5EF4-FFF2-40B4-BE49-F238E27FC236}">
                <a16:creationId xmlns:a16="http://schemas.microsoft.com/office/drawing/2014/main" id="{AE1AF132-5054-E440-AAF8-247EBE11447B}"/>
              </a:ext>
            </a:extLst>
          </p:cNvPr>
          <p:cNvSpPr>
            <a:spLocks noGrp="1"/>
          </p:cNvSpPr>
          <p:nvPr>
            <p:ph idx="1"/>
          </p:nvPr>
        </p:nvSpPr>
        <p:spPr/>
        <p:txBody>
          <a:bodyPr>
            <a:normAutofit fontScale="92500" lnSpcReduction="20000"/>
          </a:bodyPr>
          <a:lstStyle/>
          <a:p>
            <a:r>
              <a:rPr lang="en-US" dirty="0"/>
              <a:t>Coordinate with ER doctors for appropriate sedation</a:t>
            </a:r>
          </a:p>
          <a:p>
            <a:r>
              <a:rPr lang="en-US" dirty="0"/>
              <a:t>Have two sets of “</a:t>
            </a:r>
            <a:r>
              <a:rPr lang="en-US" dirty="0" err="1"/>
              <a:t>knowledgable</a:t>
            </a:r>
            <a:r>
              <a:rPr lang="en-US" dirty="0"/>
              <a:t>” hands for cast application</a:t>
            </a:r>
          </a:p>
          <a:p>
            <a:pPr lvl="1"/>
            <a:r>
              <a:rPr lang="en-US" dirty="0"/>
              <a:t>Two residents, resident plus ortho tech/fellow/attending</a:t>
            </a:r>
          </a:p>
          <a:p>
            <a:r>
              <a:rPr lang="en-US" dirty="0"/>
              <a:t>Use single leg spica when possible</a:t>
            </a:r>
          </a:p>
          <a:p>
            <a:r>
              <a:rPr lang="en-US" dirty="0"/>
              <a:t>Make sure you have all necessary equipment available before starting procedure</a:t>
            </a:r>
          </a:p>
          <a:p>
            <a:pPr lvl="1"/>
            <a:r>
              <a:rPr lang="en-US" dirty="0"/>
              <a:t>C-arm</a:t>
            </a:r>
          </a:p>
          <a:p>
            <a:pPr lvl="1"/>
            <a:r>
              <a:rPr lang="en-US" dirty="0"/>
              <a:t>Spica table</a:t>
            </a:r>
          </a:p>
          <a:p>
            <a:pPr lvl="1"/>
            <a:r>
              <a:rPr lang="en-US" dirty="0"/>
              <a:t>Cast padding/liner and fiberglass laid out</a:t>
            </a:r>
          </a:p>
          <a:p>
            <a:pPr lvl="1"/>
            <a:r>
              <a:rPr lang="en-US" dirty="0"/>
              <a:t>Cast saw and tape for adjustments</a:t>
            </a:r>
          </a:p>
          <a:p>
            <a:r>
              <a:rPr lang="en-US" dirty="0"/>
              <a:t>If appropriate spica teaching and car seat not available in ER, then admit patient to floor</a:t>
            </a:r>
          </a:p>
        </p:txBody>
      </p:sp>
    </p:spTree>
    <p:extLst>
      <p:ext uri="{BB962C8B-B14F-4D97-AF65-F5344CB8AC3E}">
        <p14:creationId xmlns:p14="http://schemas.microsoft.com/office/powerpoint/2010/main" val="267764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5221-615D-8045-8A62-ACB140194388}"/>
              </a:ext>
            </a:extLst>
          </p:cNvPr>
          <p:cNvSpPr>
            <a:spLocks noGrp="1"/>
          </p:cNvSpPr>
          <p:nvPr>
            <p:ph type="title"/>
          </p:nvPr>
        </p:nvSpPr>
        <p:spPr/>
        <p:txBody>
          <a:bodyPr/>
          <a:lstStyle/>
          <a:p>
            <a:r>
              <a:rPr lang="en-US" dirty="0"/>
              <a:t>Spica Casting</a:t>
            </a:r>
          </a:p>
        </p:txBody>
      </p:sp>
      <p:sp>
        <p:nvSpPr>
          <p:cNvPr id="3" name="Content Placeholder 2">
            <a:extLst>
              <a:ext uri="{FF2B5EF4-FFF2-40B4-BE49-F238E27FC236}">
                <a16:creationId xmlns:a16="http://schemas.microsoft.com/office/drawing/2014/main" id="{9D910B21-D2E4-0040-9725-EFD3F85D6782}"/>
              </a:ext>
            </a:extLst>
          </p:cNvPr>
          <p:cNvSpPr>
            <a:spLocks noGrp="1"/>
          </p:cNvSpPr>
          <p:nvPr>
            <p:ph idx="1"/>
          </p:nvPr>
        </p:nvSpPr>
        <p:spPr/>
        <p:txBody>
          <a:bodyPr/>
          <a:lstStyle/>
          <a:p>
            <a:r>
              <a:rPr lang="en-US" dirty="0"/>
              <a:t>3 </a:t>
            </a:r>
            <a:r>
              <a:rPr lang="en-US" dirty="0" err="1"/>
              <a:t>yo</a:t>
            </a:r>
            <a:r>
              <a:rPr lang="en-US" dirty="0"/>
              <a:t> M</a:t>
            </a:r>
          </a:p>
          <a:p>
            <a:r>
              <a:rPr lang="en-US" dirty="0"/>
              <a:t>R femoral shaft fracture</a:t>
            </a:r>
          </a:p>
          <a:p>
            <a:r>
              <a:rPr lang="en-US" dirty="0"/>
              <a:t>Mechanical fall while running</a:t>
            </a:r>
          </a:p>
        </p:txBody>
      </p:sp>
      <p:pic>
        <p:nvPicPr>
          <p:cNvPr id="4" name="Picture 3">
            <a:extLst>
              <a:ext uri="{FF2B5EF4-FFF2-40B4-BE49-F238E27FC236}">
                <a16:creationId xmlns:a16="http://schemas.microsoft.com/office/drawing/2014/main" id="{A6D92730-E57E-C842-AD08-E62D4CC8E6E8}"/>
              </a:ext>
            </a:extLst>
          </p:cNvPr>
          <p:cNvPicPr>
            <a:picLocks noChangeAspect="1"/>
          </p:cNvPicPr>
          <p:nvPr/>
        </p:nvPicPr>
        <p:blipFill rotWithShape="1">
          <a:blip r:embed="rId2"/>
          <a:srcRect t="13016" r="12643"/>
          <a:stretch/>
        </p:blipFill>
        <p:spPr>
          <a:xfrm>
            <a:off x="5984960" y="446315"/>
            <a:ext cx="3254072" cy="5965371"/>
          </a:xfrm>
          <a:prstGeom prst="rect">
            <a:avLst/>
          </a:prstGeom>
        </p:spPr>
      </p:pic>
      <p:pic>
        <p:nvPicPr>
          <p:cNvPr id="5" name="Picture 4">
            <a:extLst>
              <a:ext uri="{FF2B5EF4-FFF2-40B4-BE49-F238E27FC236}">
                <a16:creationId xmlns:a16="http://schemas.microsoft.com/office/drawing/2014/main" id="{C9A4C878-D441-BD47-BD15-58FC43860577}"/>
              </a:ext>
            </a:extLst>
          </p:cNvPr>
          <p:cNvPicPr>
            <a:picLocks noChangeAspect="1"/>
          </p:cNvPicPr>
          <p:nvPr/>
        </p:nvPicPr>
        <p:blipFill>
          <a:blip r:embed="rId3"/>
          <a:stretch>
            <a:fillRect/>
          </a:stretch>
        </p:blipFill>
        <p:spPr>
          <a:xfrm>
            <a:off x="9315232" y="446315"/>
            <a:ext cx="2792554" cy="5965372"/>
          </a:xfrm>
          <a:prstGeom prst="rect">
            <a:avLst/>
          </a:prstGeom>
        </p:spPr>
      </p:pic>
    </p:spTree>
    <p:extLst>
      <p:ext uri="{BB962C8B-B14F-4D97-AF65-F5344CB8AC3E}">
        <p14:creationId xmlns:p14="http://schemas.microsoft.com/office/powerpoint/2010/main" val="1623341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5221-615D-8045-8A62-ACB140194388}"/>
              </a:ext>
            </a:extLst>
          </p:cNvPr>
          <p:cNvSpPr>
            <a:spLocks noGrp="1"/>
          </p:cNvSpPr>
          <p:nvPr>
            <p:ph type="title"/>
          </p:nvPr>
        </p:nvSpPr>
        <p:spPr/>
        <p:txBody>
          <a:bodyPr/>
          <a:lstStyle/>
          <a:p>
            <a:r>
              <a:rPr lang="en-US" dirty="0"/>
              <a:t>Spica Casting</a:t>
            </a:r>
          </a:p>
        </p:txBody>
      </p:sp>
      <p:sp>
        <p:nvSpPr>
          <p:cNvPr id="3" name="Content Placeholder 2">
            <a:extLst>
              <a:ext uri="{FF2B5EF4-FFF2-40B4-BE49-F238E27FC236}">
                <a16:creationId xmlns:a16="http://schemas.microsoft.com/office/drawing/2014/main" id="{9D910B21-D2E4-0040-9725-EFD3F85D6782}"/>
              </a:ext>
            </a:extLst>
          </p:cNvPr>
          <p:cNvSpPr>
            <a:spLocks noGrp="1"/>
          </p:cNvSpPr>
          <p:nvPr>
            <p:ph idx="1"/>
          </p:nvPr>
        </p:nvSpPr>
        <p:spPr>
          <a:xfrm>
            <a:off x="838200" y="1825625"/>
            <a:ext cx="4452257" cy="4351338"/>
          </a:xfrm>
        </p:spPr>
        <p:txBody>
          <a:bodyPr/>
          <a:lstStyle/>
          <a:p>
            <a:r>
              <a:rPr lang="en-US" dirty="0"/>
              <a:t>Single leg hip spica applied in ER</a:t>
            </a:r>
          </a:p>
          <a:p>
            <a:endParaRPr lang="en-US" dirty="0"/>
          </a:p>
        </p:txBody>
      </p:sp>
      <p:pic>
        <p:nvPicPr>
          <p:cNvPr id="6" name="Picture 5">
            <a:extLst>
              <a:ext uri="{FF2B5EF4-FFF2-40B4-BE49-F238E27FC236}">
                <a16:creationId xmlns:a16="http://schemas.microsoft.com/office/drawing/2014/main" id="{3E389DB6-DF61-1E41-ABEB-0875278A4618}"/>
              </a:ext>
            </a:extLst>
          </p:cNvPr>
          <p:cNvPicPr>
            <a:picLocks noChangeAspect="1"/>
          </p:cNvPicPr>
          <p:nvPr/>
        </p:nvPicPr>
        <p:blipFill>
          <a:blip r:embed="rId2"/>
          <a:stretch>
            <a:fillRect/>
          </a:stretch>
        </p:blipFill>
        <p:spPr>
          <a:xfrm>
            <a:off x="5502729" y="730250"/>
            <a:ext cx="2971800" cy="5397500"/>
          </a:xfrm>
          <a:prstGeom prst="rect">
            <a:avLst/>
          </a:prstGeom>
        </p:spPr>
      </p:pic>
      <p:pic>
        <p:nvPicPr>
          <p:cNvPr id="7" name="Picture 6">
            <a:extLst>
              <a:ext uri="{FF2B5EF4-FFF2-40B4-BE49-F238E27FC236}">
                <a16:creationId xmlns:a16="http://schemas.microsoft.com/office/drawing/2014/main" id="{9B7C0B0D-19E3-2D4A-9546-D8FAD4E8E8AA}"/>
              </a:ext>
            </a:extLst>
          </p:cNvPr>
          <p:cNvPicPr>
            <a:picLocks noChangeAspect="1"/>
          </p:cNvPicPr>
          <p:nvPr/>
        </p:nvPicPr>
        <p:blipFill>
          <a:blip r:embed="rId3"/>
          <a:stretch>
            <a:fillRect/>
          </a:stretch>
        </p:blipFill>
        <p:spPr>
          <a:xfrm>
            <a:off x="8575221" y="234496"/>
            <a:ext cx="3505200" cy="6172200"/>
          </a:xfrm>
          <a:prstGeom prst="rect">
            <a:avLst/>
          </a:prstGeom>
        </p:spPr>
      </p:pic>
    </p:spTree>
    <p:extLst>
      <p:ext uri="{BB962C8B-B14F-4D97-AF65-F5344CB8AC3E}">
        <p14:creationId xmlns:p14="http://schemas.microsoft.com/office/powerpoint/2010/main" val="1764664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4070-E4E9-3D4C-B64E-F57217206A38}"/>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80E7860D-8A84-8245-9CF4-7F2D5737565C}"/>
              </a:ext>
            </a:extLst>
          </p:cNvPr>
          <p:cNvSpPr>
            <a:spLocks noGrp="1"/>
          </p:cNvSpPr>
          <p:nvPr>
            <p:ph idx="1"/>
          </p:nvPr>
        </p:nvSpPr>
        <p:spPr/>
        <p:txBody>
          <a:bodyPr/>
          <a:lstStyle/>
          <a:p>
            <a:r>
              <a:rPr lang="en-US" dirty="0"/>
              <a:t>All clinical and radiographic images provided are used with permission of </a:t>
            </a:r>
            <a:r>
              <a:rPr lang="en-US" dirty="0">
                <a:latin typeface="Calibri" panose="020F0502020204030204" pitchFamily="34" charset="0"/>
              </a:rPr>
              <a:t>Wendy Ramalingam, MD</a:t>
            </a:r>
            <a:r>
              <a:rPr lang="en-US" dirty="0"/>
              <a:t> and Chris Souder, MD, unless otherwise specified.</a:t>
            </a:r>
          </a:p>
        </p:txBody>
      </p:sp>
    </p:spTree>
    <p:extLst>
      <p:ext uri="{BB962C8B-B14F-4D97-AF65-F5344CB8AC3E}">
        <p14:creationId xmlns:p14="http://schemas.microsoft.com/office/powerpoint/2010/main" val="1411741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5221-615D-8045-8A62-ACB140194388}"/>
              </a:ext>
            </a:extLst>
          </p:cNvPr>
          <p:cNvSpPr>
            <a:spLocks noGrp="1"/>
          </p:cNvSpPr>
          <p:nvPr>
            <p:ph type="title"/>
          </p:nvPr>
        </p:nvSpPr>
        <p:spPr/>
        <p:txBody>
          <a:bodyPr/>
          <a:lstStyle/>
          <a:p>
            <a:r>
              <a:rPr lang="en-US" dirty="0"/>
              <a:t>Spica Casting</a:t>
            </a:r>
          </a:p>
        </p:txBody>
      </p:sp>
      <p:sp>
        <p:nvSpPr>
          <p:cNvPr id="3" name="Content Placeholder 2">
            <a:extLst>
              <a:ext uri="{FF2B5EF4-FFF2-40B4-BE49-F238E27FC236}">
                <a16:creationId xmlns:a16="http://schemas.microsoft.com/office/drawing/2014/main" id="{9D910B21-D2E4-0040-9725-EFD3F85D6782}"/>
              </a:ext>
            </a:extLst>
          </p:cNvPr>
          <p:cNvSpPr>
            <a:spLocks noGrp="1"/>
          </p:cNvSpPr>
          <p:nvPr>
            <p:ph idx="1"/>
          </p:nvPr>
        </p:nvSpPr>
        <p:spPr>
          <a:xfrm>
            <a:off x="838200" y="1825625"/>
            <a:ext cx="4452257" cy="4351338"/>
          </a:xfrm>
        </p:spPr>
        <p:txBody>
          <a:bodyPr/>
          <a:lstStyle/>
          <a:p>
            <a:r>
              <a:rPr lang="en-US" dirty="0"/>
              <a:t>1 week alignment check</a:t>
            </a:r>
          </a:p>
          <a:p>
            <a:r>
              <a:rPr lang="en-US" dirty="0"/>
              <a:t>Increased varus and apex anterior angulation</a:t>
            </a:r>
          </a:p>
          <a:p>
            <a:endParaRPr lang="en-US" dirty="0"/>
          </a:p>
        </p:txBody>
      </p:sp>
      <p:pic>
        <p:nvPicPr>
          <p:cNvPr id="8" name="Picture 7">
            <a:extLst>
              <a:ext uri="{FF2B5EF4-FFF2-40B4-BE49-F238E27FC236}">
                <a16:creationId xmlns:a16="http://schemas.microsoft.com/office/drawing/2014/main" id="{A271C958-B437-5747-9414-D242AEF7A5E3}"/>
              </a:ext>
            </a:extLst>
          </p:cNvPr>
          <p:cNvPicPr>
            <a:picLocks noChangeAspect="1"/>
          </p:cNvPicPr>
          <p:nvPr/>
        </p:nvPicPr>
        <p:blipFill>
          <a:blip r:embed="rId2"/>
          <a:stretch>
            <a:fillRect/>
          </a:stretch>
        </p:blipFill>
        <p:spPr>
          <a:xfrm>
            <a:off x="5546362" y="659063"/>
            <a:ext cx="3245980" cy="5532920"/>
          </a:xfrm>
          <a:prstGeom prst="rect">
            <a:avLst/>
          </a:prstGeom>
        </p:spPr>
      </p:pic>
      <p:pic>
        <p:nvPicPr>
          <p:cNvPr id="9" name="Picture 8">
            <a:extLst>
              <a:ext uri="{FF2B5EF4-FFF2-40B4-BE49-F238E27FC236}">
                <a16:creationId xmlns:a16="http://schemas.microsoft.com/office/drawing/2014/main" id="{FF2D29A3-EAC5-B34D-B376-5AD5F9B2C923}"/>
              </a:ext>
            </a:extLst>
          </p:cNvPr>
          <p:cNvPicPr>
            <a:picLocks noChangeAspect="1"/>
          </p:cNvPicPr>
          <p:nvPr/>
        </p:nvPicPr>
        <p:blipFill>
          <a:blip r:embed="rId3"/>
          <a:stretch>
            <a:fillRect/>
          </a:stretch>
        </p:blipFill>
        <p:spPr>
          <a:xfrm>
            <a:off x="8899545" y="659063"/>
            <a:ext cx="3096523" cy="5539874"/>
          </a:xfrm>
          <a:prstGeom prst="rect">
            <a:avLst/>
          </a:prstGeom>
        </p:spPr>
      </p:pic>
    </p:spTree>
    <p:extLst>
      <p:ext uri="{BB962C8B-B14F-4D97-AF65-F5344CB8AC3E}">
        <p14:creationId xmlns:p14="http://schemas.microsoft.com/office/powerpoint/2010/main" val="2732990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5221-615D-8045-8A62-ACB140194388}"/>
              </a:ext>
            </a:extLst>
          </p:cNvPr>
          <p:cNvSpPr>
            <a:spLocks noGrp="1"/>
          </p:cNvSpPr>
          <p:nvPr>
            <p:ph type="title"/>
          </p:nvPr>
        </p:nvSpPr>
        <p:spPr/>
        <p:txBody>
          <a:bodyPr/>
          <a:lstStyle/>
          <a:p>
            <a:r>
              <a:rPr lang="en-US" dirty="0"/>
              <a:t>Spica Casting</a:t>
            </a:r>
          </a:p>
        </p:txBody>
      </p:sp>
      <p:sp>
        <p:nvSpPr>
          <p:cNvPr id="3" name="Content Placeholder 2">
            <a:extLst>
              <a:ext uri="{FF2B5EF4-FFF2-40B4-BE49-F238E27FC236}">
                <a16:creationId xmlns:a16="http://schemas.microsoft.com/office/drawing/2014/main" id="{9D910B21-D2E4-0040-9725-EFD3F85D6782}"/>
              </a:ext>
            </a:extLst>
          </p:cNvPr>
          <p:cNvSpPr>
            <a:spLocks noGrp="1"/>
          </p:cNvSpPr>
          <p:nvPr>
            <p:ph idx="1"/>
          </p:nvPr>
        </p:nvSpPr>
        <p:spPr>
          <a:xfrm>
            <a:off x="838200" y="1825625"/>
            <a:ext cx="4777692" cy="4351338"/>
          </a:xfrm>
        </p:spPr>
        <p:txBody>
          <a:bodyPr/>
          <a:lstStyle/>
          <a:p>
            <a:r>
              <a:rPr lang="en-US" dirty="0"/>
              <a:t>Cast wedging performed in clinic</a:t>
            </a:r>
          </a:p>
          <a:p>
            <a:r>
              <a:rPr lang="en-US" dirty="0"/>
              <a:t>Improved alignment</a:t>
            </a:r>
          </a:p>
        </p:txBody>
      </p:sp>
      <p:pic>
        <p:nvPicPr>
          <p:cNvPr id="8" name="Picture 7">
            <a:extLst>
              <a:ext uri="{FF2B5EF4-FFF2-40B4-BE49-F238E27FC236}">
                <a16:creationId xmlns:a16="http://schemas.microsoft.com/office/drawing/2014/main" id="{CC3D2F07-B9AB-F74D-BF4D-AC41B88D6C37}"/>
              </a:ext>
            </a:extLst>
          </p:cNvPr>
          <p:cNvPicPr>
            <a:picLocks noChangeAspect="1"/>
          </p:cNvPicPr>
          <p:nvPr/>
        </p:nvPicPr>
        <p:blipFill>
          <a:blip r:embed="rId2"/>
          <a:stretch>
            <a:fillRect/>
          </a:stretch>
        </p:blipFill>
        <p:spPr>
          <a:xfrm>
            <a:off x="5734776" y="673632"/>
            <a:ext cx="3095468" cy="5669095"/>
          </a:xfrm>
          <a:prstGeom prst="rect">
            <a:avLst/>
          </a:prstGeom>
        </p:spPr>
      </p:pic>
      <p:pic>
        <p:nvPicPr>
          <p:cNvPr id="9" name="Picture 8">
            <a:extLst>
              <a:ext uri="{FF2B5EF4-FFF2-40B4-BE49-F238E27FC236}">
                <a16:creationId xmlns:a16="http://schemas.microsoft.com/office/drawing/2014/main" id="{82ED50DD-AE4D-E041-A0CD-13E2714C36D0}"/>
              </a:ext>
            </a:extLst>
          </p:cNvPr>
          <p:cNvPicPr>
            <a:picLocks noChangeAspect="1"/>
          </p:cNvPicPr>
          <p:nvPr/>
        </p:nvPicPr>
        <p:blipFill>
          <a:blip r:embed="rId3"/>
          <a:stretch>
            <a:fillRect/>
          </a:stretch>
        </p:blipFill>
        <p:spPr>
          <a:xfrm>
            <a:off x="8949128" y="515272"/>
            <a:ext cx="3095469" cy="5827455"/>
          </a:xfrm>
          <a:prstGeom prst="rect">
            <a:avLst/>
          </a:prstGeom>
        </p:spPr>
      </p:pic>
    </p:spTree>
    <p:extLst>
      <p:ext uri="{BB962C8B-B14F-4D97-AF65-F5344CB8AC3E}">
        <p14:creationId xmlns:p14="http://schemas.microsoft.com/office/powerpoint/2010/main" val="183399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5221-615D-8045-8A62-ACB140194388}"/>
              </a:ext>
            </a:extLst>
          </p:cNvPr>
          <p:cNvSpPr>
            <a:spLocks noGrp="1"/>
          </p:cNvSpPr>
          <p:nvPr>
            <p:ph type="title"/>
          </p:nvPr>
        </p:nvSpPr>
        <p:spPr/>
        <p:txBody>
          <a:bodyPr/>
          <a:lstStyle/>
          <a:p>
            <a:r>
              <a:rPr lang="en-US" dirty="0"/>
              <a:t>Spica Casting</a:t>
            </a:r>
          </a:p>
        </p:txBody>
      </p:sp>
      <p:sp>
        <p:nvSpPr>
          <p:cNvPr id="3" name="Content Placeholder 2">
            <a:extLst>
              <a:ext uri="{FF2B5EF4-FFF2-40B4-BE49-F238E27FC236}">
                <a16:creationId xmlns:a16="http://schemas.microsoft.com/office/drawing/2014/main" id="{9D910B21-D2E4-0040-9725-EFD3F85D6782}"/>
              </a:ext>
            </a:extLst>
          </p:cNvPr>
          <p:cNvSpPr>
            <a:spLocks noGrp="1"/>
          </p:cNvSpPr>
          <p:nvPr>
            <p:ph idx="1"/>
          </p:nvPr>
        </p:nvSpPr>
        <p:spPr/>
        <p:txBody>
          <a:bodyPr/>
          <a:lstStyle/>
          <a:p>
            <a:r>
              <a:rPr lang="en-US" dirty="0"/>
              <a:t>Healed at 8 weeks</a:t>
            </a:r>
          </a:p>
        </p:txBody>
      </p:sp>
      <p:pic>
        <p:nvPicPr>
          <p:cNvPr id="4" name="Picture 3">
            <a:extLst>
              <a:ext uri="{FF2B5EF4-FFF2-40B4-BE49-F238E27FC236}">
                <a16:creationId xmlns:a16="http://schemas.microsoft.com/office/drawing/2014/main" id="{1E9C7941-3A75-BA4D-A608-709A2BDA810D}"/>
              </a:ext>
            </a:extLst>
          </p:cNvPr>
          <p:cNvPicPr>
            <a:picLocks noChangeAspect="1"/>
          </p:cNvPicPr>
          <p:nvPr/>
        </p:nvPicPr>
        <p:blipFill rotWithShape="1">
          <a:blip r:embed="rId2"/>
          <a:srcRect t="11366"/>
          <a:stretch/>
        </p:blipFill>
        <p:spPr>
          <a:xfrm>
            <a:off x="5478751" y="288018"/>
            <a:ext cx="2942661" cy="6078538"/>
          </a:xfrm>
          <a:prstGeom prst="rect">
            <a:avLst/>
          </a:prstGeom>
        </p:spPr>
      </p:pic>
      <p:pic>
        <p:nvPicPr>
          <p:cNvPr id="5" name="Picture 4">
            <a:extLst>
              <a:ext uri="{FF2B5EF4-FFF2-40B4-BE49-F238E27FC236}">
                <a16:creationId xmlns:a16="http://schemas.microsoft.com/office/drawing/2014/main" id="{2544F053-B7E8-4B4E-8E32-22A2567C8FFF}"/>
              </a:ext>
            </a:extLst>
          </p:cNvPr>
          <p:cNvPicPr>
            <a:picLocks noChangeAspect="1"/>
          </p:cNvPicPr>
          <p:nvPr/>
        </p:nvPicPr>
        <p:blipFill>
          <a:blip r:embed="rId3"/>
          <a:stretch>
            <a:fillRect/>
          </a:stretch>
        </p:blipFill>
        <p:spPr>
          <a:xfrm>
            <a:off x="8662224" y="288018"/>
            <a:ext cx="2843975" cy="6078538"/>
          </a:xfrm>
          <a:prstGeom prst="rect">
            <a:avLst/>
          </a:prstGeom>
        </p:spPr>
      </p:pic>
    </p:spTree>
    <p:extLst>
      <p:ext uri="{BB962C8B-B14F-4D97-AF65-F5344CB8AC3E}">
        <p14:creationId xmlns:p14="http://schemas.microsoft.com/office/powerpoint/2010/main" val="1464268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12B6-912D-A047-8167-A12EF1266446}"/>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FA00E927-34D2-2D49-972A-AC69875EC6B7}"/>
              </a:ext>
            </a:extLst>
          </p:cNvPr>
          <p:cNvSpPr>
            <a:spLocks noGrp="1"/>
          </p:cNvSpPr>
          <p:nvPr>
            <p:ph idx="1"/>
          </p:nvPr>
        </p:nvSpPr>
        <p:spPr>
          <a:xfrm>
            <a:off x="838201" y="1825625"/>
            <a:ext cx="7696200" cy="4351338"/>
          </a:xfrm>
        </p:spPr>
        <p:txBody>
          <a:bodyPr>
            <a:normAutofit lnSpcReduction="10000"/>
          </a:bodyPr>
          <a:lstStyle/>
          <a:p>
            <a:r>
              <a:rPr lang="en-US" b="1" dirty="0"/>
              <a:t>Age 5-11 years</a:t>
            </a:r>
          </a:p>
          <a:p>
            <a:r>
              <a:rPr lang="en-US" dirty="0"/>
              <a:t>Length stable fractures</a:t>
            </a:r>
          </a:p>
          <a:p>
            <a:r>
              <a:rPr lang="en-US" dirty="0"/>
              <a:t>Complication rate increases with weight over 108 </a:t>
            </a:r>
            <a:r>
              <a:rPr lang="en-US" dirty="0" err="1"/>
              <a:t>lbs</a:t>
            </a:r>
            <a:r>
              <a:rPr lang="en-US" dirty="0"/>
              <a:t> (49 kg) and age &gt;11 years</a:t>
            </a:r>
          </a:p>
          <a:p>
            <a:pPr lvl="1"/>
            <a:r>
              <a:rPr lang="en-US" dirty="0"/>
              <a:t>Adjunct bracing, casting or prolonged immobilization in heavier, older patients</a:t>
            </a:r>
          </a:p>
          <a:p>
            <a:endParaRPr lang="en-US" dirty="0"/>
          </a:p>
          <a:p>
            <a:r>
              <a:rPr lang="en-US" dirty="0"/>
              <a:t>Can consider in length unstable fractures, proximal and distal fractures depending on surgeon preference and expertise</a:t>
            </a:r>
          </a:p>
        </p:txBody>
      </p:sp>
      <p:pic>
        <p:nvPicPr>
          <p:cNvPr id="6" name="Picture 5">
            <a:extLst>
              <a:ext uri="{FF2B5EF4-FFF2-40B4-BE49-F238E27FC236}">
                <a16:creationId xmlns:a16="http://schemas.microsoft.com/office/drawing/2014/main" id="{F782A89A-26B9-9A4F-B277-F14FE8398EE3}"/>
              </a:ext>
            </a:extLst>
          </p:cNvPr>
          <p:cNvPicPr>
            <a:picLocks noChangeAspect="1"/>
          </p:cNvPicPr>
          <p:nvPr/>
        </p:nvPicPr>
        <p:blipFill rotWithShape="1">
          <a:blip r:embed="rId2"/>
          <a:srcRect l="72469" t="3428" b="11760"/>
          <a:stretch/>
        </p:blipFill>
        <p:spPr>
          <a:xfrm>
            <a:off x="10413999" y="1825624"/>
            <a:ext cx="1576917" cy="3339043"/>
          </a:xfrm>
          <a:prstGeom prst="rect">
            <a:avLst/>
          </a:prstGeom>
        </p:spPr>
      </p:pic>
      <p:pic>
        <p:nvPicPr>
          <p:cNvPr id="7" name="Picture 6">
            <a:extLst>
              <a:ext uri="{FF2B5EF4-FFF2-40B4-BE49-F238E27FC236}">
                <a16:creationId xmlns:a16="http://schemas.microsoft.com/office/drawing/2014/main" id="{75657EC0-4B28-C443-A4CA-A46EA74D0126}"/>
              </a:ext>
            </a:extLst>
          </p:cNvPr>
          <p:cNvPicPr>
            <a:picLocks noChangeAspect="1"/>
          </p:cNvPicPr>
          <p:nvPr/>
        </p:nvPicPr>
        <p:blipFill rotWithShape="1">
          <a:blip r:embed="rId2"/>
          <a:srcRect l="2993" t="12365" r="69808" b="5914"/>
          <a:stretch/>
        </p:blipFill>
        <p:spPr>
          <a:xfrm>
            <a:off x="8695266" y="1825624"/>
            <a:ext cx="1616799" cy="3339043"/>
          </a:xfrm>
          <a:prstGeom prst="rect">
            <a:avLst/>
          </a:prstGeom>
        </p:spPr>
      </p:pic>
    </p:spTree>
    <p:extLst>
      <p:ext uri="{BB962C8B-B14F-4D97-AF65-F5344CB8AC3E}">
        <p14:creationId xmlns:p14="http://schemas.microsoft.com/office/powerpoint/2010/main" val="3013189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12B6-912D-A047-8167-A12EF1266446}"/>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FA00E927-34D2-2D49-972A-AC69875EC6B7}"/>
              </a:ext>
            </a:extLst>
          </p:cNvPr>
          <p:cNvSpPr>
            <a:spLocks noGrp="1"/>
          </p:cNvSpPr>
          <p:nvPr>
            <p:ph idx="1"/>
          </p:nvPr>
        </p:nvSpPr>
        <p:spPr>
          <a:xfrm>
            <a:off x="838200" y="1825625"/>
            <a:ext cx="8763000" cy="4667250"/>
          </a:xfrm>
        </p:spPr>
        <p:txBody>
          <a:bodyPr>
            <a:normAutofit/>
          </a:bodyPr>
          <a:lstStyle/>
          <a:p>
            <a:r>
              <a:rPr lang="en-US" dirty="0"/>
              <a:t>Radiolucent table or fracture table</a:t>
            </a:r>
          </a:p>
          <a:p>
            <a:r>
              <a:rPr lang="en-US" dirty="0"/>
              <a:t>Starting point for retrograde nails is the metaphyseal diaphyseal junction</a:t>
            </a:r>
          </a:p>
          <a:p>
            <a:r>
              <a:rPr lang="en-US" b="1" dirty="0"/>
              <a:t>Aim for combined nail diameter 80% canal fill</a:t>
            </a:r>
          </a:p>
        </p:txBody>
      </p:sp>
      <p:grpSp>
        <p:nvGrpSpPr>
          <p:cNvPr id="11" name="Group 10">
            <a:extLst>
              <a:ext uri="{FF2B5EF4-FFF2-40B4-BE49-F238E27FC236}">
                <a16:creationId xmlns:a16="http://schemas.microsoft.com/office/drawing/2014/main" id="{F84F650B-8D3C-1B4B-8549-D11F7922314F}"/>
              </a:ext>
            </a:extLst>
          </p:cNvPr>
          <p:cNvGrpSpPr/>
          <p:nvPr/>
        </p:nvGrpSpPr>
        <p:grpSpPr>
          <a:xfrm>
            <a:off x="9601200" y="2277534"/>
            <a:ext cx="2166257" cy="2541134"/>
            <a:chOff x="8958943" y="681037"/>
            <a:chExt cx="2166257" cy="2541134"/>
          </a:xfrm>
        </p:grpSpPr>
        <p:sp>
          <p:nvSpPr>
            <p:cNvPr id="4" name="Can 3">
              <a:extLst>
                <a:ext uri="{FF2B5EF4-FFF2-40B4-BE49-F238E27FC236}">
                  <a16:creationId xmlns:a16="http://schemas.microsoft.com/office/drawing/2014/main" id="{2F1477D7-8D8E-4942-9601-20270476F78F}"/>
                </a:ext>
              </a:extLst>
            </p:cNvPr>
            <p:cNvSpPr/>
            <p:nvPr/>
          </p:nvSpPr>
          <p:spPr>
            <a:xfrm>
              <a:off x="8958943" y="729343"/>
              <a:ext cx="2166257" cy="2492828"/>
            </a:xfrm>
            <a:prstGeom prst="ca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075DF49D-0001-DD4C-B489-6563D23E5931}"/>
                </a:ext>
              </a:extLst>
            </p:cNvPr>
            <p:cNvCxnSpPr>
              <a:cxnSpLocks/>
            </p:cNvCxnSpPr>
            <p:nvPr/>
          </p:nvCxnSpPr>
          <p:spPr>
            <a:xfrm>
              <a:off x="8958943" y="979714"/>
              <a:ext cx="2166257" cy="0"/>
            </a:xfrm>
            <a:prstGeom prst="straightConnector1">
              <a:avLst/>
            </a:prstGeom>
            <a:ln>
              <a:solidFill>
                <a:schemeClr val="bg1">
                  <a:lumMod val="95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4BE63095-E55A-9547-A0E5-846B5B76460E}"/>
                </a:ext>
              </a:extLst>
            </p:cNvPr>
            <p:cNvSpPr txBox="1"/>
            <p:nvPr/>
          </p:nvSpPr>
          <p:spPr>
            <a:xfrm>
              <a:off x="9742714" y="681037"/>
              <a:ext cx="598714" cy="369332"/>
            </a:xfrm>
            <a:prstGeom prst="rect">
              <a:avLst/>
            </a:prstGeom>
            <a:noFill/>
          </p:spPr>
          <p:txBody>
            <a:bodyPr wrap="square" rtlCol="0">
              <a:spAutoFit/>
            </a:bodyPr>
            <a:lstStyle/>
            <a:p>
              <a:pPr algn="ctr"/>
              <a:r>
                <a:rPr lang="en-US" dirty="0">
                  <a:solidFill>
                    <a:schemeClr val="bg1"/>
                  </a:solidFill>
                </a:rPr>
                <a:t>d</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381DC6A-8249-9847-B3F4-C7B3E50ECEC8}"/>
                    </a:ext>
                  </a:extLst>
                </p:cNvPr>
                <p:cNvSpPr txBox="1"/>
                <p:nvPr/>
              </p:nvSpPr>
              <p:spPr>
                <a:xfrm>
                  <a:off x="9101717" y="1886244"/>
                  <a:ext cx="1923988" cy="4076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chemeClr val="bg1"/>
                            </a:solidFill>
                            <a:latin typeface="Cambria Math" panose="02040503050406030204" pitchFamily="18" charset="0"/>
                          </a:rPr>
                          <m:t>Nail</m:t>
                        </m:r>
                        <m:r>
                          <a:rPr lang="en-US" sz="1400" b="0" i="0" smtClean="0">
                            <a:solidFill>
                              <a:schemeClr val="bg1"/>
                            </a:solidFill>
                            <a:latin typeface="Cambria Math" panose="02040503050406030204" pitchFamily="18" charset="0"/>
                          </a:rPr>
                          <m:t> </m:t>
                        </m:r>
                        <m:r>
                          <m:rPr>
                            <m:sty m:val="p"/>
                          </m:rPr>
                          <a:rPr lang="en-US" sz="1400" b="0" i="0" smtClean="0">
                            <a:solidFill>
                              <a:schemeClr val="bg1"/>
                            </a:solidFill>
                            <a:latin typeface="Cambria Math" panose="02040503050406030204" pitchFamily="18" charset="0"/>
                          </a:rPr>
                          <m:t>Diameter</m:t>
                        </m:r>
                        <m:r>
                          <a:rPr lang="en-US" sz="1400" i="0" smtClean="0">
                            <a:solidFill>
                              <a:schemeClr val="bg1"/>
                            </a:solidFill>
                            <a:latin typeface="Cambria Math" panose="02040503050406030204" pitchFamily="18" charset="0"/>
                          </a:rPr>
                          <m:t>=</m:t>
                        </m:r>
                        <m:f>
                          <m:fPr>
                            <m:ctrlPr>
                              <a:rPr lang="en-US" sz="1400" i="1" smtClean="0">
                                <a:solidFill>
                                  <a:schemeClr val="bg1"/>
                                </a:solidFill>
                                <a:latin typeface="Cambria Math" panose="02040503050406030204" pitchFamily="18" charset="0"/>
                              </a:rPr>
                            </m:ctrlPr>
                          </m:fPr>
                          <m:num>
                            <m:r>
                              <m:rPr>
                                <m:sty m:val="p"/>
                              </m:rPr>
                              <a:rPr lang="en-US" sz="1400" b="0" i="0" smtClean="0">
                                <a:solidFill>
                                  <a:schemeClr val="bg1"/>
                                </a:solidFill>
                                <a:latin typeface="Cambria Math" panose="02040503050406030204" pitchFamily="18" charset="0"/>
                              </a:rPr>
                              <m:t>d</m:t>
                            </m:r>
                            <m:r>
                              <a:rPr lang="en-US" sz="1400" b="0" i="1" smtClean="0">
                                <a:solidFill>
                                  <a:schemeClr val="bg1"/>
                                </a:solidFill>
                                <a:latin typeface="Cambria Math" panose="02040503050406030204" pitchFamily="18" charset="0"/>
                                <a:ea typeface="Cambria Math" panose="02040503050406030204" pitchFamily="18" charset="0"/>
                              </a:rPr>
                              <m:t>×</m:t>
                            </m:r>
                            <m:r>
                              <a:rPr lang="en-US" sz="1400" b="0" i="0" smtClean="0">
                                <a:solidFill>
                                  <a:schemeClr val="bg1"/>
                                </a:solidFill>
                                <a:latin typeface="Cambria Math" panose="02040503050406030204" pitchFamily="18" charset="0"/>
                                <a:ea typeface="Cambria Math" panose="02040503050406030204" pitchFamily="18" charset="0"/>
                              </a:rPr>
                              <m:t>80</m:t>
                            </m:r>
                            <m:r>
                              <a:rPr lang="en-US" sz="1400" b="0" i="1" smtClean="0">
                                <a:solidFill>
                                  <a:schemeClr val="bg1"/>
                                </a:solidFill>
                                <a:latin typeface="Cambria Math" panose="02040503050406030204" pitchFamily="18" charset="0"/>
                                <a:ea typeface="Cambria Math" panose="02040503050406030204" pitchFamily="18" charset="0"/>
                              </a:rPr>
                              <m:t>%</m:t>
                            </m:r>
                          </m:num>
                          <m:den>
                            <m:r>
                              <a:rPr lang="en-US" sz="1400" i="0" smtClean="0">
                                <a:solidFill>
                                  <a:schemeClr val="bg1"/>
                                </a:solidFill>
                                <a:latin typeface="Cambria Math" panose="02040503050406030204" pitchFamily="18" charset="0"/>
                              </a:rPr>
                              <m:t>2</m:t>
                            </m:r>
                          </m:den>
                        </m:f>
                      </m:oMath>
                    </m:oMathPara>
                  </a14:m>
                  <a:endParaRPr lang="en-US" sz="1400" dirty="0">
                    <a:solidFill>
                      <a:schemeClr val="bg1"/>
                    </a:solidFill>
                  </a:endParaRPr>
                </a:p>
              </p:txBody>
            </p:sp>
          </mc:Choice>
          <mc:Fallback xmlns="">
            <p:sp>
              <p:nvSpPr>
                <p:cNvPr id="10" name="TextBox 9">
                  <a:extLst>
                    <a:ext uri="{FF2B5EF4-FFF2-40B4-BE49-F238E27FC236}">
                      <a16:creationId xmlns:a16="http://schemas.microsoft.com/office/drawing/2014/main" id="{6381DC6A-8249-9847-B3F4-C7B3E50ECEC8}"/>
                    </a:ext>
                  </a:extLst>
                </p:cNvPr>
                <p:cNvSpPr txBox="1">
                  <a:spLocks noRot="1" noChangeAspect="1" noMove="1" noResize="1" noEditPoints="1" noAdjustHandles="1" noChangeArrowheads="1" noChangeShapeType="1" noTextEdit="1"/>
                </p:cNvSpPr>
                <p:nvPr/>
              </p:nvSpPr>
              <p:spPr>
                <a:xfrm>
                  <a:off x="9101717" y="1886244"/>
                  <a:ext cx="1923988" cy="407676"/>
                </a:xfrm>
                <a:prstGeom prst="rect">
                  <a:avLst/>
                </a:prstGeom>
                <a:blipFill>
                  <a:blip r:embed="rId3"/>
                  <a:stretch>
                    <a:fillRect l="-1974" t="-3125" r="-1316" b="-15625"/>
                  </a:stretch>
                </a:blipFill>
              </p:spPr>
              <p:txBody>
                <a:bodyPr/>
                <a:lstStyle/>
                <a:p>
                  <a:r>
                    <a:rPr lang="en-US">
                      <a:noFill/>
                    </a:rPr>
                    <a:t> </a:t>
                  </a:r>
                </a:p>
              </p:txBody>
            </p:sp>
          </mc:Fallback>
        </mc:AlternateContent>
      </p:grpSp>
      <p:sp>
        <p:nvSpPr>
          <p:cNvPr id="5" name="TextBox 4">
            <a:extLst>
              <a:ext uri="{FF2B5EF4-FFF2-40B4-BE49-F238E27FC236}">
                <a16:creationId xmlns:a16="http://schemas.microsoft.com/office/drawing/2014/main" id="{5CDDB173-D734-EC46-82D6-412BD9C800FD}"/>
              </a:ext>
            </a:extLst>
          </p:cNvPr>
          <p:cNvSpPr txBox="1"/>
          <p:nvPr/>
        </p:nvSpPr>
        <p:spPr>
          <a:xfrm>
            <a:off x="6386052" y="6253642"/>
            <a:ext cx="5805948" cy="461665"/>
          </a:xfrm>
          <a:prstGeom prst="rect">
            <a:avLst/>
          </a:prstGeom>
          <a:noFill/>
        </p:spPr>
        <p:txBody>
          <a:bodyPr wrap="square" rtlCol="0">
            <a:spAutoFit/>
          </a:bodyPr>
          <a:lstStyle/>
          <a:p>
            <a:r>
              <a:rPr lang="en-US" sz="1200" dirty="0"/>
              <a:t>Wall, Eric J., et al. "Complications of titanium and stainless steel elastic nail fixation of pediatric femoral fractures." </a:t>
            </a:r>
            <a:r>
              <a:rPr lang="en-US" sz="1200" i="1" dirty="0"/>
              <a:t>JBJS</a:t>
            </a:r>
            <a:r>
              <a:rPr lang="en-US" sz="1200" dirty="0"/>
              <a:t>90.6 (2008): 1305-1313.</a:t>
            </a:r>
          </a:p>
        </p:txBody>
      </p:sp>
    </p:spTree>
    <p:extLst>
      <p:ext uri="{BB962C8B-B14F-4D97-AF65-F5344CB8AC3E}">
        <p14:creationId xmlns:p14="http://schemas.microsoft.com/office/powerpoint/2010/main" val="986282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12B6-912D-A047-8167-A12EF1266446}"/>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FA00E927-34D2-2D49-972A-AC69875EC6B7}"/>
              </a:ext>
            </a:extLst>
          </p:cNvPr>
          <p:cNvSpPr>
            <a:spLocks noGrp="1"/>
          </p:cNvSpPr>
          <p:nvPr>
            <p:ph idx="1"/>
          </p:nvPr>
        </p:nvSpPr>
        <p:spPr>
          <a:xfrm>
            <a:off x="838200" y="1825625"/>
            <a:ext cx="8763000" cy="4667250"/>
          </a:xfrm>
        </p:spPr>
        <p:txBody>
          <a:bodyPr>
            <a:normAutofit/>
          </a:bodyPr>
          <a:lstStyle/>
          <a:p>
            <a:r>
              <a:rPr lang="en-US" dirty="0"/>
              <a:t>Stainless steel vs. titanium nails</a:t>
            </a:r>
          </a:p>
          <a:p>
            <a:pPr lvl="1"/>
            <a:r>
              <a:rPr lang="en-US" dirty="0"/>
              <a:t>Stainless steel has higher stiffness/modulus of elasticity</a:t>
            </a:r>
          </a:p>
          <a:p>
            <a:pPr lvl="1"/>
            <a:r>
              <a:rPr lang="en-US" dirty="0"/>
              <a:t>Titanium better biomechanical stability in axial compression and torsion</a:t>
            </a:r>
          </a:p>
          <a:p>
            <a:pPr lvl="1"/>
            <a:r>
              <a:rPr lang="en-US" dirty="0"/>
              <a:t>Stainless steel less expensive</a:t>
            </a:r>
          </a:p>
          <a:p>
            <a:pPr lvl="1"/>
            <a:r>
              <a:rPr lang="en-US" dirty="0"/>
              <a:t>Clinical outcomes improved with stainless steel</a:t>
            </a:r>
          </a:p>
          <a:p>
            <a:pPr lvl="2"/>
            <a:r>
              <a:rPr lang="en-US" dirty="0"/>
              <a:t>Decreased rate of malunion</a:t>
            </a:r>
          </a:p>
          <a:p>
            <a:pPr lvl="2"/>
            <a:r>
              <a:rPr lang="en-US" dirty="0"/>
              <a:t>Decreased rate of major complications</a:t>
            </a:r>
          </a:p>
        </p:txBody>
      </p:sp>
      <p:grpSp>
        <p:nvGrpSpPr>
          <p:cNvPr id="11" name="Group 10">
            <a:extLst>
              <a:ext uri="{FF2B5EF4-FFF2-40B4-BE49-F238E27FC236}">
                <a16:creationId xmlns:a16="http://schemas.microsoft.com/office/drawing/2014/main" id="{F84F650B-8D3C-1B4B-8549-D11F7922314F}"/>
              </a:ext>
            </a:extLst>
          </p:cNvPr>
          <p:cNvGrpSpPr/>
          <p:nvPr/>
        </p:nvGrpSpPr>
        <p:grpSpPr>
          <a:xfrm>
            <a:off x="9601200" y="2277534"/>
            <a:ext cx="2166257" cy="2541134"/>
            <a:chOff x="8958943" y="681037"/>
            <a:chExt cx="2166257" cy="2541134"/>
          </a:xfrm>
        </p:grpSpPr>
        <p:sp>
          <p:nvSpPr>
            <p:cNvPr id="4" name="Can 3">
              <a:extLst>
                <a:ext uri="{FF2B5EF4-FFF2-40B4-BE49-F238E27FC236}">
                  <a16:creationId xmlns:a16="http://schemas.microsoft.com/office/drawing/2014/main" id="{2F1477D7-8D8E-4942-9601-20270476F78F}"/>
                </a:ext>
              </a:extLst>
            </p:cNvPr>
            <p:cNvSpPr/>
            <p:nvPr/>
          </p:nvSpPr>
          <p:spPr>
            <a:xfrm>
              <a:off x="8958943" y="729343"/>
              <a:ext cx="2166257" cy="2492828"/>
            </a:xfrm>
            <a:prstGeom prst="ca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075DF49D-0001-DD4C-B489-6563D23E5931}"/>
                </a:ext>
              </a:extLst>
            </p:cNvPr>
            <p:cNvCxnSpPr>
              <a:cxnSpLocks/>
            </p:cNvCxnSpPr>
            <p:nvPr/>
          </p:nvCxnSpPr>
          <p:spPr>
            <a:xfrm>
              <a:off x="8958943" y="979714"/>
              <a:ext cx="2166257" cy="0"/>
            </a:xfrm>
            <a:prstGeom prst="straightConnector1">
              <a:avLst/>
            </a:prstGeom>
            <a:ln>
              <a:solidFill>
                <a:schemeClr val="bg1">
                  <a:lumMod val="95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4BE63095-E55A-9547-A0E5-846B5B76460E}"/>
                </a:ext>
              </a:extLst>
            </p:cNvPr>
            <p:cNvSpPr txBox="1"/>
            <p:nvPr/>
          </p:nvSpPr>
          <p:spPr>
            <a:xfrm>
              <a:off x="9742714" y="681037"/>
              <a:ext cx="598714" cy="369332"/>
            </a:xfrm>
            <a:prstGeom prst="rect">
              <a:avLst/>
            </a:prstGeom>
            <a:noFill/>
          </p:spPr>
          <p:txBody>
            <a:bodyPr wrap="square" rtlCol="0">
              <a:spAutoFit/>
            </a:bodyPr>
            <a:lstStyle/>
            <a:p>
              <a:pPr algn="ctr"/>
              <a:r>
                <a:rPr lang="en-US" dirty="0">
                  <a:solidFill>
                    <a:schemeClr val="bg1"/>
                  </a:solidFill>
                </a:rPr>
                <a:t>d</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381DC6A-8249-9847-B3F4-C7B3E50ECEC8}"/>
                    </a:ext>
                  </a:extLst>
                </p:cNvPr>
                <p:cNvSpPr txBox="1"/>
                <p:nvPr/>
              </p:nvSpPr>
              <p:spPr>
                <a:xfrm>
                  <a:off x="9101717" y="1886244"/>
                  <a:ext cx="1923988" cy="4076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chemeClr val="bg1"/>
                            </a:solidFill>
                            <a:latin typeface="Cambria Math" panose="02040503050406030204" pitchFamily="18" charset="0"/>
                          </a:rPr>
                          <m:t>Nail</m:t>
                        </m:r>
                        <m:r>
                          <a:rPr lang="en-US" sz="1400" b="0" i="0" smtClean="0">
                            <a:solidFill>
                              <a:schemeClr val="bg1"/>
                            </a:solidFill>
                            <a:latin typeface="Cambria Math" panose="02040503050406030204" pitchFamily="18" charset="0"/>
                          </a:rPr>
                          <m:t> </m:t>
                        </m:r>
                        <m:r>
                          <m:rPr>
                            <m:sty m:val="p"/>
                          </m:rPr>
                          <a:rPr lang="en-US" sz="1400" b="0" i="0" smtClean="0">
                            <a:solidFill>
                              <a:schemeClr val="bg1"/>
                            </a:solidFill>
                            <a:latin typeface="Cambria Math" panose="02040503050406030204" pitchFamily="18" charset="0"/>
                          </a:rPr>
                          <m:t>Diameter</m:t>
                        </m:r>
                        <m:r>
                          <a:rPr lang="en-US" sz="1400" i="0" smtClean="0">
                            <a:solidFill>
                              <a:schemeClr val="bg1"/>
                            </a:solidFill>
                            <a:latin typeface="Cambria Math" panose="02040503050406030204" pitchFamily="18" charset="0"/>
                          </a:rPr>
                          <m:t>=</m:t>
                        </m:r>
                        <m:f>
                          <m:fPr>
                            <m:ctrlPr>
                              <a:rPr lang="en-US" sz="1400" i="1" smtClean="0">
                                <a:solidFill>
                                  <a:schemeClr val="bg1"/>
                                </a:solidFill>
                                <a:latin typeface="Cambria Math" panose="02040503050406030204" pitchFamily="18" charset="0"/>
                              </a:rPr>
                            </m:ctrlPr>
                          </m:fPr>
                          <m:num>
                            <m:r>
                              <m:rPr>
                                <m:sty m:val="p"/>
                              </m:rPr>
                              <a:rPr lang="en-US" sz="1400" b="0" i="0" smtClean="0">
                                <a:solidFill>
                                  <a:schemeClr val="bg1"/>
                                </a:solidFill>
                                <a:latin typeface="Cambria Math" panose="02040503050406030204" pitchFamily="18" charset="0"/>
                              </a:rPr>
                              <m:t>d</m:t>
                            </m:r>
                            <m:r>
                              <a:rPr lang="en-US" sz="1400" b="0" i="1" smtClean="0">
                                <a:solidFill>
                                  <a:schemeClr val="bg1"/>
                                </a:solidFill>
                                <a:latin typeface="Cambria Math" panose="02040503050406030204" pitchFamily="18" charset="0"/>
                                <a:ea typeface="Cambria Math" panose="02040503050406030204" pitchFamily="18" charset="0"/>
                              </a:rPr>
                              <m:t>×</m:t>
                            </m:r>
                            <m:r>
                              <a:rPr lang="en-US" sz="1400" b="0" i="0" smtClean="0">
                                <a:solidFill>
                                  <a:schemeClr val="bg1"/>
                                </a:solidFill>
                                <a:latin typeface="Cambria Math" panose="02040503050406030204" pitchFamily="18" charset="0"/>
                                <a:ea typeface="Cambria Math" panose="02040503050406030204" pitchFamily="18" charset="0"/>
                              </a:rPr>
                              <m:t>80</m:t>
                            </m:r>
                            <m:r>
                              <a:rPr lang="en-US" sz="1400" b="0" i="1" smtClean="0">
                                <a:solidFill>
                                  <a:schemeClr val="bg1"/>
                                </a:solidFill>
                                <a:latin typeface="Cambria Math" panose="02040503050406030204" pitchFamily="18" charset="0"/>
                                <a:ea typeface="Cambria Math" panose="02040503050406030204" pitchFamily="18" charset="0"/>
                              </a:rPr>
                              <m:t>%</m:t>
                            </m:r>
                          </m:num>
                          <m:den>
                            <m:r>
                              <a:rPr lang="en-US" sz="1400" i="0" smtClean="0">
                                <a:solidFill>
                                  <a:schemeClr val="bg1"/>
                                </a:solidFill>
                                <a:latin typeface="Cambria Math" panose="02040503050406030204" pitchFamily="18" charset="0"/>
                              </a:rPr>
                              <m:t>2</m:t>
                            </m:r>
                          </m:den>
                        </m:f>
                      </m:oMath>
                    </m:oMathPara>
                  </a14:m>
                  <a:endParaRPr lang="en-US" sz="1400" dirty="0">
                    <a:solidFill>
                      <a:schemeClr val="bg1"/>
                    </a:solidFill>
                  </a:endParaRPr>
                </a:p>
              </p:txBody>
            </p:sp>
          </mc:Choice>
          <mc:Fallback xmlns="">
            <p:sp>
              <p:nvSpPr>
                <p:cNvPr id="10" name="TextBox 9">
                  <a:extLst>
                    <a:ext uri="{FF2B5EF4-FFF2-40B4-BE49-F238E27FC236}">
                      <a16:creationId xmlns:a16="http://schemas.microsoft.com/office/drawing/2014/main" id="{6381DC6A-8249-9847-B3F4-C7B3E50ECEC8}"/>
                    </a:ext>
                  </a:extLst>
                </p:cNvPr>
                <p:cNvSpPr txBox="1">
                  <a:spLocks noRot="1" noChangeAspect="1" noMove="1" noResize="1" noEditPoints="1" noAdjustHandles="1" noChangeArrowheads="1" noChangeShapeType="1" noTextEdit="1"/>
                </p:cNvSpPr>
                <p:nvPr/>
              </p:nvSpPr>
              <p:spPr>
                <a:xfrm>
                  <a:off x="9101717" y="1886244"/>
                  <a:ext cx="1923988" cy="407676"/>
                </a:xfrm>
                <a:prstGeom prst="rect">
                  <a:avLst/>
                </a:prstGeom>
                <a:blipFill>
                  <a:blip r:embed="rId3"/>
                  <a:stretch>
                    <a:fillRect l="-1974" t="-3125" r="-1316" b="-15625"/>
                  </a:stretch>
                </a:blipFill>
              </p:spPr>
              <p:txBody>
                <a:bodyPr/>
                <a:lstStyle/>
                <a:p>
                  <a:r>
                    <a:rPr lang="en-US">
                      <a:noFill/>
                    </a:rPr>
                    <a:t> </a:t>
                  </a:r>
                </a:p>
              </p:txBody>
            </p:sp>
          </mc:Fallback>
        </mc:AlternateContent>
      </p:grpSp>
      <p:sp>
        <p:nvSpPr>
          <p:cNvPr id="5" name="TextBox 4">
            <a:extLst>
              <a:ext uri="{FF2B5EF4-FFF2-40B4-BE49-F238E27FC236}">
                <a16:creationId xmlns:a16="http://schemas.microsoft.com/office/drawing/2014/main" id="{5CDDB173-D734-EC46-82D6-412BD9C800FD}"/>
              </a:ext>
            </a:extLst>
          </p:cNvPr>
          <p:cNvSpPr txBox="1"/>
          <p:nvPr/>
        </p:nvSpPr>
        <p:spPr>
          <a:xfrm>
            <a:off x="6386052" y="6253642"/>
            <a:ext cx="5805948" cy="461665"/>
          </a:xfrm>
          <a:prstGeom prst="rect">
            <a:avLst/>
          </a:prstGeom>
          <a:noFill/>
        </p:spPr>
        <p:txBody>
          <a:bodyPr wrap="square" rtlCol="0">
            <a:spAutoFit/>
          </a:bodyPr>
          <a:lstStyle/>
          <a:p>
            <a:r>
              <a:rPr lang="en-US" sz="1200" dirty="0"/>
              <a:t>Wall, Eric J., et al. "Complications of titanium and stainless steel elastic nail fixation of pediatric femoral fractures." </a:t>
            </a:r>
            <a:r>
              <a:rPr lang="en-US" sz="1200" i="1" dirty="0"/>
              <a:t>JBJS</a:t>
            </a:r>
            <a:r>
              <a:rPr lang="en-US" sz="1200" dirty="0"/>
              <a:t>90.6 (2008): 1305-1313.</a:t>
            </a:r>
          </a:p>
        </p:txBody>
      </p:sp>
    </p:spTree>
    <p:extLst>
      <p:ext uri="{BB962C8B-B14F-4D97-AF65-F5344CB8AC3E}">
        <p14:creationId xmlns:p14="http://schemas.microsoft.com/office/powerpoint/2010/main" val="3508069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6CAC-FBD2-3A46-8292-23DC3D5306A7}"/>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7346D733-B22C-324B-98AA-A2CF0B53BF06}"/>
              </a:ext>
            </a:extLst>
          </p:cNvPr>
          <p:cNvSpPr>
            <a:spLocks noGrp="1"/>
          </p:cNvSpPr>
          <p:nvPr>
            <p:ph idx="1"/>
          </p:nvPr>
        </p:nvSpPr>
        <p:spPr>
          <a:xfrm>
            <a:off x="838200" y="1825625"/>
            <a:ext cx="5257800" cy="4351338"/>
          </a:xfrm>
        </p:spPr>
        <p:txBody>
          <a:bodyPr/>
          <a:lstStyle/>
          <a:p>
            <a:r>
              <a:rPr lang="en-US" dirty="0"/>
              <a:t>Techniques</a:t>
            </a:r>
          </a:p>
          <a:p>
            <a:pPr lvl="1"/>
            <a:r>
              <a:rPr lang="en-US" dirty="0"/>
              <a:t>Retrograde medial and lateral</a:t>
            </a:r>
          </a:p>
          <a:p>
            <a:pPr lvl="2"/>
            <a:r>
              <a:rPr lang="en-US" dirty="0"/>
              <a:t>Most common technique</a:t>
            </a:r>
          </a:p>
          <a:p>
            <a:pPr lvl="2"/>
            <a:r>
              <a:rPr lang="en-US" dirty="0"/>
              <a:t>2 ‘C-shaped’ nails </a:t>
            </a:r>
            <a:endParaRPr lang="en-US" u="sng" dirty="0"/>
          </a:p>
        </p:txBody>
      </p:sp>
      <p:pic>
        <p:nvPicPr>
          <p:cNvPr id="9" name="Content Placeholder 3" descr="Screen Clipping">
            <a:extLst>
              <a:ext uri="{FF2B5EF4-FFF2-40B4-BE49-F238E27FC236}">
                <a16:creationId xmlns:a16="http://schemas.microsoft.com/office/drawing/2014/main" id="{87D1E23B-A302-4C46-9F5E-EFC9404FC04D}"/>
              </a:ext>
            </a:extLst>
          </p:cNvPr>
          <p:cNvPicPr>
            <a:picLocks noChangeAspect="1"/>
          </p:cNvPicPr>
          <p:nvPr/>
        </p:nvPicPr>
        <p:blipFill rotWithShape="1">
          <a:blip r:embed="rId3">
            <a:extLst>
              <a:ext uri="{28A0092B-C50C-407E-A947-70E740481C1C}">
                <a14:useLocalDpi xmlns:a14="http://schemas.microsoft.com/office/drawing/2010/main" val="0"/>
              </a:ext>
            </a:extLst>
          </a:blip>
          <a:srcRect l="3547" r="74541" b="3928"/>
          <a:stretch/>
        </p:blipFill>
        <p:spPr>
          <a:xfrm>
            <a:off x="8244144" y="1158124"/>
            <a:ext cx="1768716" cy="4541752"/>
          </a:xfrm>
          <a:prstGeom prst="rect">
            <a:avLst/>
          </a:prstGeom>
        </p:spPr>
      </p:pic>
    </p:spTree>
    <p:extLst>
      <p:ext uri="{BB962C8B-B14F-4D97-AF65-F5344CB8AC3E}">
        <p14:creationId xmlns:p14="http://schemas.microsoft.com/office/powerpoint/2010/main" val="294126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6CAC-FBD2-3A46-8292-23DC3D5306A7}"/>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7346D733-B22C-324B-98AA-A2CF0B53BF06}"/>
              </a:ext>
            </a:extLst>
          </p:cNvPr>
          <p:cNvSpPr>
            <a:spLocks noGrp="1"/>
          </p:cNvSpPr>
          <p:nvPr>
            <p:ph idx="1"/>
          </p:nvPr>
        </p:nvSpPr>
        <p:spPr>
          <a:xfrm>
            <a:off x="838200" y="1825625"/>
            <a:ext cx="5257800" cy="4351338"/>
          </a:xfrm>
        </p:spPr>
        <p:txBody>
          <a:bodyPr/>
          <a:lstStyle/>
          <a:p>
            <a:r>
              <a:rPr lang="en-US" dirty="0"/>
              <a:t>Techniques</a:t>
            </a:r>
          </a:p>
          <a:p>
            <a:pPr lvl="1"/>
            <a:r>
              <a:rPr lang="en-US" dirty="0"/>
              <a:t>Retrograde all lateral</a:t>
            </a:r>
          </a:p>
          <a:p>
            <a:pPr lvl="2"/>
            <a:r>
              <a:rPr lang="en-US" dirty="0"/>
              <a:t>Possibly quicker procedure</a:t>
            </a:r>
          </a:p>
          <a:p>
            <a:pPr lvl="2"/>
            <a:r>
              <a:rPr lang="en-US" dirty="0"/>
              <a:t>1 ‘C-shaped’ &amp; 1 ‘S-shaped’ nail</a:t>
            </a:r>
          </a:p>
        </p:txBody>
      </p:sp>
      <p:pic>
        <p:nvPicPr>
          <p:cNvPr id="8" name="Picture 7">
            <a:extLst>
              <a:ext uri="{FF2B5EF4-FFF2-40B4-BE49-F238E27FC236}">
                <a16:creationId xmlns:a16="http://schemas.microsoft.com/office/drawing/2014/main" id="{2B5BF2FE-2B31-D440-A276-1E34D83455E9}"/>
              </a:ext>
            </a:extLst>
          </p:cNvPr>
          <p:cNvPicPr>
            <a:picLocks noChangeAspect="1"/>
          </p:cNvPicPr>
          <p:nvPr/>
        </p:nvPicPr>
        <p:blipFill rotWithShape="1">
          <a:blip r:embed="rId3"/>
          <a:srcRect r="59227" b="1625"/>
          <a:stretch/>
        </p:blipFill>
        <p:spPr>
          <a:xfrm>
            <a:off x="8280983" y="1158124"/>
            <a:ext cx="1963925" cy="4541752"/>
          </a:xfrm>
          <a:prstGeom prst="rect">
            <a:avLst/>
          </a:prstGeom>
        </p:spPr>
      </p:pic>
    </p:spTree>
    <p:extLst>
      <p:ext uri="{BB962C8B-B14F-4D97-AF65-F5344CB8AC3E}">
        <p14:creationId xmlns:p14="http://schemas.microsoft.com/office/powerpoint/2010/main" val="716867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6CAC-FBD2-3A46-8292-23DC3D5306A7}"/>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7346D733-B22C-324B-98AA-A2CF0B53BF06}"/>
              </a:ext>
            </a:extLst>
          </p:cNvPr>
          <p:cNvSpPr>
            <a:spLocks noGrp="1"/>
          </p:cNvSpPr>
          <p:nvPr>
            <p:ph idx="1"/>
          </p:nvPr>
        </p:nvSpPr>
        <p:spPr>
          <a:xfrm>
            <a:off x="838200" y="1825625"/>
            <a:ext cx="5257800" cy="4351338"/>
          </a:xfrm>
        </p:spPr>
        <p:txBody>
          <a:bodyPr/>
          <a:lstStyle/>
          <a:p>
            <a:r>
              <a:rPr lang="en-US" dirty="0"/>
              <a:t>Techniques</a:t>
            </a:r>
          </a:p>
          <a:p>
            <a:pPr lvl="1"/>
            <a:r>
              <a:rPr lang="en-US" dirty="0"/>
              <a:t>Antegrade </a:t>
            </a:r>
          </a:p>
          <a:p>
            <a:pPr lvl="2"/>
            <a:r>
              <a:rPr lang="en-US" dirty="0"/>
              <a:t>Consider for distal fractures or distal soft tissue wounds</a:t>
            </a:r>
          </a:p>
          <a:p>
            <a:pPr lvl="2"/>
            <a:r>
              <a:rPr lang="en-US" dirty="0"/>
              <a:t>1 ‘C-shaped’ &amp; 1 ‘S-shaped’ nail</a:t>
            </a:r>
          </a:p>
        </p:txBody>
      </p:sp>
      <p:pic>
        <p:nvPicPr>
          <p:cNvPr id="10" name="Picture 9" descr="A picture containing text, indoor, black, close&#10;&#10;Description automatically generated">
            <a:extLst>
              <a:ext uri="{FF2B5EF4-FFF2-40B4-BE49-F238E27FC236}">
                <a16:creationId xmlns:a16="http://schemas.microsoft.com/office/drawing/2014/main" id="{10D6A93A-614C-7348-BE4D-1FAF52E44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4814" y="1158124"/>
            <a:ext cx="1573521" cy="4541751"/>
          </a:xfrm>
          <a:prstGeom prst="rect">
            <a:avLst/>
          </a:prstGeom>
        </p:spPr>
      </p:pic>
    </p:spTree>
    <p:extLst>
      <p:ext uri="{BB962C8B-B14F-4D97-AF65-F5344CB8AC3E}">
        <p14:creationId xmlns:p14="http://schemas.microsoft.com/office/powerpoint/2010/main" val="3828683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06CAC-FBD2-3A46-8292-23DC3D5306A7}"/>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7346D733-B22C-324B-98AA-A2CF0B53BF06}"/>
              </a:ext>
            </a:extLst>
          </p:cNvPr>
          <p:cNvSpPr>
            <a:spLocks noGrp="1"/>
          </p:cNvSpPr>
          <p:nvPr>
            <p:ph idx="1"/>
          </p:nvPr>
        </p:nvSpPr>
        <p:spPr/>
        <p:txBody>
          <a:bodyPr>
            <a:normAutofit lnSpcReduction="10000"/>
          </a:bodyPr>
          <a:lstStyle/>
          <a:p>
            <a:r>
              <a:rPr lang="en-US" dirty="0"/>
              <a:t>Complications</a:t>
            </a:r>
          </a:p>
          <a:p>
            <a:pPr lvl="1"/>
            <a:r>
              <a:rPr lang="en-US" dirty="0"/>
              <a:t>Shortening</a:t>
            </a:r>
          </a:p>
          <a:p>
            <a:pPr lvl="1"/>
            <a:r>
              <a:rPr lang="en-US" dirty="0"/>
              <a:t>Nail irritation requiring revision surgery</a:t>
            </a:r>
          </a:p>
          <a:p>
            <a:pPr lvl="1"/>
            <a:r>
              <a:rPr lang="en-US" dirty="0"/>
              <a:t>Infection</a:t>
            </a:r>
          </a:p>
          <a:p>
            <a:pPr lvl="1"/>
            <a:r>
              <a:rPr lang="en-US" dirty="0"/>
              <a:t>Delayed union</a:t>
            </a:r>
          </a:p>
          <a:p>
            <a:pPr lvl="1"/>
            <a:r>
              <a:rPr lang="en-US" dirty="0"/>
              <a:t>Hardware failure</a:t>
            </a:r>
          </a:p>
          <a:p>
            <a:pPr lvl="1"/>
            <a:endParaRPr lang="en-US" dirty="0"/>
          </a:p>
          <a:p>
            <a:r>
              <a:rPr lang="en-US" dirty="0"/>
              <a:t>Tips to prevent complications:</a:t>
            </a:r>
          </a:p>
          <a:p>
            <a:pPr lvl="1"/>
            <a:r>
              <a:rPr lang="en-US" dirty="0"/>
              <a:t>Add supplemental immobilization</a:t>
            </a:r>
          </a:p>
          <a:p>
            <a:pPr lvl="2"/>
            <a:r>
              <a:rPr lang="en-US" dirty="0"/>
              <a:t>Casting or bracing</a:t>
            </a:r>
          </a:p>
          <a:p>
            <a:pPr lvl="1"/>
            <a:r>
              <a:rPr lang="en-US" dirty="0"/>
              <a:t>Weight bearing restrictions until healing on x-rays (4-6 weeks)</a:t>
            </a:r>
          </a:p>
        </p:txBody>
      </p:sp>
      <p:pic>
        <p:nvPicPr>
          <p:cNvPr id="5" name="Picture 4">
            <a:extLst>
              <a:ext uri="{FF2B5EF4-FFF2-40B4-BE49-F238E27FC236}">
                <a16:creationId xmlns:a16="http://schemas.microsoft.com/office/drawing/2014/main" id="{E39D83F9-D6A3-D04D-80E0-E6E2A53DAC12}"/>
              </a:ext>
            </a:extLst>
          </p:cNvPr>
          <p:cNvPicPr>
            <a:picLocks noChangeAspect="1"/>
          </p:cNvPicPr>
          <p:nvPr/>
        </p:nvPicPr>
        <p:blipFill rotWithShape="1">
          <a:blip r:embed="rId3"/>
          <a:srcRect l="3757" t="8532" r="69618" b="15679"/>
          <a:stretch/>
        </p:blipFill>
        <p:spPr>
          <a:xfrm>
            <a:off x="9218857" y="788966"/>
            <a:ext cx="2796053" cy="4793235"/>
          </a:xfrm>
          <a:prstGeom prst="rect">
            <a:avLst/>
          </a:prstGeom>
        </p:spPr>
      </p:pic>
      <p:sp>
        <p:nvSpPr>
          <p:cNvPr id="6" name="Oval 5">
            <a:extLst>
              <a:ext uri="{FF2B5EF4-FFF2-40B4-BE49-F238E27FC236}">
                <a16:creationId xmlns:a16="http://schemas.microsoft.com/office/drawing/2014/main" id="{F9002C25-9C9F-B849-995D-9A7ADD122DC2}"/>
              </a:ext>
            </a:extLst>
          </p:cNvPr>
          <p:cNvSpPr/>
          <p:nvPr/>
        </p:nvSpPr>
        <p:spPr>
          <a:xfrm>
            <a:off x="9683532" y="4893568"/>
            <a:ext cx="468679" cy="5605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D8C1D10-F730-7647-B45F-FF1D84E74BDB}"/>
              </a:ext>
            </a:extLst>
          </p:cNvPr>
          <p:cNvSpPr/>
          <p:nvPr/>
        </p:nvSpPr>
        <p:spPr>
          <a:xfrm>
            <a:off x="10616884" y="4878430"/>
            <a:ext cx="468679" cy="575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CC55C2E-9DF8-F44C-971C-B9A759B30DF5}"/>
              </a:ext>
            </a:extLst>
          </p:cNvPr>
          <p:cNvPicPr>
            <a:picLocks noChangeAspect="1"/>
          </p:cNvPicPr>
          <p:nvPr/>
        </p:nvPicPr>
        <p:blipFill>
          <a:blip r:embed="rId4"/>
          <a:stretch>
            <a:fillRect/>
          </a:stretch>
        </p:blipFill>
        <p:spPr>
          <a:xfrm>
            <a:off x="7187646" y="541831"/>
            <a:ext cx="1940855" cy="4789990"/>
          </a:xfrm>
          <a:prstGeom prst="rect">
            <a:avLst/>
          </a:prstGeom>
        </p:spPr>
      </p:pic>
    </p:spTree>
    <p:extLst>
      <p:ext uri="{BB962C8B-B14F-4D97-AF65-F5344CB8AC3E}">
        <p14:creationId xmlns:p14="http://schemas.microsoft.com/office/powerpoint/2010/main" val="251209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1image65491840">
            <a:extLst>
              <a:ext uri="{FF2B5EF4-FFF2-40B4-BE49-F238E27FC236}">
                <a16:creationId xmlns:a16="http://schemas.microsoft.com/office/drawing/2014/main" id="{7E1DE6D3-47EA-034B-A383-37641289E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E59C8A-9A40-4A7A-AB6D-CD9D34513E55}"/>
              </a:ext>
            </a:extLst>
          </p:cNvPr>
          <p:cNvSpPr>
            <a:spLocks noGrp="1"/>
          </p:cNvSpPr>
          <p:nvPr>
            <p:ph type="title"/>
          </p:nvPr>
        </p:nvSpPr>
        <p:spPr/>
        <p:txBody>
          <a:bodyPr/>
          <a:lstStyle/>
          <a:p>
            <a:r>
              <a:rPr lang="en-US" b="1" u="sng" dirty="0">
                <a:solidFill>
                  <a:schemeClr val="bg1"/>
                </a:solidFill>
              </a:rPr>
              <a:t>Outline</a:t>
            </a:r>
          </a:p>
        </p:txBody>
      </p:sp>
      <p:sp>
        <p:nvSpPr>
          <p:cNvPr id="3" name="Content Placeholder 2">
            <a:extLst>
              <a:ext uri="{FF2B5EF4-FFF2-40B4-BE49-F238E27FC236}">
                <a16:creationId xmlns:a16="http://schemas.microsoft.com/office/drawing/2014/main" id="{A8E9CCEE-C0F6-4A0E-9E1E-AF6FDAAFE95A}"/>
              </a:ext>
            </a:extLst>
          </p:cNvPr>
          <p:cNvSpPr>
            <a:spLocks noGrp="1"/>
          </p:cNvSpPr>
          <p:nvPr>
            <p:ph idx="1"/>
          </p:nvPr>
        </p:nvSpPr>
        <p:spPr/>
        <p:txBody>
          <a:bodyPr>
            <a:normAutofit fontScale="92500" lnSpcReduction="10000"/>
          </a:bodyPr>
          <a:lstStyle/>
          <a:p>
            <a:r>
              <a:rPr lang="en-US" dirty="0">
                <a:solidFill>
                  <a:schemeClr val="bg1"/>
                </a:solidFill>
              </a:rPr>
              <a:t>Background</a:t>
            </a:r>
          </a:p>
          <a:p>
            <a:r>
              <a:rPr lang="en-US" dirty="0">
                <a:solidFill>
                  <a:schemeClr val="bg1"/>
                </a:solidFill>
              </a:rPr>
              <a:t>Clinical Practice Guidelines</a:t>
            </a:r>
          </a:p>
          <a:p>
            <a:r>
              <a:rPr lang="en-US" dirty="0">
                <a:solidFill>
                  <a:schemeClr val="bg1"/>
                </a:solidFill>
              </a:rPr>
              <a:t>Treatment Options</a:t>
            </a:r>
          </a:p>
          <a:p>
            <a:pPr lvl="1"/>
            <a:r>
              <a:rPr lang="en-US" dirty="0">
                <a:solidFill>
                  <a:schemeClr val="bg1"/>
                </a:solidFill>
              </a:rPr>
              <a:t>Pavlik harness</a:t>
            </a:r>
          </a:p>
          <a:p>
            <a:pPr lvl="1"/>
            <a:r>
              <a:rPr lang="en-US" dirty="0">
                <a:solidFill>
                  <a:schemeClr val="bg1"/>
                </a:solidFill>
              </a:rPr>
              <a:t>Spica Casting</a:t>
            </a:r>
          </a:p>
          <a:p>
            <a:pPr lvl="1"/>
            <a:r>
              <a:rPr lang="en-US" dirty="0">
                <a:solidFill>
                  <a:schemeClr val="bg1"/>
                </a:solidFill>
              </a:rPr>
              <a:t>Flexible Nailing</a:t>
            </a:r>
          </a:p>
          <a:p>
            <a:pPr lvl="1"/>
            <a:r>
              <a:rPr lang="en-US" dirty="0">
                <a:solidFill>
                  <a:schemeClr val="bg1"/>
                </a:solidFill>
              </a:rPr>
              <a:t>Submuscular Plating </a:t>
            </a:r>
          </a:p>
          <a:p>
            <a:pPr lvl="1"/>
            <a:r>
              <a:rPr lang="en-US" dirty="0">
                <a:solidFill>
                  <a:schemeClr val="bg1"/>
                </a:solidFill>
              </a:rPr>
              <a:t>Rigid Nail</a:t>
            </a:r>
          </a:p>
          <a:p>
            <a:pPr lvl="1"/>
            <a:r>
              <a:rPr lang="en-US" dirty="0">
                <a:solidFill>
                  <a:schemeClr val="bg1"/>
                </a:solidFill>
              </a:rPr>
              <a:t>External Fixation</a:t>
            </a:r>
          </a:p>
          <a:p>
            <a:r>
              <a:rPr lang="en-US" dirty="0">
                <a:solidFill>
                  <a:schemeClr val="bg1"/>
                </a:solidFill>
              </a:rPr>
              <a:t>Complications</a:t>
            </a:r>
          </a:p>
          <a:p>
            <a:r>
              <a:rPr lang="en-US" dirty="0">
                <a:solidFill>
                  <a:schemeClr val="bg1"/>
                </a:solidFill>
              </a:rPr>
              <a:t>References</a:t>
            </a:r>
          </a:p>
        </p:txBody>
      </p:sp>
    </p:spTree>
    <p:extLst>
      <p:ext uri="{BB962C8B-B14F-4D97-AF65-F5344CB8AC3E}">
        <p14:creationId xmlns:p14="http://schemas.microsoft.com/office/powerpoint/2010/main" val="3558192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ED3F6-DE82-0949-9A1E-5667F6EFE9F9}"/>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3F400219-58AC-4A40-9850-623FBFF18282}"/>
              </a:ext>
            </a:extLst>
          </p:cNvPr>
          <p:cNvSpPr>
            <a:spLocks noGrp="1"/>
          </p:cNvSpPr>
          <p:nvPr>
            <p:ph idx="1"/>
          </p:nvPr>
        </p:nvSpPr>
        <p:spPr>
          <a:xfrm>
            <a:off x="838200" y="1825625"/>
            <a:ext cx="4614333" cy="4351338"/>
          </a:xfrm>
        </p:spPr>
        <p:txBody>
          <a:bodyPr>
            <a:normAutofit lnSpcReduction="10000"/>
          </a:bodyPr>
          <a:lstStyle/>
          <a:p>
            <a:r>
              <a:rPr lang="en-US" dirty="0"/>
              <a:t>Length unstable fractures</a:t>
            </a:r>
          </a:p>
          <a:p>
            <a:pPr lvl="1"/>
            <a:r>
              <a:rPr lang="en-US" dirty="0"/>
              <a:t>Comminuted</a:t>
            </a:r>
          </a:p>
          <a:p>
            <a:pPr lvl="1"/>
            <a:r>
              <a:rPr lang="en-US" dirty="0"/>
              <a:t>Long oblique fractures</a:t>
            </a:r>
          </a:p>
          <a:p>
            <a:pPr lvl="2"/>
            <a:endParaRPr lang="en-US" dirty="0"/>
          </a:p>
          <a:p>
            <a:pPr lvl="1"/>
            <a:r>
              <a:rPr lang="en-US" dirty="0"/>
              <a:t>Shortening can result with standard ESIN techniques</a:t>
            </a:r>
          </a:p>
          <a:p>
            <a:pPr lvl="1"/>
            <a:endParaRPr lang="en-US" dirty="0"/>
          </a:p>
          <a:p>
            <a:pPr lvl="1"/>
            <a:r>
              <a:rPr lang="en-US" dirty="0"/>
              <a:t>Alternatives</a:t>
            </a:r>
          </a:p>
          <a:p>
            <a:pPr lvl="2"/>
            <a:r>
              <a:rPr lang="en-US" dirty="0"/>
              <a:t>Supplemental single leg spica cast x 4 weeks</a:t>
            </a:r>
          </a:p>
          <a:p>
            <a:pPr lvl="2"/>
            <a:r>
              <a:rPr lang="en-US" dirty="0"/>
              <a:t>Locked Enders nail</a:t>
            </a:r>
          </a:p>
          <a:p>
            <a:pPr lvl="2"/>
            <a:r>
              <a:rPr lang="en-US" dirty="0"/>
              <a:t>End caps on titanium flex nails </a:t>
            </a:r>
          </a:p>
        </p:txBody>
      </p:sp>
      <p:pic>
        <p:nvPicPr>
          <p:cNvPr id="5" name="Picture 4">
            <a:extLst>
              <a:ext uri="{FF2B5EF4-FFF2-40B4-BE49-F238E27FC236}">
                <a16:creationId xmlns:a16="http://schemas.microsoft.com/office/drawing/2014/main" id="{DD7F9A01-C415-E84F-AAD0-C3F4875C4C5F}"/>
              </a:ext>
            </a:extLst>
          </p:cNvPr>
          <p:cNvPicPr>
            <a:picLocks noChangeAspect="1"/>
          </p:cNvPicPr>
          <p:nvPr/>
        </p:nvPicPr>
        <p:blipFill rotWithShape="1">
          <a:blip r:embed="rId2"/>
          <a:srcRect l="4272" t="5432" r="57220"/>
          <a:stretch/>
        </p:blipFill>
        <p:spPr>
          <a:xfrm>
            <a:off x="7890933" y="3530599"/>
            <a:ext cx="2010980" cy="3226994"/>
          </a:xfrm>
          <a:prstGeom prst="rect">
            <a:avLst/>
          </a:prstGeom>
        </p:spPr>
      </p:pic>
      <p:pic>
        <p:nvPicPr>
          <p:cNvPr id="6" name="Picture 5">
            <a:extLst>
              <a:ext uri="{FF2B5EF4-FFF2-40B4-BE49-F238E27FC236}">
                <a16:creationId xmlns:a16="http://schemas.microsoft.com/office/drawing/2014/main" id="{DA2BCD09-1B15-9E43-9EB1-B2A1B8B3373F}"/>
              </a:ext>
            </a:extLst>
          </p:cNvPr>
          <p:cNvPicPr>
            <a:picLocks noChangeAspect="1"/>
          </p:cNvPicPr>
          <p:nvPr/>
        </p:nvPicPr>
        <p:blipFill>
          <a:blip r:embed="rId3"/>
          <a:stretch>
            <a:fillRect/>
          </a:stretch>
        </p:blipFill>
        <p:spPr>
          <a:xfrm>
            <a:off x="8770116" y="111510"/>
            <a:ext cx="3003200" cy="3317490"/>
          </a:xfrm>
          <a:prstGeom prst="rect">
            <a:avLst/>
          </a:prstGeom>
        </p:spPr>
      </p:pic>
      <p:pic>
        <p:nvPicPr>
          <p:cNvPr id="7" name="Picture 6">
            <a:extLst>
              <a:ext uri="{FF2B5EF4-FFF2-40B4-BE49-F238E27FC236}">
                <a16:creationId xmlns:a16="http://schemas.microsoft.com/office/drawing/2014/main" id="{C3D5F044-7CC6-AC4C-A059-F42A42D4752E}"/>
              </a:ext>
            </a:extLst>
          </p:cNvPr>
          <p:cNvPicPr>
            <a:picLocks noChangeAspect="1"/>
          </p:cNvPicPr>
          <p:nvPr/>
        </p:nvPicPr>
        <p:blipFill rotWithShape="1">
          <a:blip r:embed="rId2"/>
          <a:srcRect l="57220" t="5432"/>
          <a:stretch/>
        </p:blipFill>
        <p:spPr>
          <a:xfrm>
            <a:off x="9901913" y="3561902"/>
            <a:ext cx="2195393" cy="3171124"/>
          </a:xfrm>
          <a:prstGeom prst="rect">
            <a:avLst/>
          </a:prstGeom>
        </p:spPr>
      </p:pic>
    </p:spTree>
    <p:extLst>
      <p:ext uri="{BB962C8B-B14F-4D97-AF65-F5344CB8AC3E}">
        <p14:creationId xmlns:p14="http://schemas.microsoft.com/office/powerpoint/2010/main" val="1794419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12B6-912D-A047-8167-A12EF1266446}"/>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FA00E927-34D2-2D49-972A-AC69875EC6B7}"/>
              </a:ext>
            </a:extLst>
          </p:cNvPr>
          <p:cNvSpPr>
            <a:spLocks noGrp="1"/>
          </p:cNvSpPr>
          <p:nvPr>
            <p:ph idx="1"/>
          </p:nvPr>
        </p:nvSpPr>
        <p:spPr>
          <a:xfrm>
            <a:off x="838200" y="1825625"/>
            <a:ext cx="5257800" cy="4351338"/>
          </a:xfrm>
        </p:spPr>
        <p:txBody>
          <a:bodyPr/>
          <a:lstStyle/>
          <a:p>
            <a:r>
              <a:rPr lang="en-US" dirty="0"/>
              <a:t>6 </a:t>
            </a:r>
            <a:r>
              <a:rPr lang="en-US" dirty="0" err="1"/>
              <a:t>yo</a:t>
            </a:r>
            <a:r>
              <a:rPr lang="en-US" dirty="0"/>
              <a:t> Female</a:t>
            </a:r>
          </a:p>
          <a:p>
            <a:r>
              <a:rPr lang="en-US" dirty="0"/>
              <a:t>44 </a:t>
            </a:r>
            <a:r>
              <a:rPr lang="en-US" dirty="0" err="1"/>
              <a:t>lbs</a:t>
            </a:r>
            <a:r>
              <a:rPr lang="en-US" dirty="0"/>
              <a:t> (20 kg)</a:t>
            </a:r>
          </a:p>
          <a:p>
            <a:r>
              <a:rPr lang="en-US" dirty="0"/>
              <a:t>Pedestrian struck by motor vehicle</a:t>
            </a:r>
          </a:p>
          <a:p>
            <a:r>
              <a:rPr lang="en-US" dirty="0"/>
              <a:t>Injuries:</a:t>
            </a:r>
          </a:p>
          <a:p>
            <a:pPr lvl="1"/>
            <a:r>
              <a:rPr lang="en-US" dirty="0"/>
              <a:t>Bilateral pulmonary contusions and </a:t>
            </a:r>
            <a:r>
              <a:rPr lang="en-US" dirty="0" err="1"/>
              <a:t>pneumothoraces</a:t>
            </a:r>
            <a:endParaRPr lang="en-US" dirty="0"/>
          </a:p>
          <a:p>
            <a:pPr lvl="1"/>
            <a:r>
              <a:rPr lang="en-US" dirty="0"/>
              <a:t>Bilateral rib fractures</a:t>
            </a:r>
          </a:p>
          <a:p>
            <a:pPr lvl="1"/>
            <a:r>
              <a:rPr lang="en-US" dirty="0"/>
              <a:t>L diaphyseal femur fracture</a:t>
            </a:r>
          </a:p>
        </p:txBody>
      </p:sp>
      <p:pic>
        <p:nvPicPr>
          <p:cNvPr id="4" name="Picture 3">
            <a:extLst>
              <a:ext uri="{FF2B5EF4-FFF2-40B4-BE49-F238E27FC236}">
                <a16:creationId xmlns:a16="http://schemas.microsoft.com/office/drawing/2014/main" id="{425C9D9C-D8C3-B544-9CF7-4FB046B36672}"/>
              </a:ext>
            </a:extLst>
          </p:cNvPr>
          <p:cNvPicPr>
            <a:picLocks noChangeAspect="1"/>
          </p:cNvPicPr>
          <p:nvPr/>
        </p:nvPicPr>
        <p:blipFill>
          <a:blip r:embed="rId3"/>
          <a:stretch>
            <a:fillRect/>
          </a:stretch>
        </p:blipFill>
        <p:spPr>
          <a:xfrm>
            <a:off x="6096000" y="0"/>
            <a:ext cx="2142333" cy="6858000"/>
          </a:xfrm>
          <a:prstGeom prst="rect">
            <a:avLst/>
          </a:prstGeom>
        </p:spPr>
      </p:pic>
      <p:pic>
        <p:nvPicPr>
          <p:cNvPr id="6" name="Picture 5">
            <a:extLst>
              <a:ext uri="{FF2B5EF4-FFF2-40B4-BE49-F238E27FC236}">
                <a16:creationId xmlns:a16="http://schemas.microsoft.com/office/drawing/2014/main" id="{86A7CA19-EDFC-B745-8CF0-216F54A4DB2B}"/>
              </a:ext>
            </a:extLst>
          </p:cNvPr>
          <p:cNvPicPr>
            <a:picLocks noChangeAspect="1"/>
          </p:cNvPicPr>
          <p:nvPr/>
        </p:nvPicPr>
        <p:blipFill>
          <a:blip r:embed="rId4"/>
          <a:stretch>
            <a:fillRect/>
          </a:stretch>
        </p:blipFill>
        <p:spPr>
          <a:xfrm>
            <a:off x="8388186" y="254000"/>
            <a:ext cx="3708400" cy="6350000"/>
          </a:xfrm>
          <a:prstGeom prst="rect">
            <a:avLst/>
          </a:prstGeom>
        </p:spPr>
      </p:pic>
    </p:spTree>
    <p:extLst>
      <p:ext uri="{BB962C8B-B14F-4D97-AF65-F5344CB8AC3E}">
        <p14:creationId xmlns:p14="http://schemas.microsoft.com/office/powerpoint/2010/main" val="2843080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12B6-912D-A047-8167-A12EF1266446}"/>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FA00E927-34D2-2D49-972A-AC69875EC6B7}"/>
              </a:ext>
            </a:extLst>
          </p:cNvPr>
          <p:cNvSpPr>
            <a:spLocks noGrp="1"/>
          </p:cNvSpPr>
          <p:nvPr>
            <p:ph idx="1"/>
          </p:nvPr>
        </p:nvSpPr>
        <p:spPr>
          <a:xfrm>
            <a:off x="838200" y="1825625"/>
            <a:ext cx="4800600" cy="4351338"/>
          </a:xfrm>
        </p:spPr>
        <p:txBody>
          <a:bodyPr>
            <a:normAutofit fontScale="77500" lnSpcReduction="20000"/>
          </a:bodyPr>
          <a:lstStyle/>
          <a:p>
            <a:r>
              <a:rPr lang="en-US" dirty="0"/>
              <a:t>Flat Jackson table</a:t>
            </a:r>
          </a:p>
          <a:p>
            <a:r>
              <a:rPr lang="en-US" dirty="0"/>
              <a:t>Nail size chosen based on 80% canal fill</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NWB until 4 weeks post-op</a:t>
            </a:r>
          </a:p>
          <a:p>
            <a:pPr lvl="1"/>
            <a:endParaRPr lang="en-US" dirty="0"/>
          </a:p>
        </p:txBody>
      </p:sp>
      <p:pic>
        <p:nvPicPr>
          <p:cNvPr id="4" name="Picture 3">
            <a:extLst>
              <a:ext uri="{FF2B5EF4-FFF2-40B4-BE49-F238E27FC236}">
                <a16:creationId xmlns:a16="http://schemas.microsoft.com/office/drawing/2014/main" id="{3E1E5391-71E3-B946-8B10-2C9DCE3BE4D9}"/>
              </a:ext>
            </a:extLst>
          </p:cNvPr>
          <p:cNvPicPr>
            <a:picLocks noChangeAspect="1"/>
          </p:cNvPicPr>
          <p:nvPr/>
        </p:nvPicPr>
        <p:blipFill>
          <a:blip r:embed="rId3"/>
          <a:stretch>
            <a:fillRect/>
          </a:stretch>
        </p:blipFill>
        <p:spPr>
          <a:xfrm>
            <a:off x="5638800" y="158750"/>
            <a:ext cx="2209800" cy="6540500"/>
          </a:xfrm>
          <a:prstGeom prst="rect">
            <a:avLst/>
          </a:prstGeom>
        </p:spPr>
      </p:pic>
      <p:pic>
        <p:nvPicPr>
          <p:cNvPr id="5" name="Picture 4">
            <a:extLst>
              <a:ext uri="{FF2B5EF4-FFF2-40B4-BE49-F238E27FC236}">
                <a16:creationId xmlns:a16="http://schemas.microsoft.com/office/drawing/2014/main" id="{553DF98A-9468-C04A-838D-6E097FB841A2}"/>
              </a:ext>
            </a:extLst>
          </p:cNvPr>
          <p:cNvPicPr>
            <a:picLocks noChangeAspect="1"/>
          </p:cNvPicPr>
          <p:nvPr/>
        </p:nvPicPr>
        <p:blipFill>
          <a:blip r:embed="rId4"/>
          <a:stretch>
            <a:fillRect/>
          </a:stretch>
        </p:blipFill>
        <p:spPr>
          <a:xfrm>
            <a:off x="7986010" y="400050"/>
            <a:ext cx="3505200" cy="6057900"/>
          </a:xfrm>
          <a:prstGeom prst="rect">
            <a:avLst/>
          </a:prstGeom>
        </p:spPr>
      </p:pic>
      <p:grpSp>
        <p:nvGrpSpPr>
          <p:cNvPr id="6" name="Group 5">
            <a:extLst>
              <a:ext uri="{FF2B5EF4-FFF2-40B4-BE49-F238E27FC236}">
                <a16:creationId xmlns:a16="http://schemas.microsoft.com/office/drawing/2014/main" id="{82871504-2575-DB41-994B-990B5F7A87EF}"/>
              </a:ext>
            </a:extLst>
          </p:cNvPr>
          <p:cNvGrpSpPr/>
          <p:nvPr/>
        </p:nvGrpSpPr>
        <p:grpSpPr>
          <a:xfrm>
            <a:off x="2133600" y="2730727"/>
            <a:ext cx="2166257" cy="2541134"/>
            <a:chOff x="8958943" y="681037"/>
            <a:chExt cx="2166257" cy="2541134"/>
          </a:xfrm>
        </p:grpSpPr>
        <p:sp>
          <p:nvSpPr>
            <p:cNvPr id="7" name="Can 6">
              <a:extLst>
                <a:ext uri="{FF2B5EF4-FFF2-40B4-BE49-F238E27FC236}">
                  <a16:creationId xmlns:a16="http://schemas.microsoft.com/office/drawing/2014/main" id="{082D23BC-FD9D-2D49-8EB0-1DE2E77D9CDD}"/>
                </a:ext>
              </a:extLst>
            </p:cNvPr>
            <p:cNvSpPr/>
            <p:nvPr/>
          </p:nvSpPr>
          <p:spPr>
            <a:xfrm>
              <a:off x="8958943" y="729343"/>
              <a:ext cx="2166257" cy="2492828"/>
            </a:xfrm>
            <a:prstGeom prst="can">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23C93B85-CE9B-6C47-A3BF-945444999657}"/>
                </a:ext>
              </a:extLst>
            </p:cNvPr>
            <p:cNvCxnSpPr>
              <a:cxnSpLocks/>
            </p:cNvCxnSpPr>
            <p:nvPr/>
          </p:nvCxnSpPr>
          <p:spPr>
            <a:xfrm>
              <a:off x="8958943" y="979714"/>
              <a:ext cx="2166257" cy="0"/>
            </a:xfrm>
            <a:prstGeom prst="straightConnector1">
              <a:avLst/>
            </a:prstGeom>
            <a:ln>
              <a:solidFill>
                <a:schemeClr val="bg1">
                  <a:lumMod val="95000"/>
                </a:schemeClr>
              </a:solidFill>
              <a:headEnd type="triangle"/>
              <a:tailEnd type="triangle"/>
            </a:ln>
          </p:spPr>
          <p:style>
            <a:lnRef idx="3">
              <a:schemeClr val="accent5"/>
            </a:lnRef>
            <a:fillRef idx="0">
              <a:schemeClr val="accent5"/>
            </a:fillRef>
            <a:effectRef idx="2">
              <a:schemeClr val="accent5"/>
            </a:effectRef>
            <a:fontRef idx="minor">
              <a:schemeClr val="tx1"/>
            </a:fontRef>
          </p:style>
        </p:cxnSp>
        <p:sp>
          <p:nvSpPr>
            <p:cNvPr id="9" name="TextBox 8">
              <a:extLst>
                <a:ext uri="{FF2B5EF4-FFF2-40B4-BE49-F238E27FC236}">
                  <a16:creationId xmlns:a16="http://schemas.microsoft.com/office/drawing/2014/main" id="{625FE6F6-2856-D643-A2DF-B2D97EC38851}"/>
                </a:ext>
              </a:extLst>
            </p:cNvPr>
            <p:cNvSpPr txBox="1"/>
            <p:nvPr/>
          </p:nvSpPr>
          <p:spPr>
            <a:xfrm>
              <a:off x="9742714" y="681037"/>
              <a:ext cx="598714" cy="369332"/>
            </a:xfrm>
            <a:prstGeom prst="rect">
              <a:avLst/>
            </a:prstGeom>
            <a:noFill/>
          </p:spPr>
          <p:txBody>
            <a:bodyPr wrap="square" rtlCol="0">
              <a:spAutoFit/>
            </a:bodyPr>
            <a:lstStyle/>
            <a:p>
              <a:pPr algn="ctr"/>
              <a:r>
                <a:rPr lang="en-US" dirty="0">
                  <a:solidFill>
                    <a:schemeClr val="bg1"/>
                  </a:solidFill>
                </a:rPr>
                <a:t>d</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A2B5F11-A127-F74A-ABF3-123AFA00797B}"/>
                    </a:ext>
                  </a:extLst>
                </p:cNvPr>
                <p:cNvSpPr txBox="1"/>
                <p:nvPr/>
              </p:nvSpPr>
              <p:spPr>
                <a:xfrm>
                  <a:off x="9101717" y="1886244"/>
                  <a:ext cx="1923988" cy="40767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1400" b="0" i="0" smtClean="0">
                            <a:solidFill>
                              <a:schemeClr val="bg1"/>
                            </a:solidFill>
                            <a:latin typeface="Cambria Math" panose="02040503050406030204" pitchFamily="18" charset="0"/>
                          </a:rPr>
                          <m:t>Nail</m:t>
                        </m:r>
                        <m:r>
                          <a:rPr lang="en-US" sz="1400" b="0" i="0" smtClean="0">
                            <a:solidFill>
                              <a:schemeClr val="bg1"/>
                            </a:solidFill>
                            <a:latin typeface="Cambria Math" panose="02040503050406030204" pitchFamily="18" charset="0"/>
                          </a:rPr>
                          <m:t> </m:t>
                        </m:r>
                        <m:r>
                          <m:rPr>
                            <m:sty m:val="p"/>
                          </m:rPr>
                          <a:rPr lang="en-US" sz="1400" b="0" i="0" smtClean="0">
                            <a:solidFill>
                              <a:schemeClr val="bg1"/>
                            </a:solidFill>
                            <a:latin typeface="Cambria Math" panose="02040503050406030204" pitchFamily="18" charset="0"/>
                          </a:rPr>
                          <m:t>Diameter</m:t>
                        </m:r>
                        <m:r>
                          <a:rPr lang="en-US" sz="1400" i="0" smtClean="0">
                            <a:solidFill>
                              <a:schemeClr val="bg1"/>
                            </a:solidFill>
                            <a:latin typeface="Cambria Math" panose="02040503050406030204" pitchFamily="18" charset="0"/>
                          </a:rPr>
                          <m:t>=</m:t>
                        </m:r>
                        <m:f>
                          <m:fPr>
                            <m:ctrlPr>
                              <a:rPr lang="en-US" sz="1400" i="1" smtClean="0">
                                <a:solidFill>
                                  <a:schemeClr val="bg1"/>
                                </a:solidFill>
                                <a:latin typeface="Cambria Math" panose="02040503050406030204" pitchFamily="18" charset="0"/>
                              </a:rPr>
                            </m:ctrlPr>
                          </m:fPr>
                          <m:num>
                            <m:r>
                              <m:rPr>
                                <m:sty m:val="p"/>
                              </m:rPr>
                              <a:rPr lang="en-US" sz="1400" b="0" i="0" smtClean="0">
                                <a:solidFill>
                                  <a:schemeClr val="bg1"/>
                                </a:solidFill>
                                <a:latin typeface="Cambria Math" panose="02040503050406030204" pitchFamily="18" charset="0"/>
                              </a:rPr>
                              <m:t>d</m:t>
                            </m:r>
                            <m:r>
                              <a:rPr lang="en-US" sz="1400" b="0" i="1" smtClean="0">
                                <a:solidFill>
                                  <a:schemeClr val="bg1"/>
                                </a:solidFill>
                                <a:latin typeface="Cambria Math" panose="02040503050406030204" pitchFamily="18" charset="0"/>
                                <a:ea typeface="Cambria Math" panose="02040503050406030204" pitchFamily="18" charset="0"/>
                              </a:rPr>
                              <m:t>×</m:t>
                            </m:r>
                            <m:r>
                              <a:rPr lang="en-US" sz="1400" b="0" i="0" smtClean="0">
                                <a:solidFill>
                                  <a:schemeClr val="bg1"/>
                                </a:solidFill>
                                <a:latin typeface="Cambria Math" panose="02040503050406030204" pitchFamily="18" charset="0"/>
                                <a:ea typeface="Cambria Math" panose="02040503050406030204" pitchFamily="18" charset="0"/>
                              </a:rPr>
                              <m:t>80</m:t>
                            </m:r>
                            <m:r>
                              <a:rPr lang="en-US" sz="1400" b="0" i="1" smtClean="0">
                                <a:solidFill>
                                  <a:schemeClr val="bg1"/>
                                </a:solidFill>
                                <a:latin typeface="Cambria Math" panose="02040503050406030204" pitchFamily="18" charset="0"/>
                                <a:ea typeface="Cambria Math" panose="02040503050406030204" pitchFamily="18" charset="0"/>
                              </a:rPr>
                              <m:t>%</m:t>
                            </m:r>
                          </m:num>
                          <m:den>
                            <m:r>
                              <a:rPr lang="en-US" sz="1400" i="0" smtClean="0">
                                <a:solidFill>
                                  <a:schemeClr val="bg1"/>
                                </a:solidFill>
                                <a:latin typeface="Cambria Math" panose="02040503050406030204" pitchFamily="18" charset="0"/>
                              </a:rPr>
                              <m:t>2</m:t>
                            </m:r>
                          </m:den>
                        </m:f>
                      </m:oMath>
                    </m:oMathPara>
                  </a14:m>
                  <a:endParaRPr lang="en-US" sz="1400" dirty="0">
                    <a:solidFill>
                      <a:schemeClr val="bg1"/>
                    </a:solidFill>
                  </a:endParaRPr>
                </a:p>
              </p:txBody>
            </p:sp>
          </mc:Choice>
          <mc:Fallback xmlns="">
            <p:sp>
              <p:nvSpPr>
                <p:cNvPr id="10" name="TextBox 9">
                  <a:extLst>
                    <a:ext uri="{FF2B5EF4-FFF2-40B4-BE49-F238E27FC236}">
                      <a16:creationId xmlns:a16="http://schemas.microsoft.com/office/drawing/2014/main" id="{6381DC6A-8249-9847-B3F4-C7B3E50ECEC8}"/>
                    </a:ext>
                  </a:extLst>
                </p:cNvPr>
                <p:cNvSpPr txBox="1">
                  <a:spLocks noRot="1" noChangeAspect="1" noMove="1" noResize="1" noEditPoints="1" noAdjustHandles="1" noChangeArrowheads="1" noChangeShapeType="1" noTextEdit="1"/>
                </p:cNvSpPr>
                <p:nvPr/>
              </p:nvSpPr>
              <p:spPr>
                <a:xfrm>
                  <a:off x="9101717" y="1886244"/>
                  <a:ext cx="1923988" cy="407676"/>
                </a:xfrm>
                <a:prstGeom prst="rect">
                  <a:avLst/>
                </a:prstGeom>
                <a:blipFill>
                  <a:blip r:embed="rId5"/>
                  <a:stretch>
                    <a:fillRect l="-1974" t="-3125" r="-1316" b="-15625"/>
                  </a:stretch>
                </a:blipFill>
              </p:spPr>
              <p:txBody>
                <a:bodyPr/>
                <a:lstStyle/>
                <a:p>
                  <a:r>
                    <a:rPr lang="en-US">
                      <a:noFill/>
                    </a:rPr>
                    <a:t> </a:t>
                  </a:r>
                </a:p>
              </p:txBody>
            </p:sp>
          </mc:Fallback>
        </mc:AlternateContent>
      </p:grpSp>
    </p:spTree>
    <p:extLst>
      <p:ext uri="{BB962C8B-B14F-4D97-AF65-F5344CB8AC3E}">
        <p14:creationId xmlns:p14="http://schemas.microsoft.com/office/powerpoint/2010/main" val="3028115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12B6-912D-A047-8167-A12EF1266446}"/>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FA00E927-34D2-2D49-972A-AC69875EC6B7}"/>
              </a:ext>
            </a:extLst>
          </p:cNvPr>
          <p:cNvSpPr>
            <a:spLocks noGrp="1"/>
          </p:cNvSpPr>
          <p:nvPr>
            <p:ph idx="1"/>
          </p:nvPr>
        </p:nvSpPr>
        <p:spPr/>
        <p:txBody>
          <a:bodyPr/>
          <a:lstStyle/>
          <a:p>
            <a:r>
              <a:rPr lang="en-US" dirty="0"/>
              <a:t>5 months post-op</a:t>
            </a:r>
          </a:p>
        </p:txBody>
      </p:sp>
      <p:pic>
        <p:nvPicPr>
          <p:cNvPr id="4" name="Picture 3">
            <a:extLst>
              <a:ext uri="{FF2B5EF4-FFF2-40B4-BE49-F238E27FC236}">
                <a16:creationId xmlns:a16="http://schemas.microsoft.com/office/drawing/2014/main" id="{6214560E-712B-F843-AB56-744CE0E9CE07}"/>
              </a:ext>
            </a:extLst>
          </p:cNvPr>
          <p:cNvPicPr>
            <a:picLocks noChangeAspect="1"/>
          </p:cNvPicPr>
          <p:nvPr/>
        </p:nvPicPr>
        <p:blipFill>
          <a:blip r:embed="rId2"/>
          <a:stretch>
            <a:fillRect/>
          </a:stretch>
        </p:blipFill>
        <p:spPr>
          <a:xfrm>
            <a:off x="5304165" y="0"/>
            <a:ext cx="2632982" cy="6858000"/>
          </a:xfrm>
          <a:prstGeom prst="rect">
            <a:avLst/>
          </a:prstGeom>
        </p:spPr>
      </p:pic>
      <p:pic>
        <p:nvPicPr>
          <p:cNvPr id="5" name="Picture 4">
            <a:extLst>
              <a:ext uri="{FF2B5EF4-FFF2-40B4-BE49-F238E27FC236}">
                <a16:creationId xmlns:a16="http://schemas.microsoft.com/office/drawing/2014/main" id="{58F9C39D-9D2D-754E-8320-296DC6C7CF84}"/>
              </a:ext>
            </a:extLst>
          </p:cNvPr>
          <p:cNvPicPr>
            <a:picLocks noChangeAspect="1"/>
          </p:cNvPicPr>
          <p:nvPr/>
        </p:nvPicPr>
        <p:blipFill>
          <a:blip r:embed="rId3"/>
          <a:stretch>
            <a:fillRect/>
          </a:stretch>
        </p:blipFill>
        <p:spPr>
          <a:xfrm>
            <a:off x="8128686" y="0"/>
            <a:ext cx="3225114" cy="6858000"/>
          </a:xfrm>
          <a:prstGeom prst="rect">
            <a:avLst/>
          </a:prstGeom>
        </p:spPr>
      </p:pic>
    </p:spTree>
    <p:extLst>
      <p:ext uri="{BB962C8B-B14F-4D97-AF65-F5344CB8AC3E}">
        <p14:creationId xmlns:p14="http://schemas.microsoft.com/office/powerpoint/2010/main" val="2137910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E12B6-912D-A047-8167-A12EF1266446}"/>
              </a:ext>
            </a:extLst>
          </p:cNvPr>
          <p:cNvSpPr>
            <a:spLocks noGrp="1"/>
          </p:cNvSpPr>
          <p:nvPr>
            <p:ph type="title"/>
          </p:nvPr>
        </p:nvSpPr>
        <p:spPr/>
        <p:txBody>
          <a:bodyPr/>
          <a:lstStyle/>
          <a:p>
            <a:r>
              <a:rPr lang="en-US" dirty="0"/>
              <a:t>Flexible Nailing</a:t>
            </a:r>
          </a:p>
        </p:txBody>
      </p:sp>
      <p:sp>
        <p:nvSpPr>
          <p:cNvPr id="3" name="Content Placeholder 2">
            <a:extLst>
              <a:ext uri="{FF2B5EF4-FFF2-40B4-BE49-F238E27FC236}">
                <a16:creationId xmlns:a16="http://schemas.microsoft.com/office/drawing/2014/main" id="{FA00E927-34D2-2D49-972A-AC69875EC6B7}"/>
              </a:ext>
            </a:extLst>
          </p:cNvPr>
          <p:cNvSpPr>
            <a:spLocks noGrp="1"/>
          </p:cNvSpPr>
          <p:nvPr>
            <p:ph idx="1"/>
          </p:nvPr>
        </p:nvSpPr>
        <p:spPr>
          <a:xfrm>
            <a:off x="838200" y="1825625"/>
            <a:ext cx="5618573" cy="4351338"/>
          </a:xfrm>
        </p:spPr>
        <p:txBody>
          <a:bodyPr/>
          <a:lstStyle/>
          <a:p>
            <a:r>
              <a:rPr lang="en-US" dirty="0"/>
              <a:t>Removal of hardware at 7 months post-op</a:t>
            </a:r>
          </a:p>
          <a:p>
            <a:pPr lvl="1"/>
            <a:r>
              <a:rPr lang="en-US" dirty="0"/>
              <a:t>Timing of removal varies</a:t>
            </a:r>
          </a:p>
          <a:p>
            <a:pPr lvl="2"/>
            <a:r>
              <a:rPr lang="en-US" dirty="0"/>
              <a:t>4-6 months</a:t>
            </a:r>
          </a:p>
          <a:p>
            <a:pPr lvl="2"/>
            <a:r>
              <a:rPr lang="en-US" dirty="0"/>
              <a:t>Complete healing of fracture</a:t>
            </a:r>
          </a:p>
          <a:p>
            <a:pPr lvl="3"/>
            <a:r>
              <a:rPr lang="en-US" dirty="0"/>
              <a:t>4 cortices</a:t>
            </a:r>
          </a:p>
          <a:p>
            <a:pPr lvl="1"/>
            <a:r>
              <a:rPr lang="en-US" dirty="0"/>
              <a:t>Limit impact activities for at least 4 weeks post-op</a:t>
            </a:r>
          </a:p>
        </p:txBody>
      </p:sp>
      <p:pic>
        <p:nvPicPr>
          <p:cNvPr id="4" name="Picture 3">
            <a:extLst>
              <a:ext uri="{FF2B5EF4-FFF2-40B4-BE49-F238E27FC236}">
                <a16:creationId xmlns:a16="http://schemas.microsoft.com/office/drawing/2014/main" id="{2B184E18-3400-7A40-AF4E-C62A3D81B1CC}"/>
              </a:ext>
            </a:extLst>
          </p:cNvPr>
          <p:cNvPicPr>
            <a:picLocks noChangeAspect="1"/>
          </p:cNvPicPr>
          <p:nvPr/>
        </p:nvPicPr>
        <p:blipFill>
          <a:blip r:embed="rId3"/>
          <a:stretch>
            <a:fillRect/>
          </a:stretch>
        </p:blipFill>
        <p:spPr>
          <a:xfrm>
            <a:off x="6670656" y="0"/>
            <a:ext cx="2418347" cy="6858000"/>
          </a:xfrm>
          <a:prstGeom prst="rect">
            <a:avLst/>
          </a:prstGeom>
        </p:spPr>
      </p:pic>
      <p:pic>
        <p:nvPicPr>
          <p:cNvPr id="6" name="Picture 5">
            <a:extLst>
              <a:ext uri="{FF2B5EF4-FFF2-40B4-BE49-F238E27FC236}">
                <a16:creationId xmlns:a16="http://schemas.microsoft.com/office/drawing/2014/main" id="{70D26E26-0009-5044-BCDC-0C28D6CD4A15}"/>
              </a:ext>
            </a:extLst>
          </p:cNvPr>
          <p:cNvPicPr>
            <a:picLocks noChangeAspect="1"/>
          </p:cNvPicPr>
          <p:nvPr/>
        </p:nvPicPr>
        <p:blipFill>
          <a:blip r:embed="rId4"/>
          <a:stretch>
            <a:fillRect/>
          </a:stretch>
        </p:blipFill>
        <p:spPr>
          <a:xfrm>
            <a:off x="9302886" y="0"/>
            <a:ext cx="2670268" cy="6858000"/>
          </a:xfrm>
          <a:prstGeom prst="rect">
            <a:avLst/>
          </a:prstGeom>
        </p:spPr>
      </p:pic>
    </p:spTree>
    <p:extLst>
      <p:ext uri="{BB962C8B-B14F-4D97-AF65-F5344CB8AC3E}">
        <p14:creationId xmlns:p14="http://schemas.microsoft.com/office/powerpoint/2010/main" val="1949809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BAD6-3DA0-7445-B80A-E5639C9EC455}"/>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4CBA755B-83BF-724D-B575-297C36E5AF8A}"/>
              </a:ext>
            </a:extLst>
          </p:cNvPr>
          <p:cNvSpPr>
            <a:spLocks noGrp="1"/>
          </p:cNvSpPr>
          <p:nvPr>
            <p:ph idx="1"/>
          </p:nvPr>
        </p:nvSpPr>
        <p:spPr>
          <a:xfrm>
            <a:off x="838200" y="1825625"/>
            <a:ext cx="6052456" cy="4351338"/>
          </a:xfrm>
        </p:spPr>
        <p:txBody>
          <a:bodyPr/>
          <a:lstStyle/>
          <a:p>
            <a:r>
              <a:rPr lang="en-US" b="1" dirty="0"/>
              <a:t>Age 5 through skeletal maturity</a:t>
            </a:r>
          </a:p>
          <a:p>
            <a:r>
              <a:rPr lang="en-US" dirty="0"/>
              <a:t>Length unstable fractures</a:t>
            </a:r>
          </a:p>
          <a:p>
            <a:pPr lvl="1"/>
            <a:r>
              <a:rPr lang="en-US" dirty="0"/>
              <a:t>Comminuted</a:t>
            </a:r>
          </a:p>
          <a:p>
            <a:pPr lvl="1"/>
            <a:r>
              <a:rPr lang="en-US" dirty="0"/>
              <a:t>Spiral</a:t>
            </a:r>
          </a:p>
          <a:p>
            <a:pPr lvl="1"/>
            <a:r>
              <a:rPr lang="en-US" dirty="0"/>
              <a:t>Shortened &gt; 2 cm</a:t>
            </a:r>
          </a:p>
          <a:p>
            <a:r>
              <a:rPr lang="en-US" dirty="0"/>
              <a:t>Internal splint </a:t>
            </a:r>
          </a:p>
          <a:p>
            <a:endParaRPr lang="en-US" dirty="0"/>
          </a:p>
          <a:p>
            <a:r>
              <a:rPr lang="en-US" dirty="0"/>
              <a:t>Preserves endosteal and periosteal blood supply around fracture site</a:t>
            </a:r>
          </a:p>
        </p:txBody>
      </p:sp>
      <p:sp>
        <p:nvSpPr>
          <p:cNvPr id="7" name="Rectangle 6">
            <a:extLst>
              <a:ext uri="{FF2B5EF4-FFF2-40B4-BE49-F238E27FC236}">
                <a16:creationId xmlns:a16="http://schemas.microsoft.com/office/drawing/2014/main" id="{11052D90-CC49-7244-9650-530964FF25A3}"/>
              </a:ext>
            </a:extLst>
          </p:cNvPr>
          <p:cNvSpPr/>
          <p:nvPr/>
        </p:nvSpPr>
        <p:spPr>
          <a:xfrm>
            <a:off x="6890656" y="5934670"/>
            <a:ext cx="5497287" cy="523220"/>
          </a:xfrm>
          <a:prstGeom prst="rect">
            <a:avLst/>
          </a:prstGeom>
        </p:spPr>
        <p:txBody>
          <a:bodyPr wrap="square">
            <a:spAutoFit/>
          </a:bodyPr>
          <a:lstStyle/>
          <a:p>
            <a:r>
              <a:rPr lang="en-US" sz="1400" dirty="0"/>
              <a:t>Figure: </a:t>
            </a:r>
            <a:r>
              <a:rPr lang="en-US" sz="1400" dirty="0" err="1"/>
              <a:t>Hedequist</a:t>
            </a:r>
            <a:r>
              <a:rPr lang="en-US" sz="1400" dirty="0"/>
              <a:t> DJ, Sink E. Technical aspects of bridge plating for pediatric femur fractures. J </a:t>
            </a:r>
            <a:r>
              <a:rPr lang="en-US" sz="1400" dirty="0" err="1"/>
              <a:t>Orthop</a:t>
            </a:r>
            <a:r>
              <a:rPr lang="en-US" sz="1400" dirty="0"/>
              <a:t> Trauma. 2005 Apr;19(4):276-9.</a:t>
            </a:r>
          </a:p>
        </p:txBody>
      </p:sp>
      <p:pic>
        <p:nvPicPr>
          <p:cNvPr id="6" name="Picture 2" descr="page2image42078272">
            <a:extLst>
              <a:ext uri="{FF2B5EF4-FFF2-40B4-BE49-F238E27FC236}">
                <a16:creationId xmlns:a16="http://schemas.microsoft.com/office/drawing/2014/main" id="{C15CD6D7-E9C6-CD42-B1F8-DF9CA8BE15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8367"/>
          <a:stretch/>
        </p:blipFill>
        <p:spPr bwMode="auto">
          <a:xfrm>
            <a:off x="6890656" y="132045"/>
            <a:ext cx="3570675" cy="3112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ge2image42078272">
            <a:extLst>
              <a:ext uri="{FF2B5EF4-FFF2-40B4-BE49-F238E27FC236}">
                <a16:creationId xmlns:a16="http://schemas.microsoft.com/office/drawing/2014/main" id="{23F4B588-0BB6-4B4C-A9FF-543FBFCF83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314" t="-5541"/>
          <a:stretch/>
        </p:blipFill>
        <p:spPr bwMode="auto">
          <a:xfrm>
            <a:off x="7890387" y="3125772"/>
            <a:ext cx="4083703" cy="280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216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9FA2F-5DC1-6140-A4F9-BDB1FA191D6E}"/>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5C485699-1213-FC45-A36D-F45E3F0186D6}"/>
              </a:ext>
            </a:extLst>
          </p:cNvPr>
          <p:cNvSpPr>
            <a:spLocks noGrp="1"/>
          </p:cNvSpPr>
          <p:nvPr>
            <p:ph idx="1"/>
          </p:nvPr>
        </p:nvSpPr>
        <p:spPr>
          <a:xfrm>
            <a:off x="838200" y="1825625"/>
            <a:ext cx="5410576" cy="4351338"/>
          </a:xfrm>
        </p:spPr>
        <p:txBody>
          <a:bodyPr>
            <a:normAutofit fontScale="77500" lnSpcReduction="20000"/>
          </a:bodyPr>
          <a:lstStyle/>
          <a:p>
            <a:r>
              <a:rPr lang="en-US" dirty="0"/>
              <a:t>Supine </a:t>
            </a:r>
          </a:p>
          <a:p>
            <a:r>
              <a:rPr lang="en-US" dirty="0"/>
              <a:t>Radiolucent table vs fracture table</a:t>
            </a:r>
          </a:p>
          <a:p>
            <a:r>
              <a:rPr lang="en-US" dirty="0"/>
              <a:t>3.5 mm or 4.5 mm plates available</a:t>
            </a:r>
          </a:p>
          <a:p>
            <a:pPr lvl="1"/>
            <a:r>
              <a:rPr lang="en-US" dirty="0" err="1"/>
              <a:t>Bicortical</a:t>
            </a:r>
            <a:r>
              <a:rPr lang="en-US" dirty="0"/>
              <a:t> non-locking screws</a:t>
            </a:r>
          </a:p>
          <a:p>
            <a:r>
              <a:rPr lang="en-US" dirty="0"/>
              <a:t>Minimally invasive</a:t>
            </a:r>
          </a:p>
          <a:p>
            <a:pPr lvl="1"/>
            <a:r>
              <a:rPr lang="en-US" dirty="0"/>
              <a:t>Insert through incisions – proximal and distal</a:t>
            </a:r>
          </a:p>
          <a:p>
            <a:r>
              <a:rPr lang="en-US" dirty="0"/>
              <a:t>Slide plate retrograde along femur between the incisions</a:t>
            </a:r>
          </a:p>
          <a:p>
            <a:r>
              <a:rPr lang="en-US" dirty="0"/>
              <a:t>Typically non-weight bearing post-operatively</a:t>
            </a:r>
          </a:p>
          <a:p>
            <a:endParaRPr lang="en-US" dirty="0"/>
          </a:p>
          <a:p>
            <a:r>
              <a:rPr lang="en-US" dirty="0"/>
              <a:t>Hardware removal between 6-12 months </a:t>
            </a:r>
          </a:p>
        </p:txBody>
      </p:sp>
      <p:pic>
        <p:nvPicPr>
          <p:cNvPr id="3073" name="Picture 1" descr="page4image42752720">
            <a:extLst>
              <a:ext uri="{FF2B5EF4-FFF2-40B4-BE49-F238E27FC236}">
                <a16:creationId xmlns:a16="http://schemas.microsoft.com/office/drawing/2014/main" id="{696482BB-EE57-6346-ACFA-A5EDFADD32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5141" y="999015"/>
            <a:ext cx="4197246" cy="485996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D28A9D7-2030-2545-99FC-FFE1136B7F21}"/>
              </a:ext>
            </a:extLst>
          </p:cNvPr>
          <p:cNvSpPr/>
          <p:nvPr/>
        </p:nvSpPr>
        <p:spPr>
          <a:xfrm>
            <a:off x="6890656" y="5934670"/>
            <a:ext cx="5497287" cy="523220"/>
          </a:xfrm>
          <a:prstGeom prst="rect">
            <a:avLst/>
          </a:prstGeom>
        </p:spPr>
        <p:txBody>
          <a:bodyPr wrap="square">
            <a:spAutoFit/>
          </a:bodyPr>
          <a:lstStyle/>
          <a:p>
            <a:r>
              <a:rPr lang="en-US" sz="1400" dirty="0"/>
              <a:t>Figure: </a:t>
            </a:r>
            <a:r>
              <a:rPr lang="en-US" sz="1400" dirty="0" err="1"/>
              <a:t>Hedequist</a:t>
            </a:r>
            <a:r>
              <a:rPr lang="en-US" sz="1400" dirty="0"/>
              <a:t> DJ, Sink E. Technical aspects of bridge plating for pediatric femur fractures. J </a:t>
            </a:r>
            <a:r>
              <a:rPr lang="en-US" sz="1400" dirty="0" err="1"/>
              <a:t>Orthop</a:t>
            </a:r>
            <a:r>
              <a:rPr lang="en-US" sz="1400" dirty="0"/>
              <a:t> Trauma. 2005 Apr;19(4):276-9.</a:t>
            </a:r>
          </a:p>
        </p:txBody>
      </p:sp>
    </p:spTree>
    <p:extLst>
      <p:ext uri="{BB962C8B-B14F-4D97-AF65-F5344CB8AC3E}">
        <p14:creationId xmlns:p14="http://schemas.microsoft.com/office/powerpoint/2010/main" val="864859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C66A0-D681-8C44-B41D-59C5A5C70DDC}"/>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02B42335-2A16-BC48-B4D4-D680AFF5404F}"/>
              </a:ext>
            </a:extLst>
          </p:cNvPr>
          <p:cNvSpPr>
            <a:spLocks noGrp="1"/>
          </p:cNvSpPr>
          <p:nvPr>
            <p:ph idx="1"/>
          </p:nvPr>
        </p:nvSpPr>
        <p:spPr/>
        <p:txBody>
          <a:bodyPr/>
          <a:lstStyle/>
          <a:p>
            <a:r>
              <a:rPr lang="en-US" dirty="0"/>
              <a:t>Complications</a:t>
            </a:r>
          </a:p>
          <a:p>
            <a:pPr lvl="1"/>
            <a:r>
              <a:rPr lang="en-US" dirty="0"/>
              <a:t>Infection</a:t>
            </a:r>
          </a:p>
          <a:p>
            <a:pPr lvl="1"/>
            <a:r>
              <a:rPr lang="en-US" dirty="0"/>
              <a:t>Bony overgrowth</a:t>
            </a:r>
          </a:p>
          <a:p>
            <a:pPr lvl="1"/>
            <a:r>
              <a:rPr lang="en-US" dirty="0"/>
              <a:t>Distal femoral valgus</a:t>
            </a:r>
          </a:p>
          <a:p>
            <a:pPr lvl="1"/>
            <a:r>
              <a:rPr lang="en-US" dirty="0"/>
              <a:t>Hardware failure</a:t>
            </a:r>
          </a:p>
          <a:p>
            <a:pPr lvl="1"/>
            <a:r>
              <a:rPr lang="en-US" dirty="0"/>
              <a:t>Symptomatic hardware</a:t>
            </a:r>
          </a:p>
          <a:p>
            <a:pPr lvl="1"/>
            <a:r>
              <a:rPr lang="en-US" dirty="0"/>
              <a:t>Malunion</a:t>
            </a:r>
          </a:p>
          <a:p>
            <a:endParaRPr lang="en-US" dirty="0"/>
          </a:p>
        </p:txBody>
      </p:sp>
      <p:sp>
        <p:nvSpPr>
          <p:cNvPr id="6" name="Rectangle 5">
            <a:extLst>
              <a:ext uri="{FF2B5EF4-FFF2-40B4-BE49-F238E27FC236}">
                <a16:creationId xmlns:a16="http://schemas.microsoft.com/office/drawing/2014/main" id="{D0A15A66-06E5-614E-B234-66769C870529}"/>
              </a:ext>
            </a:extLst>
          </p:cNvPr>
          <p:cNvSpPr/>
          <p:nvPr/>
        </p:nvSpPr>
        <p:spPr>
          <a:xfrm>
            <a:off x="6890656" y="5934670"/>
            <a:ext cx="5497287" cy="523220"/>
          </a:xfrm>
          <a:prstGeom prst="rect">
            <a:avLst/>
          </a:prstGeom>
        </p:spPr>
        <p:txBody>
          <a:bodyPr wrap="square">
            <a:spAutoFit/>
          </a:bodyPr>
          <a:lstStyle/>
          <a:p>
            <a:r>
              <a:rPr lang="en-US" sz="1400" dirty="0"/>
              <a:t>Figure: </a:t>
            </a:r>
            <a:r>
              <a:rPr lang="en-US" sz="1400" dirty="0" err="1"/>
              <a:t>Hedequist</a:t>
            </a:r>
            <a:r>
              <a:rPr lang="en-US" sz="1400" dirty="0"/>
              <a:t> DJ, Sink E. Technical aspects of bridge plating for pediatric femur fractures. J </a:t>
            </a:r>
            <a:r>
              <a:rPr lang="en-US" sz="1400" dirty="0" err="1"/>
              <a:t>Orthop</a:t>
            </a:r>
            <a:r>
              <a:rPr lang="en-US" sz="1400" dirty="0"/>
              <a:t> Trauma. 2005 Apr;19(4):276-9.</a:t>
            </a:r>
          </a:p>
        </p:txBody>
      </p:sp>
      <p:pic>
        <p:nvPicPr>
          <p:cNvPr id="5" name="Picture 4">
            <a:extLst>
              <a:ext uri="{FF2B5EF4-FFF2-40B4-BE49-F238E27FC236}">
                <a16:creationId xmlns:a16="http://schemas.microsoft.com/office/drawing/2014/main" id="{817DDA83-D20C-EF4A-B89F-D6FF2F4DAA35}"/>
              </a:ext>
            </a:extLst>
          </p:cNvPr>
          <p:cNvPicPr>
            <a:picLocks noChangeAspect="1"/>
          </p:cNvPicPr>
          <p:nvPr/>
        </p:nvPicPr>
        <p:blipFill rotWithShape="1">
          <a:blip r:embed="rId3"/>
          <a:srcRect r="57129"/>
          <a:stretch/>
        </p:blipFill>
        <p:spPr>
          <a:xfrm>
            <a:off x="8604250" y="1544698"/>
            <a:ext cx="2749550" cy="3975100"/>
          </a:xfrm>
          <a:prstGeom prst="rect">
            <a:avLst/>
          </a:prstGeom>
        </p:spPr>
      </p:pic>
    </p:spTree>
    <p:extLst>
      <p:ext uri="{BB962C8B-B14F-4D97-AF65-F5344CB8AC3E}">
        <p14:creationId xmlns:p14="http://schemas.microsoft.com/office/powerpoint/2010/main" val="3263319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BAD6-3DA0-7445-B80A-E5639C9EC455}"/>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4CBA755B-83BF-724D-B575-297C36E5AF8A}"/>
              </a:ext>
            </a:extLst>
          </p:cNvPr>
          <p:cNvSpPr>
            <a:spLocks noGrp="1"/>
          </p:cNvSpPr>
          <p:nvPr>
            <p:ph idx="1"/>
          </p:nvPr>
        </p:nvSpPr>
        <p:spPr>
          <a:xfrm>
            <a:off x="838200" y="1825625"/>
            <a:ext cx="4343400" cy="4351338"/>
          </a:xfrm>
        </p:spPr>
        <p:txBody>
          <a:bodyPr/>
          <a:lstStyle/>
          <a:p>
            <a:r>
              <a:rPr lang="en-US" dirty="0"/>
              <a:t>6-year-old male</a:t>
            </a:r>
          </a:p>
          <a:p>
            <a:r>
              <a:rPr lang="en-US" dirty="0"/>
              <a:t>28 kg</a:t>
            </a:r>
          </a:p>
          <a:p>
            <a:r>
              <a:rPr lang="en-US" dirty="0"/>
              <a:t>L femur fracture sustained during rough housing/wrestling</a:t>
            </a:r>
          </a:p>
        </p:txBody>
      </p:sp>
      <p:pic>
        <p:nvPicPr>
          <p:cNvPr id="4" name="Picture 3">
            <a:extLst>
              <a:ext uri="{FF2B5EF4-FFF2-40B4-BE49-F238E27FC236}">
                <a16:creationId xmlns:a16="http://schemas.microsoft.com/office/drawing/2014/main" id="{ECC0B168-C544-8E46-9272-09563F1E640E}"/>
              </a:ext>
            </a:extLst>
          </p:cNvPr>
          <p:cNvPicPr>
            <a:picLocks noChangeAspect="1"/>
          </p:cNvPicPr>
          <p:nvPr/>
        </p:nvPicPr>
        <p:blipFill>
          <a:blip r:embed="rId2"/>
          <a:stretch>
            <a:fillRect/>
          </a:stretch>
        </p:blipFill>
        <p:spPr>
          <a:xfrm>
            <a:off x="5477932" y="1529316"/>
            <a:ext cx="2904067" cy="5133330"/>
          </a:xfrm>
          <a:prstGeom prst="rect">
            <a:avLst/>
          </a:prstGeom>
        </p:spPr>
      </p:pic>
      <p:pic>
        <p:nvPicPr>
          <p:cNvPr id="5" name="Picture 4">
            <a:extLst>
              <a:ext uri="{FF2B5EF4-FFF2-40B4-BE49-F238E27FC236}">
                <a16:creationId xmlns:a16="http://schemas.microsoft.com/office/drawing/2014/main" id="{9DC813DB-6075-3642-9005-6112C34DF8FD}"/>
              </a:ext>
            </a:extLst>
          </p:cNvPr>
          <p:cNvPicPr>
            <a:picLocks noChangeAspect="1"/>
          </p:cNvPicPr>
          <p:nvPr/>
        </p:nvPicPr>
        <p:blipFill>
          <a:blip r:embed="rId3"/>
          <a:stretch>
            <a:fillRect/>
          </a:stretch>
        </p:blipFill>
        <p:spPr>
          <a:xfrm>
            <a:off x="8407400" y="1564119"/>
            <a:ext cx="3662597" cy="5063725"/>
          </a:xfrm>
          <a:prstGeom prst="rect">
            <a:avLst/>
          </a:prstGeom>
        </p:spPr>
      </p:pic>
    </p:spTree>
    <p:extLst>
      <p:ext uri="{BB962C8B-B14F-4D97-AF65-F5344CB8AC3E}">
        <p14:creationId xmlns:p14="http://schemas.microsoft.com/office/powerpoint/2010/main" val="32086619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BAD6-3DA0-7445-B80A-E5639C9EC455}"/>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4CBA755B-83BF-724D-B575-297C36E5AF8A}"/>
              </a:ext>
            </a:extLst>
          </p:cNvPr>
          <p:cNvSpPr>
            <a:spLocks noGrp="1"/>
          </p:cNvSpPr>
          <p:nvPr>
            <p:ph idx="1"/>
          </p:nvPr>
        </p:nvSpPr>
        <p:spPr>
          <a:xfrm>
            <a:off x="838200" y="1825625"/>
            <a:ext cx="4833257" cy="4351338"/>
          </a:xfrm>
        </p:spPr>
        <p:txBody>
          <a:bodyPr/>
          <a:lstStyle/>
          <a:p>
            <a:r>
              <a:rPr lang="en-US" dirty="0"/>
              <a:t>Flat Jackson radiolucent table</a:t>
            </a:r>
          </a:p>
          <a:p>
            <a:r>
              <a:rPr lang="en-US" dirty="0"/>
              <a:t>Distal and proximal incisions</a:t>
            </a:r>
          </a:p>
          <a:p>
            <a:r>
              <a:rPr lang="en-US" dirty="0"/>
              <a:t>Slide plate under the vastus lateralis along the bone with indirect reduction of femur</a:t>
            </a:r>
          </a:p>
          <a:p>
            <a:r>
              <a:rPr lang="en-US" dirty="0"/>
              <a:t>Tip: Keep plate at least 1 cm proximal to the distal femoral physis</a:t>
            </a:r>
          </a:p>
          <a:p>
            <a:pPr lvl="1"/>
            <a:r>
              <a:rPr lang="en-US" dirty="0"/>
              <a:t>prevent damage to growth plate and distal femoral valgus</a:t>
            </a:r>
          </a:p>
        </p:txBody>
      </p:sp>
      <p:pic>
        <p:nvPicPr>
          <p:cNvPr id="4" name="Picture 3">
            <a:extLst>
              <a:ext uri="{FF2B5EF4-FFF2-40B4-BE49-F238E27FC236}">
                <a16:creationId xmlns:a16="http://schemas.microsoft.com/office/drawing/2014/main" id="{5BF5E4AC-4959-A042-99A4-D72FBAB4A278}"/>
              </a:ext>
            </a:extLst>
          </p:cNvPr>
          <p:cNvPicPr>
            <a:picLocks noChangeAspect="1"/>
          </p:cNvPicPr>
          <p:nvPr/>
        </p:nvPicPr>
        <p:blipFill>
          <a:blip r:embed="rId3"/>
          <a:stretch>
            <a:fillRect/>
          </a:stretch>
        </p:blipFill>
        <p:spPr>
          <a:xfrm>
            <a:off x="5791140" y="546124"/>
            <a:ext cx="2531244" cy="6132513"/>
          </a:xfrm>
          <a:prstGeom prst="rect">
            <a:avLst/>
          </a:prstGeom>
        </p:spPr>
      </p:pic>
      <p:pic>
        <p:nvPicPr>
          <p:cNvPr id="5" name="Picture 4">
            <a:extLst>
              <a:ext uri="{FF2B5EF4-FFF2-40B4-BE49-F238E27FC236}">
                <a16:creationId xmlns:a16="http://schemas.microsoft.com/office/drawing/2014/main" id="{292C6CA9-94AE-BE47-B9C6-1A2347772FB6}"/>
              </a:ext>
            </a:extLst>
          </p:cNvPr>
          <p:cNvPicPr>
            <a:picLocks noChangeAspect="1"/>
          </p:cNvPicPr>
          <p:nvPr/>
        </p:nvPicPr>
        <p:blipFill>
          <a:blip r:embed="rId4"/>
          <a:stretch>
            <a:fillRect/>
          </a:stretch>
        </p:blipFill>
        <p:spPr>
          <a:xfrm>
            <a:off x="8322384" y="619154"/>
            <a:ext cx="3697514" cy="5986451"/>
          </a:xfrm>
          <a:prstGeom prst="rect">
            <a:avLst/>
          </a:prstGeom>
        </p:spPr>
      </p:pic>
    </p:spTree>
    <p:extLst>
      <p:ext uri="{BB962C8B-B14F-4D97-AF65-F5344CB8AC3E}">
        <p14:creationId xmlns:p14="http://schemas.microsoft.com/office/powerpoint/2010/main" val="409761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AE180-6C10-8340-BD7E-B2907183B08C}"/>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E5BF5CFD-3BE8-F949-96BE-F520CEEDF5F0}"/>
              </a:ext>
            </a:extLst>
          </p:cNvPr>
          <p:cNvSpPr>
            <a:spLocks noGrp="1"/>
          </p:cNvSpPr>
          <p:nvPr>
            <p:ph idx="1"/>
          </p:nvPr>
        </p:nvSpPr>
        <p:spPr/>
        <p:txBody>
          <a:bodyPr>
            <a:normAutofit lnSpcReduction="10000"/>
          </a:bodyPr>
          <a:lstStyle/>
          <a:p>
            <a:r>
              <a:rPr lang="en-US" dirty="0"/>
              <a:t>1.4-1.7% of all pediatric fractures</a:t>
            </a:r>
          </a:p>
          <a:p>
            <a:endParaRPr lang="en-US" dirty="0"/>
          </a:p>
          <a:p>
            <a:r>
              <a:rPr lang="en-US" dirty="0"/>
              <a:t>Bimodal distribution</a:t>
            </a:r>
          </a:p>
          <a:p>
            <a:pPr lvl="1"/>
            <a:r>
              <a:rPr lang="en-US" dirty="0"/>
              <a:t>Toddlers</a:t>
            </a:r>
          </a:p>
          <a:p>
            <a:pPr lvl="2"/>
            <a:r>
              <a:rPr lang="en-US" dirty="0"/>
              <a:t>Low energy</a:t>
            </a:r>
          </a:p>
          <a:p>
            <a:pPr lvl="3"/>
            <a:r>
              <a:rPr lang="en-US" dirty="0"/>
              <a:t>Simple falls</a:t>
            </a:r>
          </a:p>
          <a:p>
            <a:pPr lvl="1"/>
            <a:r>
              <a:rPr lang="en-US" dirty="0"/>
              <a:t>Adolescents</a:t>
            </a:r>
          </a:p>
          <a:p>
            <a:pPr lvl="2"/>
            <a:r>
              <a:rPr lang="en-US" dirty="0"/>
              <a:t>Higher energy</a:t>
            </a:r>
          </a:p>
          <a:p>
            <a:pPr lvl="3"/>
            <a:r>
              <a:rPr lang="en-US" dirty="0"/>
              <a:t>ATVs, MVCs, sporting activities</a:t>
            </a:r>
          </a:p>
          <a:p>
            <a:pPr lvl="3"/>
            <a:endParaRPr lang="en-US" dirty="0"/>
          </a:p>
          <a:p>
            <a:r>
              <a:rPr lang="en-US" dirty="0"/>
              <a:t>Boys &gt; Girls</a:t>
            </a:r>
          </a:p>
        </p:txBody>
      </p:sp>
      <p:pic>
        <p:nvPicPr>
          <p:cNvPr id="5" name="Picture 4">
            <a:extLst>
              <a:ext uri="{FF2B5EF4-FFF2-40B4-BE49-F238E27FC236}">
                <a16:creationId xmlns:a16="http://schemas.microsoft.com/office/drawing/2014/main" id="{C20A85A4-B590-8143-874D-8D0A1FCCB1C8}"/>
              </a:ext>
            </a:extLst>
          </p:cNvPr>
          <p:cNvPicPr>
            <a:picLocks noChangeAspect="1"/>
          </p:cNvPicPr>
          <p:nvPr/>
        </p:nvPicPr>
        <p:blipFill>
          <a:blip r:embed="rId2"/>
          <a:stretch>
            <a:fillRect/>
          </a:stretch>
        </p:blipFill>
        <p:spPr>
          <a:xfrm>
            <a:off x="8155858" y="396721"/>
            <a:ext cx="3629741" cy="3409363"/>
          </a:xfrm>
          <a:prstGeom prst="rect">
            <a:avLst/>
          </a:prstGeom>
        </p:spPr>
      </p:pic>
      <p:pic>
        <p:nvPicPr>
          <p:cNvPr id="6" name="Picture 5">
            <a:extLst>
              <a:ext uri="{FF2B5EF4-FFF2-40B4-BE49-F238E27FC236}">
                <a16:creationId xmlns:a16="http://schemas.microsoft.com/office/drawing/2014/main" id="{EEE855C7-6D20-9047-8645-46703627FD48}"/>
              </a:ext>
            </a:extLst>
          </p:cNvPr>
          <p:cNvPicPr>
            <a:picLocks noChangeAspect="1"/>
          </p:cNvPicPr>
          <p:nvPr/>
        </p:nvPicPr>
        <p:blipFill rotWithShape="1">
          <a:blip r:embed="rId3"/>
          <a:srcRect l="54533" t="4827"/>
          <a:stretch/>
        </p:blipFill>
        <p:spPr>
          <a:xfrm>
            <a:off x="9542206" y="3946577"/>
            <a:ext cx="2243393" cy="2845773"/>
          </a:xfrm>
          <a:prstGeom prst="rect">
            <a:avLst/>
          </a:prstGeom>
        </p:spPr>
      </p:pic>
      <p:pic>
        <p:nvPicPr>
          <p:cNvPr id="7" name="Picture 6">
            <a:extLst>
              <a:ext uri="{FF2B5EF4-FFF2-40B4-BE49-F238E27FC236}">
                <a16:creationId xmlns:a16="http://schemas.microsoft.com/office/drawing/2014/main" id="{6F4EA646-2CE6-3F4A-89AA-D7A9CA932C22}"/>
              </a:ext>
            </a:extLst>
          </p:cNvPr>
          <p:cNvPicPr>
            <a:picLocks noChangeAspect="1"/>
          </p:cNvPicPr>
          <p:nvPr/>
        </p:nvPicPr>
        <p:blipFill rotWithShape="1">
          <a:blip r:embed="rId3"/>
          <a:srcRect l="5733" t="9296" r="56933"/>
          <a:stretch/>
        </p:blipFill>
        <p:spPr>
          <a:xfrm>
            <a:off x="7606222" y="3941021"/>
            <a:ext cx="1935984" cy="2850390"/>
          </a:xfrm>
          <a:prstGeom prst="rect">
            <a:avLst/>
          </a:prstGeom>
        </p:spPr>
      </p:pic>
    </p:spTree>
    <p:extLst>
      <p:ext uri="{BB962C8B-B14F-4D97-AF65-F5344CB8AC3E}">
        <p14:creationId xmlns:p14="http://schemas.microsoft.com/office/powerpoint/2010/main" val="3009142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BAD6-3DA0-7445-B80A-E5639C9EC455}"/>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4CBA755B-83BF-724D-B575-297C36E5AF8A}"/>
              </a:ext>
            </a:extLst>
          </p:cNvPr>
          <p:cNvSpPr>
            <a:spLocks noGrp="1"/>
          </p:cNvSpPr>
          <p:nvPr>
            <p:ph idx="1"/>
          </p:nvPr>
        </p:nvSpPr>
        <p:spPr>
          <a:xfrm>
            <a:off x="838200" y="1825625"/>
            <a:ext cx="5048354" cy="4351338"/>
          </a:xfrm>
        </p:spPr>
        <p:txBody>
          <a:bodyPr/>
          <a:lstStyle/>
          <a:p>
            <a:r>
              <a:rPr lang="en-US" dirty="0"/>
              <a:t>6 weeks post-op</a:t>
            </a:r>
          </a:p>
          <a:p>
            <a:r>
              <a:rPr lang="en-US" dirty="0"/>
              <a:t>NWB until now</a:t>
            </a:r>
          </a:p>
          <a:p>
            <a:pPr lvl="1"/>
            <a:r>
              <a:rPr lang="en-US" dirty="0"/>
              <a:t>Advance to progressive weight bearing</a:t>
            </a:r>
          </a:p>
          <a:p>
            <a:pPr lvl="2"/>
            <a:r>
              <a:rPr lang="en-US" dirty="0"/>
              <a:t>X-rays show some healing/callus formation and patient without pain at fracture site</a:t>
            </a:r>
          </a:p>
        </p:txBody>
      </p:sp>
      <p:pic>
        <p:nvPicPr>
          <p:cNvPr id="4" name="Picture 3">
            <a:extLst>
              <a:ext uri="{FF2B5EF4-FFF2-40B4-BE49-F238E27FC236}">
                <a16:creationId xmlns:a16="http://schemas.microsoft.com/office/drawing/2014/main" id="{E0E23C1F-584F-794D-9E4B-40AC3C2822F9}"/>
              </a:ext>
            </a:extLst>
          </p:cNvPr>
          <p:cNvPicPr>
            <a:picLocks noChangeAspect="1"/>
          </p:cNvPicPr>
          <p:nvPr/>
        </p:nvPicPr>
        <p:blipFill>
          <a:blip r:embed="rId3"/>
          <a:stretch>
            <a:fillRect/>
          </a:stretch>
        </p:blipFill>
        <p:spPr>
          <a:xfrm>
            <a:off x="5886554" y="241300"/>
            <a:ext cx="2997200" cy="6375400"/>
          </a:xfrm>
          <a:prstGeom prst="rect">
            <a:avLst/>
          </a:prstGeom>
        </p:spPr>
      </p:pic>
      <p:pic>
        <p:nvPicPr>
          <p:cNvPr id="5" name="Picture 4">
            <a:extLst>
              <a:ext uri="{FF2B5EF4-FFF2-40B4-BE49-F238E27FC236}">
                <a16:creationId xmlns:a16="http://schemas.microsoft.com/office/drawing/2014/main" id="{4AB94A08-CC07-104A-A08E-3F84E8B8D9D5}"/>
              </a:ext>
            </a:extLst>
          </p:cNvPr>
          <p:cNvPicPr>
            <a:picLocks noChangeAspect="1"/>
          </p:cNvPicPr>
          <p:nvPr/>
        </p:nvPicPr>
        <p:blipFill>
          <a:blip r:embed="rId4"/>
          <a:stretch>
            <a:fillRect/>
          </a:stretch>
        </p:blipFill>
        <p:spPr>
          <a:xfrm>
            <a:off x="8989755" y="241299"/>
            <a:ext cx="2702234" cy="6375401"/>
          </a:xfrm>
          <a:prstGeom prst="rect">
            <a:avLst/>
          </a:prstGeom>
        </p:spPr>
      </p:pic>
    </p:spTree>
    <p:extLst>
      <p:ext uri="{BB962C8B-B14F-4D97-AF65-F5344CB8AC3E}">
        <p14:creationId xmlns:p14="http://schemas.microsoft.com/office/powerpoint/2010/main" val="22612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BAD6-3DA0-7445-B80A-E5639C9EC455}"/>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4CBA755B-83BF-724D-B575-297C36E5AF8A}"/>
              </a:ext>
            </a:extLst>
          </p:cNvPr>
          <p:cNvSpPr>
            <a:spLocks noGrp="1"/>
          </p:cNvSpPr>
          <p:nvPr>
            <p:ph idx="1"/>
          </p:nvPr>
        </p:nvSpPr>
        <p:spPr>
          <a:xfrm>
            <a:off x="838200" y="1825625"/>
            <a:ext cx="5257800" cy="4351338"/>
          </a:xfrm>
        </p:spPr>
        <p:txBody>
          <a:bodyPr/>
          <a:lstStyle/>
          <a:p>
            <a:r>
              <a:rPr lang="en-US" dirty="0"/>
              <a:t>3 months post-op</a:t>
            </a:r>
          </a:p>
          <a:p>
            <a:r>
              <a:rPr lang="en-US" dirty="0"/>
              <a:t>Participating in PT</a:t>
            </a:r>
          </a:p>
          <a:p>
            <a:r>
              <a:rPr lang="en-US" dirty="0"/>
              <a:t>Ambulating without a limp</a:t>
            </a:r>
          </a:p>
          <a:p>
            <a:r>
              <a:rPr lang="en-US" dirty="0"/>
              <a:t>Resumed normal activities</a:t>
            </a:r>
          </a:p>
        </p:txBody>
      </p:sp>
      <p:pic>
        <p:nvPicPr>
          <p:cNvPr id="5" name="Picture 4">
            <a:extLst>
              <a:ext uri="{FF2B5EF4-FFF2-40B4-BE49-F238E27FC236}">
                <a16:creationId xmlns:a16="http://schemas.microsoft.com/office/drawing/2014/main" id="{823FCD3D-B5BA-C147-9AA8-ACA0EC2F70DF}"/>
              </a:ext>
            </a:extLst>
          </p:cNvPr>
          <p:cNvPicPr>
            <a:picLocks noChangeAspect="1"/>
          </p:cNvPicPr>
          <p:nvPr/>
        </p:nvPicPr>
        <p:blipFill>
          <a:blip r:embed="rId2"/>
          <a:stretch>
            <a:fillRect/>
          </a:stretch>
        </p:blipFill>
        <p:spPr>
          <a:xfrm rot="2763566">
            <a:off x="7466736" y="982689"/>
            <a:ext cx="5143500" cy="4622800"/>
          </a:xfrm>
          <a:prstGeom prst="rect">
            <a:avLst/>
          </a:prstGeom>
        </p:spPr>
      </p:pic>
      <p:pic>
        <p:nvPicPr>
          <p:cNvPr id="4" name="Picture 3">
            <a:extLst>
              <a:ext uri="{FF2B5EF4-FFF2-40B4-BE49-F238E27FC236}">
                <a16:creationId xmlns:a16="http://schemas.microsoft.com/office/drawing/2014/main" id="{C3F480E9-4E7C-5445-952B-7A8299F0598F}"/>
              </a:ext>
            </a:extLst>
          </p:cNvPr>
          <p:cNvPicPr>
            <a:picLocks noChangeAspect="1"/>
          </p:cNvPicPr>
          <p:nvPr/>
        </p:nvPicPr>
        <p:blipFill>
          <a:blip r:embed="rId3"/>
          <a:stretch>
            <a:fillRect/>
          </a:stretch>
        </p:blipFill>
        <p:spPr>
          <a:xfrm>
            <a:off x="6096000" y="228600"/>
            <a:ext cx="2133600" cy="6400800"/>
          </a:xfrm>
          <a:prstGeom prst="rect">
            <a:avLst/>
          </a:prstGeom>
        </p:spPr>
      </p:pic>
    </p:spTree>
    <p:extLst>
      <p:ext uri="{BB962C8B-B14F-4D97-AF65-F5344CB8AC3E}">
        <p14:creationId xmlns:p14="http://schemas.microsoft.com/office/powerpoint/2010/main" val="1617255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BAD6-3DA0-7445-B80A-E5639C9EC455}"/>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4CBA755B-83BF-724D-B575-297C36E5AF8A}"/>
              </a:ext>
            </a:extLst>
          </p:cNvPr>
          <p:cNvSpPr>
            <a:spLocks noGrp="1"/>
          </p:cNvSpPr>
          <p:nvPr>
            <p:ph idx="1"/>
          </p:nvPr>
        </p:nvSpPr>
        <p:spPr>
          <a:xfrm>
            <a:off x="838200" y="1825625"/>
            <a:ext cx="5331605" cy="4351338"/>
          </a:xfrm>
        </p:spPr>
        <p:txBody>
          <a:bodyPr/>
          <a:lstStyle/>
          <a:p>
            <a:r>
              <a:rPr lang="en-US" dirty="0"/>
              <a:t>5 months post-op</a:t>
            </a:r>
          </a:p>
          <a:p>
            <a:r>
              <a:rPr lang="en-US" dirty="0"/>
              <a:t>Completed PT</a:t>
            </a:r>
          </a:p>
          <a:p>
            <a:r>
              <a:rPr lang="en-US" dirty="0"/>
              <a:t>Ambulating without a limp and back to normal activities </a:t>
            </a:r>
          </a:p>
          <a:p>
            <a:endParaRPr lang="en-US" dirty="0"/>
          </a:p>
        </p:txBody>
      </p:sp>
      <p:pic>
        <p:nvPicPr>
          <p:cNvPr id="4" name="Picture 3">
            <a:extLst>
              <a:ext uri="{FF2B5EF4-FFF2-40B4-BE49-F238E27FC236}">
                <a16:creationId xmlns:a16="http://schemas.microsoft.com/office/drawing/2014/main" id="{0CE78F89-AD06-3148-8991-078F77371F05}"/>
              </a:ext>
            </a:extLst>
          </p:cNvPr>
          <p:cNvPicPr>
            <a:picLocks noChangeAspect="1"/>
          </p:cNvPicPr>
          <p:nvPr/>
        </p:nvPicPr>
        <p:blipFill>
          <a:blip r:embed="rId2"/>
          <a:stretch>
            <a:fillRect/>
          </a:stretch>
        </p:blipFill>
        <p:spPr>
          <a:xfrm>
            <a:off x="6312316" y="527050"/>
            <a:ext cx="2565400" cy="5803900"/>
          </a:xfrm>
          <a:prstGeom prst="rect">
            <a:avLst/>
          </a:prstGeom>
        </p:spPr>
      </p:pic>
      <p:pic>
        <p:nvPicPr>
          <p:cNvPr id="5" name="Picture 4">
            <a:extLst>
              <a:ext uri="{FF2B5EF4-FFF2-40B4-BE49-F238E27FC236}">
                <a16:creationId xmlns:a16="http://schemas.microsoft.com/office/drawing/2014/main" id="{9F587119-CC8D-E04D-8E0E-64348203D89F}"/>
              </a:ext>
            </a:extLst>
          </p:cNvPr>
          <p:cNvPicPr>
            <a:picLocks noChangeAspect="1"/>
          </p:cNvPicPr>
          <p:nvPr/>
        </p:nvPicPr>
        <p:blipFill>
          <a:blip r:embed="rId3"/>
          <a:stretch>
            <a:fillRect/>
          </a:stretch>
        </p:blipFill>
        <p:spPr>
          <a:xfrm>
            <a:off x="9020227" y="177800"/>
            <a:ext cx="2755900" cy="6502400"/>
          </a:xfrm>
          <a:prstGeom prst="rect">
            <a:avLst/>
          </a:prstGeom>
        </p:spPr>
      </p:pic>
    </p:spTree>
    <p:extLst>
      <p:ext uri="{BB962C8B-B14F-4D97-AF65-F5344CB8AC3E}">
        <p14:creationId xmlns:p14="http://schemas.microsoft.com/office/powerpoint/2010/main" val="1474082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BAD6-3DA0-7445-B80A-E5639C9EC455}"/>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4CBA755B-83BF-724D-B575-297C36E5AF8A}"/>
              </a:ext>
            </a:extLst>
          </p:cNvPr>
          <p:cNvSpPr>
            <a:spLocks noGrp="1"/>
          </p:cNvSpPr>
          <p:nvPr>
            <p:ph idx="1"/>
          </p:nvPr>
        </p:nvSpPr>
        <p:spPr>
          <a:xfrm>
            <a:off x="838200" y="1825625"/>
            <a:ext cx="4611351" cy="4351338"/>
          </a:xfrm>
        </p:spPr>
        <p:txBody>
          <a:bodyPr/>
          <a:lstStyle/>
          <a:p>
            <a:r>
              <a:rPr lang="en-US" dirty="0"/>
              <a:t>Removal of hardware at 6 months post-op </a:t>
            </a:r>
          </a:p>
          <a:p>
            <a:r>
              <a:rPr lang="en-US" dirty="0"/>
              <a:t>Mild valgus alignment at distal femur</a:t>
            </a:r>
          </a:p>
          <a:p>
            <a:r>
              <a:rPr lang="en-US" dirty="0"/>
              <a:t>No impact activities for 4 weeks post-operatively</a:t>
            </a:r>
          </a:p>
        </p:txBody>
      </p:sp>
      <p:pic>
        <p:nvPicPr>
          <p:cNvPr id="4" name="Picture 3">
            <a:extLst>
              <a:ext uri="{FF2B5EF4-FFF2-40B4-BE49-F238E27FC236}">
                <a16:creationId xmlns:a16="http://schemas.microsoft.com/office/drawing/2014/main" id="{32E66DBA-BE27-FE43-BF77-C91B2C379D09}"/>
              </a:ext>
            </a:extLst>
          </p:cNvPr>
          <p:cNvPicPr>
            <a:picLocks noChangeAspect="1"/>
          </p:cNvPicPr>
          <p:nvPr/>
        </p:nvPicPr>
        <p:blipFill>
          <a:blip r:embed="rId3"/>
          <a:stretch>
            <a:fillRect/>
          </a:stretch>
        </p:blipFill>
        <p:spPr>
          <a:xfrm>
            <a:off x="5569471" y="1027906"/>
            <a:ext cx="2582056" cy="5369928"/>
          </a:xfrm>
          <a:prstGeom prst="rect">
            <a:avLst/>
          </a:prstGeom>
        </p:spPr>
      </p:pic>
      <p:pic>
        <p:nvPicPr>
          <p:cNvPr id="5" name="Picture 4">
            <a:extLst>
              <a:ext uri="{FF2B5EF4-FFF2-40B4-BE49-F238E27FC236}">
                <a16:creationId xmlns:a16="http://schemas.microsoft.com/office/drawing/2014/main" id="{A69F91BB-D60E-CC44-AC78-AF8CFB3940AB}"/>
              </a:ext>
            </a:extLst>
          </p:cNvPr>
          <p:cNvPicPr>
            <a:picLocks noChangeAspect="1"/>
          </p:cNvPicPr>
          <p:nvPr/>
        </p:nvPicPr>
        <p:blipFill>
          <a:blip r:embed="rId4"/>
          <a:stretch>
            <a:fillRect/>
          </a:stretch>
        </p:blipFill>
        <p:spPr>
          <a:xfrm>
            <a:off x="8271447" y="1027906"/>
            <a:ext cx="3677724" cy="5369928"/>
          </a:xfrm>
          <a:prstGeom prst="rect">
            <a:avLst/>
          </a:prstGeom>
        </p:spPr>
      </p:pic>
    </p:spTree>
    <p:extLst>
      <p:ext uri="{BB962C8B-B14F-4D97-AF65-F5344CB8AC3E}">
        <p14:creationId xmlns:p14="http://schemas.microsoft.com/office/powerpoint/2010/main" val="146674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0BAD6-3DA0-7445-B80A-E5639C9EC455}"/>
              </a:ext>
            </a:extLst>
          </p:cNvPr>
          <p:cNvSpPr>
            <a:spLocks noGrp="1"/>
          </p:cNvSpPr>
          <p:nvPr>
            <p:ph type="title"/>
          </p:nvPr>
        </p:nvSpPr>
        <p:spPr/>
        <p:txBody>
          <a:bodyPr/>
          <a:lstStyle/>
          <a:p>
            <a:r>
              <a:rPr lang="en-US" dirty="0"/>
              <a:t>Submuscular Plating</a:t>
            </a:r>
          </a:p>
        </p:txBody>
      </p:sp>
      <p:sp>
        <p:nvSpPr>
          <p:cNvPr id="3" name="Content Placeholder 2">
            <a:extLst>
              <a:ext uri="{FF2B5EF4-FFF2-40B4-BE49-F238E27FC236}">
                <a16:creationId xmlns:a16="http://schemas.microsoft.com/office/drawing/2014/main" id="{4CBA755B-83BF-724D-B575-297C36E5AF8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1C8F66F9-58EF-2443-A653-1734F6A924D3}"/>
              </a:ext>
            </a:extLst>
          </p:cNvPr>
          <p:cNvPicPr>
            <a:picLocks noChangeAspect="1"/>
          </p:cNvPicPr>
          <p:nvPr/>
        </p:nvPicPr>
        <p:blipFill>
          <a:blip r:embed="rId2"/>
          <a:stretch>
            <a:fillRect/>
          </a:stretch>
        </p:blipFill>
        <p:spPr>
          <a:xfrm>
            <a:off x="1112358" y="1334294"/>
            <a:ext cx="3011735" cy="5523706"/>
          </a:xfrm>
          <a:prstGeom prst="rect">
            <a:avLst/>
          </a:prstGeom>
        </p:spPr>
      </p:pic>
      <p:pic>
        <p:nvPicPr>
          <p:cNvPr id="5" name="Picture 4">
            <a:extLst>
              <a:ext uri="{FF2B5EF4-FFF2-40B4-BE49-F238E27FC236}">
                <a16:creationId xmlns:a16="http://schemas.microsoft.com/office/drawing/2014/main" id="{F8A4930F-610A-EC46-801C-AEF4D923EC76}"/>
              </a:ext>
            </a:extLst>
          </p:cNvPr>
          <p:cNvPicPr>
            <a:picLocks noChangeAspect="1"/>
          </p:cNvPicPr>
          <p:nvPr/>
        </p:nvPicPr>
        <p:blipFill>
          <a:blip r:embed="rId3"/>
          <a:stretch>
            <a:fillRect/>
          </a:stretch>
        </p:blipFill>
        <p:spPr>
          <a:xfrm>
            <a:off x="5012356" y="1334294"/>
            <a:ext cx="2167288" cy="5523706"/>
          </a:xfrm>
          <a:prstGeom prst="rect">
            <a:avLst/>
          </a:prstGeom>
        </p:spPr>
      </p:pic>
      <p:pic>
        <p:nvPicPr>
          <p:cNvPr id="6" name="Picture 5">
            <a:extLst>
              <a:ext uri="{FF2B5EF4-FFF2-40B4-BE49-F238E27FC236}">
                <a16:creationId xmlns:a16="http://schemas.microsoft.com/office/drawing/2014/main" id="{40DDB6D2-4601-C647-ABB9-F14E1876DF0D}"/>
              </a:ext>
            </a:extLst>
          </p:cNvPr>
          <p:cNvPicPr>
            <a:picLocks noChangeAspect="1"/>
          </p:cNvPicPr>
          <p:nvPr/>
        </p:nvPicPr>
        <p:blipFill>
          <a:blip r:embed="rId4"/>
          <a:stretch>
            <a:fillRect/>
          </a:stretch>
        </p:blipFill>
        <p:spPr>
          <a:xfrm>
            <a:off x="8067907" y="1334294"/>
            <a:ext cx="2263324" cy="5523706"/>
          </a:xfrm>
          <a:prstGeom prst="rect">
            <a:avLst/>
          </a:prstGeom>
        </p:spPr>
      </p:pic>
      <p:cxnSp>
        <p:nvCxnSpPr>
          <p:cNvPr id="8" name="Straight Connector 7">
            <a:extLst>
              <a:ext uri="{FF2B5EF4-FFF2-40B4-BE49-F238E27FC236}">
                <a16:creationId xmlns:a16="http://schemas.microsoft.com/office/drawing/2014/main" id="{7E432A9A-7730-BF4D-A61C-C6DE0615CEE8}"/>
              </a:ext>
            </a:extLst>
          </p:cNvPr>
          <p:cNvCxnSpPr>
            <a:cxnSpLocks/>
          </p:cNvCxnSpPr>
          <p:nvPr/>
        </p:nvCxnSpPr>
        <p:spPr>
          <a:xfrm>
            <a:off x="6530975" y="2139950"/>
            <a:ext cx="117475" cy="41239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50A958-BC6D-0E4D-9D4E-FBF2E34F5FF8}"/>
              </a:ext>
            </a:extLst>
          </p:cNvPr>
          <p:cNvCxnSpPr>
            <a:cxnSpLocks/>
          </p:cNvCxnSpPr>
          <p:nvPr/>
        </p:nvCxnSpPr>
        <p:spPr>
          <a:xfrm>
            <a:off x="3057525" y="2365375"/>
            <a:ext cx="323850" cy="42576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4DA414F-8658-7B41-B893-5CFC49F1ADC0}"/>
              </a:ext>
            </a:extLst>
          </p:cNvPr>
          <p:cNvCxnSpPr>
            <a:cxnSpLocks/>
          </p:cNvCxnSpPr>
          <p:nvPr/>
        </p:nvCxnSpPr>
        <p:spPr>
          <a:xfrm flipH="1">
            <a:off x="9594850" y="1825625"/>
            <a:ext cx="92076" cy="47688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1E3713C-56D4-6F4C-913E-DB0AACE5B3F4}"/>
              </a:ext>
            </a:extLst>
          </p:cNvPr>
          <p:cNvSpPr/>
          <p:nvPr/>
        </p:nvSpPr>
        <p:spPr>
          <a:xfrm>
            <a:off x="1197429" y="1534886"/>
            <a:ext cx="1491342" cy="707571"/>
          </a:xfrm>
          <a:prstGeom prst="rect">
            <a:avLst/>
          </a:prstGeom>
          <a:solidFill>
            <a:schemeClr val="accent5">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dirty="0"/>
              <a:t>6 months post-op</a:t>
            </a:r>
          </a:p>
        </p:txBody>
      </p:sp>
      <p:sp>
        <p:nvSpPr>
          <p:cNvPr id="22" name="Rectangle 21">
            <a:extLst>
              <a:ext uri="{FF2B5EF4-FFF2-40B4-BE49-F238E27FC236}">
                <a16:creationId xmlns:a16="http://schemas.microsoft.com/office/drawing/2014/main" id="{8E8B1D92-9128-D548-9E96-F5934F68199A}"/>
              </a:ext>
            </a:extLst>
          </p:cNvPr>
          <p:cNvSpPr/>
          <p:nvPr/>
        </p:nvSpPr>
        <p:spPr>
          <a:xfrm>
            <a:off x="4540703" y="1508920"/>
            <a:ext cx="1491342" cy="707571"/>
          </a:xfrm>
          <a:prstGeom prst="rect">
            <a:avLst/>
          </a:prstGeom>
          <a:solidFill>
            <a:schemeClr val="accent5">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dirty="0"/>
              <a:t>10 months post-op</a:t>
            </a:r>
          </a:p>
        </p:txBody>
      </p:sp>
      <p:sp>
        <p:nvSpPr>
          <p:cNvPr id="23" name="Rectangle 22">
            <a:extLst>
              <a:ext uri="{FF2B5EF4-FFF2-40B4-BE49-F238E27FC236}">
                <a16:creationId xmlns:a16="http://schemas.microsoft.com/office/drawing/2014/main" id="{3C902AEB-E277-F24C-B20E-A396A3458FB5}"/>
              </a:ext>
            </a:extLst>
          </p:cNvPr>
          <p:cNvSpPr/>
          <p:nvPr/>
        </p:nvSpPr>
        <p:spPr>
          <a:xfrm>
            <a:off x="7651297" y="1508919"/>
            <a:ext cx="1491342" cy="707571"/>
          </a:xfrm>
          <a:prstGeom prst="rect">
            <a:avLst/>
          </a:prstGeom>
          <a:solidFill>
            <a:schemeClr val="accent5">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dirty="0"/>
              <a:t>17 months post-op</a:t>
            </a:r>
          </a:p>
        </p:txBody>
      </p:sp>
      <p:sp>
        <p:nvSpPr>
          <p:cNvPr id="24" name="Rectangle 23">
            <a:extLst>
              <a:ext uri="{FF2B5EF4-FFF2-40B4-BE49-F238E27FC236}">
                <a16:creationId xmlns:a16="http://schemas.microsoft.com/office/drawing/2014/main" id="{02DC3965-3F90-294D-8613-57756ED6452A}"/>
              </a:ext>
            </a:extLst>
          </p:cNvPr>
          <p:cNvSpPr/>
          <p:nvPr/>
        </p:nvSpPr>
        <p:spPr>
          <a:xfrm>
            <a:off x="6286273" y="105570"/>
            <a:ext cx="5712731" cy="1083582"/>
          </a:xfrm>
          <a:prstGeom prst="rect">
            <a:avLst/>
          </a:prstGeom>
          <a:solidFill>
            <a:schemeClr val="accent5">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dirty="0"/>
              <a:t>Distal femoral valgus can occur following submuscular plating</a:t>
            </a:r>
          </a:p>
        </p:txBody>
      </p:sp>
      <p:sp>
        <p:nvSpPr>
          <p:cNvPr id="25" name="Rectangle 24">
            <a:extLst>
              <a:ext uri="{FF2B5EF4-FFF2-40B4-BE49-F238E27FC236}">
                <a16:creationId xmlns:a16="http://schemas.microsoft.com/office/drawing/2014/main" id="{3EBC39CF-627D-4345-B3CF-E7E9850017E6}"/>
              </a:ext>
            </a:extLst>
          </p:cNvPr>
          <p:cNvSpPr/>
          <p:nvPr/>
        </p:nvSpPr>
        <p:spPr>
          <a:xfrm>
            <a:off x="10070763" y="3075214"/>
            <a:ext cx="1491342" cy="1083582"/>
          </a:xfrm>
          <a:prstGeom prst="rect">
            <a:avLst/>
          </a:prstGeom>
          <a:solidFill>
            <a:schemeClr val="accent5">
              <a:lumMod val="50000"/>
            </a:schemeClr>
          </a:solidFill>
          <a:ln/>
        </p:spPr>
        <p:style>
          <a:lnRef idx="3">
            <a:schemeClr val="lt1"/>
          </a:lnRef>
          <a:fillRef idx="1">
            <a:schemeClr val="dk1"/>
          </a:fillRef>
          <a:effectRef idx="1">
            <a:schemeClr val="dk1"/>
          </a:effectRef>
          <a:fontRef idx="minor">
            <a:schemeClr val="lt1"/>
          </a:fontRef>
        </p:style>
        <p:txBody>
          <a:bodyPr rtlCol="0" anchor="ctr"/>
          <a:lstStyle/>
          <a:p>
            <a:pPr algn="ctr"/>
            <a:r>
              <a:rPr lang="en-US" dirty="0"/>
              <a:t>Resolved without treatment</a:t>
            </a:r>
          </a:p>
        </p:txBody>
      </p:sp>
    </p:spTree>
    <p:extLst>
      <p:ext uri="{BB962C8B-B14F-4D97-AF65-F5344CB8AC3E}">
        <p14:creationId xmlns:p14="http://schemas.microsoft.com/office/powerpoint/2010/main" val="6569477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F85A-5032-C14A-8B8C-AAB00513923E}"/>
              </a:ext>
            </a:extLst>
          </p:cNvPr>
          <p:cNvSpPr>
            <a:spLocks noGrp="1"/>
          </p:cNvSpPr>
          <p:nvPr>
            <p:ph type="title"/>
          </p:nvPr>
        </p:nvSpPr>
        <p:spPr/>
        <p:txBody>
          <a:bodyPr/>
          <a:lstStyle/>
          <a:p>
            <a:r>
              <a:rPr lang="en-US" dirty="0"/>
              <a:t>Rigid Nailing</a:t>
            </a:r>
          </a:p>
        </p:txBody>
      </p:sp>
      <p:sp>
        <p:nvSpPr>
          <p:cNvPr id="3" name="Content Placeholder 2">
            <a:extLst>
              <a:ext uri="{FF2B5EF4-FFF2-40B4-BE49-F238E27FC236}">
                <a16:creationId xmlns:a16="http://schemas.microsoft.com/office/drawing/2014/main" id="{432DD2EE-ED52-AA46-AD49-6B2CB43879BD}"/>
              </a:ext>
            </a:extLst>
          </p:cNvPr>
          <p:cNvSpPr>
            <a:spLocks noGrp="1"/>
          </p:cNvSpPr>
          <p:nvPr>
            <p:ph idx="1"/>
          </p:nvPr>
        </p:nvSpPr>
        <p:spPr>
          <a:xfrm>
            <a:off x="838200" y="1825625"/>
            <a:ext cx="8034867" cy="4351338"/>
          </a:xfrm>
        </p:spPr>
        <p:txBody>
          <a:bodyPr/>
          <a:lstStyle/>
          <a:p>
            <a:r>
              <a:rPr lang="en-US" b="1" dirty="0"/>
              <a:t>Age 11 through skeletal maturity</a:t>
            </a:r>
          </a:p>
          <a:p>
            <a:r>
              <a:rPr lang="en-US" dirty="0"/>
              <a:t>Weight &gt; 108 </a:t>
            </a:r>
            <a:r>
              <a:rPr lang="en-US" dirty="0" err="1"/>
              <a:t>lbs</a:t>
            </a:r>
            <a:r>
              <a:rPr lang="en-US" dirty="0"/>
              <a:t> (49 kg)</a:t>
            </a:r>
          </a:p>
          <a:p>
            <a:r>
              <a:rPr lang="en-US" dirty="0"/>
              <a:t>Appropriate for length unstable, comminuted, oblique, proximal or distal fractures</a:t>
            </a:r>
          </a:p>
          <a:p>
            <a:r>
              <a:rPr lang="en-US" b="1" i="1" dirty="0"/>
              <a:t>Avoid Piriformis entry nails</a:t>
            </a:r>
          </a:p>
          <a:p>
            <a:pPr lvl="1"/>
            <a:r>
              <a:rPr lang="en-US" dirty="0"/>
              <a:t>Increased risk of AVN</a:t>
            </a:r>
          </a:p>
          <a:p>
            <a:r>
              <a:rPr lang="en-US" dirty="0"/>
              <a:t>Lateral entry antegrade nails preferred</a:t>
            </a:r>
          </a:p>
        </p:txBody>
      </p:sp>
      <p:pic>
        <p:nvPicPr>
          <p:cNvPr id="4" name="Picture 3">
            <a:extLst>
              <a:ext uri="{FF2B5EF4-FFF2-40B4-BE49-F238E27FC236}">
                <a16:creationId xmlns:a16="http://schemas.microsoft.com/office/drawing/2014/main" id="{56D425FA-A4B3-E147-AA31-8B2F7E5EB641}"/>
              </a:ext>
            </a:extLst>
          </p:cNvPr>
          <p:cNvPicPr>
            <a:picLocks noChangeAspect="1"/>
          </p:cNvPicPr>
          <p:nvPr/>
        </p:nvPicPr>
        <p:blipFill rotWithShape="1">
          <a:blip r:embed="rId3"/>
          <a:srcRect l="56287" t="1544"/>
          <a:stretch/>
        </p:blipFill>
        <p:spPr>
          <a:xfrm>
            <a:off x="9755138" y="1591865"/>
            <a:ext cx="2386063" cy="3674269"/>
          </a:xfrm>
          <a:prstGeom prst="rect">
            <a:avLst/>
          </a:prstGeom>
        </p:spPr>
      </p:pic>
      <p:pic>
        <p:nvPicPr>
          <p:cNvPr id="5" name="Picture 4">
            <a:extLst>
              <a:ext uri="{FF2B5EF4-FFF2-40B4-BE49-F238E27FC236}">
                <a16:creationId xmlns:a16="http://schemas.microsoft.com/office/drawing/2014/main" id="{B5DF7929-1E27-6E45-8511-8E2B8E1C439D}"/>
              </a:ext>
            </a:extLst>
          </p:cNvPr>
          <p:cNvPicPr>
            <a:picLocks noChangeAspect="1"/>
          </p:cNvPicPr>
          <p:nvPr/>
        </p:nvPicPr>
        <p:blipFill rotWithShape="1">
          <a:blip r:embed="rId3"/>
          <a:srcRect r="69385"/>
          <a:stretch/>
        </p:blipFill>
        <p:spPr>
          <a:xfrm>
            <a:off x="8050404" y="1591864"/>
            <a:ext cx="1645326" cy="3674269"/>
          </a:xfrm>
          <a:prstGeom prst="rect">
            <a:avLst/>
          </a:prstGeom>
        </p:spPr>
      </p:pic>
    </p:spTree>
    <p:extLst>
      <p:ext uri="{BB962C8B-B14F-4D97-AF65-F5344CB8AC3E}">
        <p14:creationId xmlns:p14="http://schemas.microsoft.com/office/powerpoint/2010/main" val="3265973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F85A-5032-C14A-8B8C-AAB00513923E}"/>
              </a:ext>
            </a:extLst>
          </p:cNvPr>
          <p:cNvSpPr>
            <a:spLocks noGrp="1"/>
          </p:cNvSpPr>
          <p:nvPr>
            <p:ph type="title"/>
          </p:nvPr>
        </p:nvSpPr>
        <p:spPr/>
        <p:txBody>
          <a:bodyPr/>
          <a:lstStyle/>
          <a:p>
            <a:r>
              <a:rPr lang="en-US" dirty="0"/>
              <a:t>Rigid Nailing – Patient Positioning</a:t>
            </a:r>
          </a:p>
        </p:txBody>
      </p:sp>
      <p:sp>
        <p:nvSpPr>
          <p:cNvPr id="3" name="Content Placeholder 2">
            <a:extLst>
              <a:ext uri="{FF2B5EF4-FFF2-40B4-BE49-F238E27FC236}">
                <a16:creationId xmlns:a16="http://schemas.microsoft.com/office/drawing/2014/main" id="{432DD2EE-ED52-AA46-AD49-6B2CB43879BD}"/>
              </a:ext>
            </a:extLst>
          </p:cNvPr>
          <p:cNvSpPr>
            <a:spLocks noGrp="1"/>
          </p:cNvSpPr>
          <p:nvPr>
            <p:ph sz="half" idx="1"/>
          </p:nvPr>
        </p:nvSpPr>
        <p:spPr/>
        <p:txBody>
          <a:bodyPr/>
          <a:lstStyle/>
          <a:p>
            <a:r>
              <a:rPr lang="en-US" dirty="0"/>
              <a:t>Supine	</a:t>
            </a:r>
          </a:p>
          <a:p>
            <a:pPr lvl="1"/>
            <a:r>
              <a:rPr lang="en-US" dirty="0"/>
              <a:t>Easy to position</a:t>
            </a:r>
          </a:p>
          <a:p>
            <a:pPr lvl="1"/>
            <a:r>
              <a:rPr lang="en-US" dirty="0"/>
              <a:t>Easy to administer anesthesia</a:t>
            </a:r>
          </a:p>
          <a:p>
            <a:pPr lvl="1"/>
            <a:r>
              <a:rPr lang="en-US" dirty="0"/>
              <a:t>Able to identify rotational malalignment</a:t>
            </a:r>
          </a:p>
          <a:p>
            <a:r>
              <a:rPr lang="en-US" dirty="0"/>
              <a:t>Fracture table</a:t>
            </a:r>
          </a:p>
          <a:p>
            <a:pPr lvl="1"/>
            <a:r>
              <a:rPr lang="en-US" dirty="0"/>
              <a:t>Allows for fewer assistants</a:t>
            </a:r>
          </a:p>
          <a:p>
            <a:pPr lvl="1"/>
            <a:r>
              <a:rPr lang="en-US" dirty="0"/>
              <a:t>May increase risk of compartment syndrome in well leg</a:t>
            </a:r>
          </a:p>
          <a:p>
            <a:pPr lvl="1"/>
            <a:r>
              <a:rPr lang="en-US" dirty="0"/>
              <a:t>Difficult to identify rotational malalignment</a:t>
            </a:r>
          </a:p>
          <a:p>
            <a:pPr lvl="1"/>
            <a:endParaRPr lang="en-US" dirty="0"/>
          </a:p>
        </p:txBody>
      </p:sp>
      <p:sp>
        <p:nvSpPr>
          <p:cNvPr id="4" name="Content Placeholder 3">
            <a:extLst>
              <a:ext uri="{FF2B5EF4-FFF2-40B4-BE49-F238E27FC236}">
                <a16:creationId xmlns:a16="http://schemas.microsoft.com/office/drawing/2014/main" id="{702B8A2D-B338-1746-8F3D-F76151FD55CF}"/>
              </a:ext>
            </a:extLst>
          </p:cNvPr>
          <p:cNvSpPr>
            <a:spLocks noGrp="1"/>
          </p:cNvSpPr>
          <p:nvPr>
            <p:ph sz="half" idx="2"/>
          </p:nvPr>
        </p:nvSpPr>
        <p:spPr>
          <a:xfrm>
            <a:off x="6172200" y="3090409"/>
            <a:ext cx="5181600" cy="3086553"/>
          </a:xfrm>
        </p:spPr>
        <p:txBody>
          <a:bodyPr/>
          <a:lstStyle/>
          <a:p>
            <a:r>
              <a:rPr lang="en-US" dirty="0"/>
              <a:t>Lateral decubitus</a:t>
            </a:r>
          </a:p>
          <a:p>
            <a:pPr lvl="1"/>
            <a:r>
              <a:rPr lang="en-US" dirty="0"/>
              <a:t>Improved access to lateral starting point, particularly in obese patient</a:t>
            </a:r>
          </a:p>
          <a:p>
            <a:pPr lvl="1"/>
            <a:r>
              <a:rPr lang="en-US" dirty="0"/>
              <a:t>Access limb from both sides</a:t>
            </a:r>
          </a:p>
          <a:p>
            <a:pPr lvl="1"/>
            <a:r>
              <a:rPr lang="en-US" dirty="0"/>
              <a:t>Easier lateral imaging of proximal femur</a:t>
            </a:r>
          </a:p>
        </p:txBody>
      </p:sp>
      <p:sp>
        <p:nvSpPr>
          <p:cNvPr id="5" name="Explosion 1 4">
            <a:extLst>
              <a:ext uri="{FF2B5EF4-FFF2-40B4-BE49-F238E27FC236}">
                <a16:creationId xmlns:a16="http://schemas.microsoft.com/office/drawing/2014/main" id="{F6933EDB-7A03-D342-B5A1-791B53AE2A4D}"/>
              </a:ext>
            </a:extLst>
          </p:cNvPr>
          <p:cNvSpPr/>
          <p:nvPr/>
        </p:nvSpPr>
        <p:spPr>
          <a:xfrm>
            <a:off x="8763000" y="342447"/>
            <a:ext cx="3287486" cy="3086553"/>
          </a:xfrm>
          <a:prstGeom prst="irregularSeal1">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Surgeon preference plays a large role in choice</a:t>
            </a:r>
          </a:p>
        </p:txBody>
      </p:sp>
    </p:spTree>
    <p:extLst>
      <p:ext uri="{BB962C8B-B14F-4D97-AF65-F5344CB8AC3E}">
        <p14:creationId xmlns:p14="http://schemas.microsoft.com/office/powerpoint/2010/main" val="1799036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F85A-5032-C14A-8B8C-AAB00513923E}"/>
              </a:ext>
            </a:extLst>
          </p:cNvPr>
          <p:cNvSpPr>
            <a:spLocks noGrp="1"/>
          </p:cNvSpPr>
          <p:nvPr>
            <p:ph type="title"/>
          </p:nvPr>
        </p:nvSpPr>
        <p:spPr/>
        <p:txBody>
          <a:bodyPr/>
          <a:lstStyle/>
          <a:p>
            <a:r>
              <a:rPr lang="en-US" dirty="0"/>
              <a:t>Rigid Nailing</a:t>
            </a:r>
          </a:p>
        </p:txBody>
      </p:sp>
      <p:sp>
        <p:nvSpPr>
          <p:cNvPr id="3" name="Content Placeholder 2">
            <a:extLst>
              <a:ext uri="{FF2B5EF4-FFF2-40B4-BE49-F238E27FC236}">
                <a16:creationId xmlns:a16="http://schemas.microsoft.com/office/drawing/2014/main" id="{432DD2EE-ED52-AA46-AD49-6B2CB43879BD}"/>
              </a:ext>
            </a:extLst>
          </p:cNvPr>
          <p:cNvSpPr>
            <a:spLocks noGrp="1"/>
          </p:cNvSpPr>
          <p:nvPr>
            <p:ph idx="1"/>
          </p:nvPr>
        </p:nvSpPr>
        <p:spPr>
          <a:xfrm>
            <a:off x="838200" y="1825625"/>
            <a:ext cx="4386742" cy="4351338"/>
          </a:xfrm>
        </p:spPr>
        <p:txBody>
          <a:bodyPr>
            <a:normAutofit fontScale="85000" lnSpcReduction="20000"/>
          </a:bodyPr>
          <a:lstStyle/>
          <a:p>
            <a:r>
              <a:rPr lang="en-US" dirty="0"/>
              <a:t>10-year-old male</a:t>
            </a:r>
          </a:p>
          <a:p>
            <a:r>
              <a:rPr lang="en-US" dirty="0"/>
              <a:t>80 kg (176 </a:t>
            </a:r>
            <a:r>
              <a:rPr lang="en-US" dirty="0" err="1"/>
              <a:t>lbs</a:t>
            </a:r>
            <a:r>
              <a:rPr lang="en-US" dirty="0"/>
              <a:t>)</a:t>
            </a:r>
          </a:p>
          <a:p>
            <a:r>
              <a:rPr lang="en-US" dirty="0"/>
              <a:t>ATV rollover</a:t>
            </a:r>
          </a:p>
          <a:p>
            <a:r>
              <a:rPr lang="en-US" dirty="0"/>
              <a:t>Isolated L diaphyseal femur fracture </a:t>
            </a:r>
          </a:p>
          <a:p>
            <a:endParaRPr lang="en-US" dirty="0"/>
          </a:p>
          <a:p>
            <a:r>
              <a:rPr lang="en-US" dirty="0"/>
              <a:t>Flex nails? </a:t>
            </a:r>
          </a:p>
          <a:p>
            <a:pPr lvl="1"/>
            <a:r>
              <a:rPr lang="en-US" dirty="0"/>
              <a:t>Too heavy</a:t>
            </a:r>
          </a:p>
          <a:p>
            <a:r>
              <a:rPr lang="en-US" dirty="0"/>
              <a:t>Plating vs rigid (IMN) nailing</a:t>
            </a:r>
          </a:p>
          <a:p>
            <a:pPr lvl="1"/>
            <a:r>
              <a:rPr lang="en-US" dirty="0"/>
              <a:t>Immediate weight bearing with IMN</a:t>
            </a:r>
          </a:p>
          <a:p>
            <a:pPr lvl="1"/>
            <a:r>
              <a:rPr lang="en-US" dirty="0"/>
              <a:t>Possible growth arrest of greater trochanter and AVN with IMN</a:t>
            </a:r>
          </a:p>
        </p:txBody>
      </p:sp>
      <p:pic>
        <p:nvPicPr>
          <p:cNvPr id="4" name="Picture 3">
            <a:extLst>
              <a:ext uri="{FF2B5EF4-FFF2-40B4-BE49-F238E27FC236}">
                <a16:creationId xmlns:a16="http://schemas.microsoft.com/office/drawing/2014/main" id="{72EBF86D-A8B9-6C4D-803C-DE488E8031CB}"/>
              </a:ext>
            </a:extLst>
          </p:cNvPr>
          <p:cNvPicPr>
            <a:picLocks noChangeAspect="1"/>
          </p:cNvPicPr>
          <p:nvPr/>
        </p:nvPicPr>
        <p:blipFill>
          <a:blip r:embed="rId2"/>
          <a:stretch>
            <a:fillRect/>
          </a:stretch>
        </p:blipFill>
        <p:spPr>
          <a:xfrm>
            <a:off x="5224942" y="985869"/>
            <a:ext cx="3093089" cy="5555351"/>
          </a:xfrm>
          <a:prstGeom prst="rect">
            <a:avLst/>
          </a:prstGeom>
        </p:spPr>
      </p:pic>
      <p:pic>
        <p:nvPicPr>
          <p:cNvPr id="5" name="Picture 4">
            <a:extLst>
              <a:ext uri="{FF2B5EF4-FFF2-40B4-BE49-F238E27FC236}">
                <a16:creationId xmlns:a16="http://schemas.microsoft.com/office/drawing/2014/main" id="{0BF2C100-0F7A-644B-A03A-05E8DDB933A2}"/>
              </a:ext>
            </a:extLst>
          </p:cNvPr>
          <p:cNvPicPr>
            <a:picLocks noChangeAspect="1"/>
          </p:cNvPicPr>
          <p:nvPr/>
        </p:nvPicPr>
        <p:blipFill>
          <a:blip r:embed="rId3"/>
          <a:stretch>
            <a:fillRect/>
          </a:stretch>
        </p:blipFill>
        <p:spPr>
          <a:xfrm>
            <a:off x="9544473" y="2385479"/>
            <a:ext cx="2647527" cy="4472521"/>
          </a:xfrm>
          <a:prstGeom prst="rect">
            <a:avLst/>
          </a:prstGeom>
        </p:spPr>
      </p:pic>
      <p:pic>
        <p:nvPicPr>
          <p:cNvPr id="6" name="Picture 5">
            <a:extLst>
              <a:ext uri="{FF2B5EF4-FFF2-40B4-BE49-F238E27FC236}">
                <a16:creationId xmlns:a16="http://schemas.microsoft.com/office/drawing/2014/main" id="{4DF1A5E3-459F-DF4F-893A-B83EB5DFA4C9}"/>
              </a:ext>
            </a:extLst>
          </p:cNvPr>
          <p:cNvPicPr>
            <a:picLocks noChangeAspect="1"/>
          </p:cNvPicPr>
          <p:nvPr/>
        </p:nvPicPr>
        <p:blipFill>
          <a:blip r:embed="rId4"/>
          <a:stretch>
            <a:fillRect/>
          </a:stretch>
        </p:blipFill>
        <p:spPr>
          <a:xfrm>
            <a:off x="7609687" y="378352"/>
            <a:ext cx="3468044" cy="2577344"/>
          </a:xfrm>
          <a:prstGeom prst="rect">
            <a:avLst/>
          </a:prstGeom>
        </p:spPr>
      </p:pic>
    </p:spTree>
    <p:extLst>
      <p:ext uri="{BB962C8B-B14F-4D97-AF65-F5344CB8AC3E}">
        <p14:creationId xmlns:p14="http://schemas.microsoft.com/office/powerpoint/2010/main" val="33350842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F85A-5032-C14A-8B8C-AAB00513923E}"/>
              </a:ext>
            </a:extLst>
          </p:cNvPr>
          <p:cNvSpPr>
            <a:spLocks noGrp="1"/>
          </p:cNvSpPr>
          <p:nvPr>
            <p:ph type="title"/>
          </p:nvPr>
        </p:nvSpPr>
        <p:spPr/>
        <p:txBody>
          <a:bodyPr/>
          <a:lstStyle/>
          <a:p>
            <a:r>
              <a:rPr lang="en-US" dirty="0"/>
              <a:t>Rigid Nailing</a:t>
            </a:r>
          </a:p>
        </p:txBody>
      </p:sp>
      <p:sp>
        <p:nvSpPr>
          <p:cNvPr id="3" name="Content Placeholder 2">
            <a:extLst>
              <a:ext uri="{FF2B5EF4-FFF2-40B4-BE49-F238E27FC236}">
                <a16:creationId xmlns:a16="http://schemas.microsoft.com/office/drawing/2014/main" id="{432DD2EE-ED52-AA46-AD49-6B2CB43879BD}"/>
              </a:ext>
            </a:extLst>
          </p:cNvPr>
          <p:cNvSpPr>
            <a:spLocks noGrp="1"/>
          </p:cNvSpPr>
          <p:nvPr>
            <p:ph idx="1"/>
          </p:nvPr>
        </p:nvSpPr>
        <p:spPr>
          <a:xfrm>
            <a:off x="838200" y="1825625"/>
            <a:ext cx="4093564" cy="4351338"/>
          </a:xfrm>
        </p:spPr>
        <p:txBody>
          <a:bodyPr/>
          <a:lstStyle/>
          <a:p>
            <a:r>
              <a:rPr lang="en-US" dirty="0"/>
              <a:t>Fracture table</a:t>
            </a:r>
          </a:p>
          <a:p>
            <a:r>
              <a:rPr lang="en-US" dirty="0"/>
              <a:t>Adolescent lateral entry nail</a:t>
            </a:r>
          </a:p>
          <a:p>
            <a:r>
              <a:rPr lang="en-US" dirty="0"/>
              <a:t>AVOID piriformis starting point</a:t>
            </a:r>
          </a:p>
        </p:txBody>
      </p:sp>
      <p:pic>
        <p:nvPicPr>
          <p:cNvPr id="4" name="Picture 3">
            <a:extLst>
              <a:ext uri="{FF2B5EF4-FFF2-40B4-BE49-F238E27FC236}">
                <a16:creationId xmlns:a16="http://schemas.microsoft.com/office/drawing/2014/main" id="{277F64B2-3B8D-5149-8395-8F3776B2069D}"/>
              </a:ext>
            </a:extLst>
          </p:cNvPr>
          <p:cNvPicPr>
            <a:picLocks noChangeAspect="1"/>
          </p:cNvPicPr>
          <p:nvPr/>
        </p:nvPicPr>
        <p:blipFill>
          <a:blip r:embed="rId2"/>
          <a:stretch>
            <a:fillRect/>
          </a:stretch>
        </p:blipFill>
        <p:spPr>
          <a:xfrm>
            <a:off x="4980343" y="1690688"/>
            <a:ext cx="3632382" cy="4135881"/>
          </a:xfrm>
          <a:prstGeom prst="rect">
            <a:avLst/>
          </a:prstGeom>
        </p:spPr>
      </p:pic>
      <p:pic>
        <p:nvPicPr>
          <p:cNvPr id="5" name="Picture 4">
            <a:extLst>
              <a:ext uri="{FF2B5EF4-FFF2-40B4-BE49-F238E27FC236}">
                <a16:creationId xmlns:a16="http://schemas.microsoft.com/office/drawing/2014/main" id="{8979B4BE-9F08-454C-A1A0-470CADE51AEA}"/>
              </a:ext>
            </a:extLst>
          </p:cNvPr>
          <p:cNvPicPr>
            <a:picLocks noChangeAspect="1"/>
          </p:cNvPicPr>
          <p:nvPr/>
        </p:nvPicPr>
        <p:blipFill>
          <a:blip r:embed="rId3"/>
          <a:stretch>
            <a:fillRect/>
          </a:stretch>
        </p:blipFill>
        <p:spPr>
          <a:xfrm>
            <a:off x="8667294" y="1690688"/>
            <a:ext cx="3315836" cy="4135881"/>
          </a:xfrm>
          <a:prstGeom prst="rect">
            <a:avLst/>
          </a:prstGeom>
        </p:spPr>
      </p:pic>
    </p:spTree>
    <p:extLst>
      <p:ext uri="{BB962C8B-B14F-4D97-AF65-F5344CB8AC3E}">
        <p14:creationId xmlns:p14="http://schemas.microsoft.com/office/powerpoint/2010/main" val="4086542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F85A-5032-C14A-8B8C-AAB00513923E}"/>
              </a:ext>
            </a:extLst>
          </p:cNvPr>
          <p:cNvSpPr>
            <a:spLocks noGrp="1"/>
          </p:cNvSpPr>
          <p:nvPr>
            <p:ph type="title"/>
          </p:nvPr>
        </p:nvSpPr>
        <p:spPr/>
        <p:txBody>
          <a:bodyPr/>
          <a:lstStyle/>
          <a:p>
            <a:r>
              <a:rPr lang="en-US" dirty="0"/>
              <a:t>Rigid Nailing</a:t>
            </a:r>
          </a:p>
        </p:txBody>
      </p:sp>
      <p:sp>
        <p:nvSpPr>
          <p:cNvPr id="3" name="Content Placeholder 2">
            <a:extLst>
              <a:ext uri="{FF2B5EF4-FFF2-40B4-BE49-F238E27FC236}">
                <a16:creationId xmlns:a16="http://schemas.microsoft.com/office/drawing/2014/main" id="{432DD2EE-ED52-AA46-AD49-6B2CB43879BD}"/>
              </a:ext>
            </a:extLst>
          </p:cNvPr>
          <p:cNvSpPr>
            <a:spLocks noGrp="1"/>
          </p:cNvSpPr>
          <p:nvPr>
            <p:ph idx="1"/>
          </p:nvPr>
        </p:nvSpPr>
        <p:spPr>
          <a:xfrm>
            <a:off x="838200" y="1825625"/>
            <a:ext cx="4951127" cy="4351338"/>
          </a:xfrm>
        </p:spPr>
        <p:txBody>
          <a:bodyPr/>
          <a:lstStyle/>
          <a:p>
            <a:r>
              <a:rPr lang="en-US" dirty="0"/>
              <a:t>4 weeks post-op</a:t>
            </a:r>
          </a:p>
          <a:p>
            <a:r>
              <a:rPr lang="en-US" dirty="0"/>
              <a:t>Ambulating without crutches</a:t>
            </a:r>
          </a:p>
          <a:p>
            <a:pPr lvl="1"/>
            <a:r>
              <a:rPr lang="en-US" dirty="0"/>
              <a:t>Still using wheelchair for long distances/school</a:t>
            </a:r>
          </a:p>
          <a:p>
            <a:r>
              <a:rPr lang="en-US" dirty="0"/>
              <a:t> No pain medications</a:t>
            </a:r>
          </a:p>
          <a:p>
            <a:r>
              <a:rPr lang="en-US" dirty="0"/>
              <a:t>Weight bearing immediately post-op</a:t>
            </a:r>
          </a:p>
          <a:p>
            <a:endParaRPr lang="en-US" dirty="0"/>
          </a:p>
        </p:txBody>
      </p:sp>
      <p:pic>
        <p:nvPicPr>
          <p:cNvPr id="4" name="Picture 3">
            <a:extLst>
              <a:ext uri="{FF2B5EF4-FFF2-40B4-BE49-F238E27FC236}">
                <a16:creationId xmlns:a16="http://schemas.microsoft.com/office/drawing/2014/main" id="{595F50C8-66D7-7F40-B190-B55B94A95A8C}"/>
              </a:ext>
            </a:extLst>
          </p:cNvPr>
          <p:cNvPicPr>
            <a:picLocks noChangeAspect="1"/>
          </p:cNvPicPr>
          <p:nvPr/>
        </p:nvPicPr>
        <p:blipFill>
          <a:blip r:embed="rId3"/>
          <a:stretch>
            <a:fillRect/>
          </a:stretch>
        </p:blipFill>
        <p:spPr>
          <a:xfrm>
            <a:off x="5900504" y="560882"/>
            <a:ext cx="2464008" cy="6065250"/>
          </a:xfrm>
          <a:prstGeom prst="rect">
            <a:avLst/>
          </a:prstGeom>
        </p:spPr>
      </p:pic>
      <p:pic>
        <p:nvPicPr>
          <p:cNvPr id="6" name="Picture 5">
            <a:extLst>
              <a:ext uri="{FF2B5EF4-FFF2-40B4-BE49-F238E27FC236}">
                <a16:creationId xmlns:a16="http://schemas.microsoft.com/office/drawing/2014/main" id="{F07CDE43-B10B-C74F-91DD-FAE55FC7797E}"/>
              </a:ext>
            </a:extLst>
          </p:cNvPr>
          <p:cNvPicPr>
            <a:picLocks noChangeAspect="1"/>
          </p:cNvPicPr>
          <p:nvPr/>
        </p:nvPicPr>
        <p:blipFill>
          <a:blip r:embed="rId4"/>
          <a:stretch>
            <a:fillRect/>
          </a:stretch>
        </p:blipFill>
        <p:spPr>
          <a:xfrm>
            <a:off x="8623985" y="560881"/>
            <a:ext cx="2618638" cy="6069079"/>
          </a:xfrm>
          <a:prstGeom prst="rect">
            <a:avLst/>
          </a:prstGeom>
        </p:spPr>
      </p:pic>
    </p:spTree>
    <p:extLst>
      <p:ext uri="{BB962C8B-B14F-4D97-AF65-F5344CB8AC3E}">
        <p14:creationId xmlns:p14="http://schemas.microsoft.com/office/powerpoint/2010/main" val="362050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CD7874-9C3B-49BD-AADD-68187088480E}"/>
              </a:ext>
            </a:extLst>
          </p:cNvPr>
          <p:cNvSpPr>
            <a:spLocks noGrp="1"/>
          </p:cNvSpPr>
          <p:nvPr>
            <p:ph type="title"/>
          </p:nvPr>
        </p:nvSpPr>
        <p:spPr/>
        <p:txBody>
          <a:bodyPr>
            <a:normAutofit/>
          </a:bodyPr>
          <a:lstStyle/>
          <a:p>
            <a:r>
              <a:rPr lang="en-US" sz="3600" u="sng" dirty="0"/>
              <a:t>Background</a:t>
            </a:r>
            <a:endParaRPr lang="en-US" sz="3600" b="1" u="sng" dirty="0"/>
          </a:p>
        </p:txBody>
      </p:sp>
      <p:sp>
        <p:nvSpPr>
          <p:cNvPr id="2" name="Content Placeholder 1">
            <a:extLst>
              <a:ext uri="{FF2B5EF4-FFF2-40B4-BE49-F238E27FC236}">
                <a16:creationId xmlns:a16="http://schemas.microsoft.com/office/drawing/2014/main" id="{1C8F9CC5-3961-8047-8AE8-878475039A4A}"/>
              </a:ext>
            </a:extLst>
          </p:cNvPr>
          <p:cNvSpPr>
            <a:spLocks noGrp="1"/>
          </p:cNvSpPr>
          <p:nvPr>
            <p:ph idx="1"/>
          </p:nvPr>
        </p:nvSpPr>
        <p:spPr>
          <a:xfrm>
            <a:off x="838200" y="1825625"/>
            <a:ext cx="8001000" cy="4351338"/>
          </a:xfrm>
        </p:spPr>
        <p:txBody>
          <a:bodyPr/>
          <a:lstStyle/>
          <a:p>
            <a:r>
              <a:rPr lang="en-US" dirty="0"/>
              <a:t>Treatment decisions based on</a:t>
            </a:r>
          </a:p>
          <a:p>
            <a:pPr lvl="1"/>
            <a:r>
              <a:rPr lang="en-US" dirty="0"/>
              <a:t>Patient age</a:t>
            </a:r>
          </a:p>
          <a:p>
            <a:pPr lvl="1"/>
            <a:r>
              <a:rPr lang="en-US" dirty="0"/>
              <a:t>Patient weight/size</a:t>
            </a:r>
          </a:p>
          <a:p>
            <a:pPr lvl="1"/>
            <a:r>
              <a:rPr lang="en-US" dirty="0"/>
              <a:t>Fracture characteristics</a:t>
            </a:r>
          </a:p>
          <a:p>
            <a:pPr lvl="1"/>
            <a:r>
              <a:rPr lang="en-US" dirty="0"/>
              <a:t>Family social situation</a:t>
            </a:r>
          </a:p>
          <a:p>
            <a:pPr marL="457200" lvl="1" indent="0">
              <a:buNone/>
            </a:pPr>
            <a:endParaRPr lang="en-US" dirty="0"/>
          </a:p>
          <a:p>
            <a:r>
              <a:rPr lang="en-US" dirty="0"/>
              <a:t>Recent trend towards surgical intervention over closed treatment</a:t>
            </a:r>
          </a:p>
          <a:p>
            <a:endParaRPr lang="en-US" dirty="0"/>
          </a:p>
        </p:txBody>
      </p:sp>
      <p:pic>
        <p:nvPicPr>
          <p:cNvPr id="4" name="Picture 3" descr="A close - up of a white x - ray&#10;&#10;Description automatically generated with low confidence">
            <a:extLst>
              <a:ext uri="{FF2B5EF4-FFF2-40B4-BE49-F238E27FC236}">
                <a16:creationId xmlns:a16="http://schemas.microsoft.com/office/drawing/2014/main" id="{2212FA65-5622-DB41-869E-32F86AE31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5451" y="1175114"/>
            <a:ext cx="2156883" cy="4507771"/>
          </a:xfrm>
          <a:prstGeom prst="rect">
            <a:avLst/>
          </a:prstGeom>
        </p:spPr>
      </p:pic>
    </p:spTree>
    <p:extLst>
      <p:ext uri="{BB962C8B-B14F-4D97-AF65-F5344CB8AC3E}">
        <p14:creationId xmlns:p14="http://schemas.microsoft.com/office/powerpoint/2010/main" val="22133002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F85A-5032-C14A-8B8C-AAB00513923E}"/>
              </a:ext>
            </a:extLst>
          </p:cNvPr>
          <p:cNvSpPr>
            <a:spLocks noGrp="1"/>
          </p:cNvSpPr>
          <p:nvPr>
            <p:ph type="title"/>
          </p:nvPr>
        </p:nvSpPr>
        <p:spPr/>
        <p:txBody>
          <a:bodyPr/>
          <a:lstStyle/>
          <a:p>
            <a:r>
              <a:rPr lang="en-US" dirty="0"/>
              <a:t>Rigid Nailing</a:t>
            </a:r>
          </a:p>
        </p:txBody>
      </p:sp>
      <p:sp>
        <p:nvSpPr>
          <p:cNvPr id="3" name="Content Placeholder 2">
            <a:extLst>
              <a:ext uri="{FF2B5EF4-FFF2-40B4-BE49-F238E27FC236}">
                <a16:creationId xmlns:a16="http://schemas.microsoft.com/office/drawing/2014/main" id="{432DD2EE-ED52-AA46-AD49-6B2CB43879BD}"/>
              </a:ext>
            </a:extLst>
          </p:cNvPr>
          <p:cNvSpPr>
            <a:spLocks noGrp="1"/>
          </p:cNvSpPr>
          <p:nvPr>
            <p:ph idx="1"/>
          </p:nvPr>
        </p:nvSpPr>
        <p:spPr>
          <a:xfrm>
            <a:off x="838200" y="1825625"/>
            <a:ext cx="4782422" cy="4351338"/>
          </a:xfrm>
        </p:spPr>
        <p:txBody>
          <a:bodyPr/>
          <a:lstStyle/>
          <a:p>
            <a:r>
              <a:rPr lang="en-US" dirty="0"/>
              <a:t>8 weeks post-op</a:t>
            </a:r>
          </a:p>
          <a:p>
            <a:r>
              <a:rPr lang="en-US" dirty="0"/>
              <a:t>Ambulating without a limp</a:t>
            </a:r>
          </a:p>
        </p:txBody>
      </p:sp>
      <p:pic>
        <p:nvPicPr>
          <p:cNvPr id="4" name="Picture 3">
            <a:extLst>
              <a:ext uri="{FF2B5EF4-FFF2-40B4-BE49-F238E27FC236}">
                <a16:creationId xmlns:a16="http://schemas.microsoft.com/office/drawing/2014/main" id="{1B844C8A-9A27-C74C-BE52-D049CBCD9D77}"/>
              </a:ext>
            </a:extLst>
          </p:cNvPr>
          <p:cNvPicPr>
            <a:picLocks noChangeAspect="1"/>
          </p:cNvPicPr>
          <p:nvPr/>
        </p:nvPicPr>
        <p:blipFill>
          <a:blip r:embed="rId2"/>
          <a:stretch>
            <a:fillRect/>
          </a:stretch>
        </p:blipFill>
        <p:spPr>
          <a:xfrm>
            <a:off x="5747790" y="563836"/>
            <a:ext cx="2152025" cy="5925866"/>
          </a:xfrm>
          <a:prstGeom prst="rect">
            <a:avLst/>
          </a:prstGeom>
        </p:spPr>
      </p:pic>
      <p:pic>
        <p:nvPicPr>
          <p:cNvPr id="6" name="Picture 5">
            <a:extLst>
              <a:ext uri="{FF2B5EF4-FFF2-40B4-BE49-F238E27FC236}">
                <a16:creationId xmlns:a16="http://schemas.microsoft.com/office/drawing/2014/main" id="{BE20B2B8-14AA-2541-96B2-9EEBE12A31A9}"/>
              </a:ext>
            </a:extLst>
          </p:cNvPr>
          <p:cNvPicPr>
            <a:picLocks noChangeAspect="1"/>
          </p:cNvPicPr>
          <p:nvPr/>
        </p:nvPicPr>
        <p:blipFill>
          <a:blip r:embed="rId3"/>
          <a:stretch>
            <a:fillRect/>
          </a:stretch>
        </p:blipFill>
        <p:spPr>
          <a:xfrm>
            <a:off x="8026983" y="585788"/>
            <a:ext cx="3902012" cy="5903914"/>
          </a:xfrm>
          <a:prstGeom prst="rect">
            <a:avLst/>
          </a:prstGeom>
        </p:spPr>
      </p:pic>
    </p:spTree>
    <p:extLst>
      <p:ext uri="{BB962C8B-B14F-4D97-AF65-F5344CB8AC3E}">
        <p14:creationId xmlns:p14="http://schemas.microsoft.com/office/powerpoint/2010/main" val="16940153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1F85A-5032-C14A-8B8C-AAB00513923E}"/>
              </a:ext>
            </a:extLst>
          </p:cNvPr>
          <p:cNvSpPr>
            <a:spLocks noGrp="1"/>
          </p:cNvSpPr>
          <p:nvPr>
            <p:ph type="title"/>
          </p:nvPr>
        </p:nvSpPr>
        <p:spPr/>
        <p:txBody>
          <a:bodyPr/>
          <a:lstStyle/>
          <a:p>
            <a:r>
              <a:rPr lang="en-US" dirty="0"/>
              <a:t>Rigid Nailing</a:t>
            </a:r>
          </a:p>
        </p:txBody>
      </p:sp>
      <p:sp>
        <p:nvSpPr>
          <p:cNvPr id="3" name="Content Placeholder 2">
            <a:extLst>
              <a:ext uri="{FF2B5EF4-FFF2-40B4-BE49-F238E27FC236}">
                <a16:creationId xmlns:a16="http://schemas.microsoft.com/office/drawing/2014/main" id="{432DD2EE-ED52-AA46-AD49-6B2CB43879BD}"/>
              </a:ext>
            </a:extLst>
          </p:cNvPr>
          <p:cNvSpPr>
            <a:spLocks noGrp="1"/>
          </p:cNvSpPr>
          <p:nvPr>
            <p:ph idx="1"/>
          </p:nvPr>
        </p:nvSpPr>
        <p:spPr>
          <a:xfrm>
            <a:off x="838200" y="1825625"/>
            <a:ext cx="5007429" cy="4351338"/>
          </a:xfrm>
        </p:spPr>
        <p:txBody>
          <a:bodyPr/>
          <a:lstStyle/>
          <a:p>
            <a:r>
              <a:rPr lang="en-US" dirty="0"/>
              <a:t>16 weeks post-op</a:t>
            </a:r>
          </a:p>
          <a:p>
            <a:pPr lvl="1"/>
            <a:r>
              <a:rPr lang="en-US" dirty="0"/>
              <a:t>Has returned to regular activities</a:t>
            </a:r>
          </a:p>
          <a:p>
            <a:pPr lvl="1"/>
            <a:r>
              <a:rPr lang="en-US" dirty="0"/>
              <a:t>No pain</a:t>
            </a:r>
          </a:p>
          <a:p>
            <a:pPr lvl="1"/>
            <a:r>
              <a:rPr lang="en-US" dirty="0"/>
              <a:t>Will plan for hardware removal given age and remaining growth</a:t>
            </a:r>
          </a:p>
        </p:txBody>
      </p:sp>
      <p:pic>
        <p:nvPicPr>
          <p:cNvPr id="4" name="Picture 3">
            <a:extLst>
              <a:ext uri="{FF2B5EF4-FFF2-40B4-BE49-F238E27FC236}">
                <a16:creationId xmlns:a16="http://schemas.microsoft.com/office/drawing/2014/main" id="{929FAA25-F2EA-AD45-9802-A6FD2F5515BE}"/>
              </a:ext>
            </a:extLst>
          </p:cNvPr>
          <p:cNvPicPr>
            <a:picLocks noChangeAspect="1"/>
          </p:cNvPicPr>
          <p:nvPr/>
        </p:nvPicPr>
        <p:blipFill>
          <a:blip r:embed="rId2"/>
          <a:stretch>
            <a:fillRect/>
          </a:stretch>
        </p:blipFill>
        <p:spPr>
          <a:xfrm>
            <a:off x="6096000" y="354766"/>
            <a:ext cx="2155133" cy="6148468"/>
          </a:xfrm>
          <a:prstGeom prst="rect">
            <a:avLst/>
          </a:prstGeom>
        </p:spPr>
      </p:pic>
      <p:pic>
        <p:nvPicPr>
          <p:cNvPr id="5" name="Picture 4">
            <a:extLst>
              <a:ext uri="{FF2B5EF4-FFF2-40B4-BE49-F238E27FC236}">
                <a16:creationId xmlns:a16="http://schemas.microsoft.com/office/drawing/2014/main" id="{1F23BC43-7D91-424A-A329-0A180A7AE91D}"/>
              </a:ext>
            </a:extLst>
          </p:cNvPr>
          <p:cNvPicPr>
            <a:picLocks noChangeAspect="1"/>
          </p:cNvPicPr>
          <p:nvPr/>
        </p:nvPicPr>
        <p:blipFill>
          <a:blip r:embed="rId3"/>
          <a:stretch>
            <a:fillRect/>
          </a:stretch>
        </p:blipFill>
        <p:spPr>
          <a:xfrm>
            <a:off x="8359202" y="441143"/>
            <a:ext cx="3509546" cy="5975714"/>
          </a:xfrm>
          <a:prstGeom prst="rect">
            <a:avLst/>
          </a:prstGeom>
        </p:spPr>
      </p:pic>
    </p:spTree>
    <p:extLst>
      <p:ext uri="{BB962C8B-B14F-4D97-AF65-F5344CB8AC3E}">
        <p14:creationId xmlns:p14="http://schemas.microsoft.com/office/powerpoint/2010/main" val="1357525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E765-FF40-484E-B7A1-889E176F5382}"/>
              </a:ext>
            </a:extLst>
          </p:cNvPr>
          <p:cNvSpPr>
            <a:spLocks noGrp="1"/>
          </p:cNvSpPr>
          <p:nvPr>
            <p:ph type="title"/>
          </p:nvPr>
        </p:nvSpPr>
        <p:spPr/>
        <p:txBody>
          <a:bodyPr/>
          <a:lstStyle/>
          <a:p>
            <a:r>
              <a:rPr lang="en-US" dirty="0"/>
              <a:t>External Fixation</a:t>
            </a:r>
          </a:p>
        </p:txBody>
      </p:sp>
      <p:sp>
        <p:nvSpPr>
          <p:cNvPr id="3" name="Content Placeholder 2">
            <a:extLst>
              <a:ext uri="{FF2B5EF4-FFF2-40B4-BE49-F238E27FC236}">
                <a16:creationId xmlns:a16="http://schemas.microsoft.com/office/drawing/2014/main" id="{837D78D5-9365-B34F-BC06-6D0B5DA6F258}"/>
              </a:ext>
            </a:extLst>
          </p:cNvPr>
          <p:cNvSpPr>
            <a:spLocks noGrp="1"/>
          </p:cNvSpPr>
          <p:nvPr>
            <p:ph idx="1"/>
          </p:nvPr>
        </p:nvSpPr>
        <p:spPr>
          <a:xfrm>
            <a:off x="838200" y="1825625"/>
            <a:ext cx="6375400" cy="4351338"/>
          </a:xfrm>
        </p:spPr>
        <p:txBody>
          <a:bodyPr>
            <a:normAutofit/>
          </a:bodyPr>
          <a:lstStyle/>
          <a:p>
            <a:r>
              <a:rPr lang="en-US" dirty="0"/>
              <a:t>Temporary stabilization if patient too unstable for definitive fixation</a:t>
            </a:r>
          </a:p>
          <a:p>
            <a:r>
              <a:rPr lang="en-US" dirty="0"/>
              <a:t>Useful in cases of pathologic fractures and infection</a:t>
            </a:r>
          </a:p>
          <a:p>
            <a:r>
              <a:rPr lang="en-US" dirty="0"/>
              <a:t>Allows access to large soft tissue injury for wound care</a:t>
            </a:r>
          </a:p>
        </p:txBody>
      </p:sp>
      <p:pic>
        <p:nvPicPr>
          <p:cNvPr id="5" name="Picture 4" descr="Screen Clipping">
            <a:extLst>
              <a:ext uri="{FF2B5EF4-FFF2-40B4-BE49-F238E27FC236}">
                <a16:creationId xmlns:a16="http://schemas.microsoft.com/office/drawing/2014/main" id="{1A955F90-4C79-D24F-9504-01DAE34C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2834" y="2017931"/>
            <a:ext cx="1782330" cy="3286465"/>
          </a:xfrm>
          <a:prstGeom prst="rect">
            <a:avLst/>
          </a:prstGeom>
        </p:spPr>
      </p:pic>
      <p:sp>
        <p:nvSpPr>
          <p:cNvPr id="6" name="TextBox 5">
            <a:extLst>
              <a:ext uri="{FF2B5EF4-FFF2-40B4-BE49-F238E27FC236}">
                <a16:creationId xmlns:a16="http://schemas.microsoft.com/office/drawing/2014/main" id="{2B45AD56-70DB-6848-BE57-88AE712B6BAE}"/>
              </a:ext>
            </a:extLst>
          </p:cNvPr>
          <p:cNvSpPr txBox="1"/>
          <p:nvPr/>
        </p:nvSpPr>
        <p:spPr>
          <a:xfrm>
            <a:off x="8094132" y="1371600"/>
            <a:ext cx="2167467" cy="646331"/>
          </a:xfrm>
          <a:prstGeom prst="rect">
            <a:avLst/>
          </a:prstGeom>
          <a:noFill/>
        </p:spPr>
        <p:txBody>
          <a:bodyPr wrap="square" rtlCol="0">
            <a:spAutoFit/>
          </a:bodyPr>
          <a:lstStyle/>
          <a:p>
            <a:r>
              <a:rPr lang="en-US" dirty="0"/>
              <a:t>Fracture through chronic osteomyelitis</a:t>
            </a:r>
          </a:p>
        </p:txBody>
      </p:sp>
      <p:pic>
        <p:nvPicPr>
          <p:cNvPr id="8" name="Picture 7">
            <a:extLst>
              <a:ext uri="{FF2B5EF4-FFF2-40B4-BE49-F238E27FC236}">
                <a16:creationId xmlns:a16="http://schemas.microsoft.com/office/drawing/2014/main" id="{63169476-14A2-7C40-9C5E-F46D0FE57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1700" y="2017930"/>
            <a:ext cx="2062781" cy="3286466"/>
          </a:xfrm>
          <a:prstGeom prst="rect">
            <a:avLst/>
          </a:prstGeom>
        </p:spPr>
      </p:pic>
      <p:sp>
        <p:nvSpPr>
          <p:cNvPr id="9" name="TextBox 8">
            <a:extLst>
              <a:ext uri="{FF2B5EF4-FFF2-40B4-BE49-F238E27FC236}">
                <a16:creationId xmlns:a16="http://schemas.microsoft.com/office/drawing/2014/main" id="{7F1D3904-12D5-F147-99D0-D4D3C8248DDC}"/>
              </a:ext>
            </a:extLst>
          </p:cNvPr>
          <p:cNvSpPr txBox="1"/>
          <p:nvPr/>
        </p:nvSpPr>
        <p:spPr>
          <a:xfrm>
            <a:off x="10414000" y="1371600"/>
            <a:ext cx="1855167" cy="646331"/>
          </a:xfrm>
          <a:prstGeom prst="rect">
            <a:avLst/>
          </a:prstGeom>
          <a:noFill/>
        </p:spPr>
        <p:txBody>
          <a:bodyPr wrap="square" rtlCol="0">
            <a:spAutoFit/>
          </a:bodyPr>
          <a:lstStyle/>
          <a:p>
            <a:r>
              <a:rPr lang="en-US" dirty="0"/>
              <a:t>Length unstable fracture</a:t>
            </a:r>
          </a:p>
        </p:txBody>
      </p:sp>
    </p:spTree>
    <p:extLst>
      <p:ext uri="{BB962C8B-B14F-4D97-AF65-F5344CB8AC3E}">
        <p14:creationId xmlns:p14="http://schemas.microsoft.com/office/powerpoint/2010/main" val="42871708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E765-FF40-484E-B7A1-889E176F5382}"/>
              </a:ext>
            </a:extLst>
          </p:cNvPr>
          <p:cNvSpPr>
            <a:spLocks noGrp="1"/>
          </p:cNvSpPr>
          <p:nvPr>
            <p:ph type="title"/>
          </p:nvPr>
        </p:nvSpPr>
        <p:spPr/>
        <p:txBody>
          <a:bodyPr/>
          <a:lstStyle/>
          <a:p>
            <a:r>
              <a:rPr lang="en-US" dirty="0"/>
              <a:t>External Fixation</a:t>
            </a:r>
          </a:p>
        </p:txBody>
      </p:sp>
      <p:sp>
        <p:nvSpPr>
          <p:cNvPr id="3" name="Content Placeholder 2">
            <a:extLst>
              <a:ext uri="{FF2B5EF4-FFF2-40B4-BE49-F238E27FC236}">
                <a16:creationId xmlns:a16="http://schemas.microsoft.com/office/drawing/2014/main" id="{837D78D5-9365-B34F-BC06-6D0B5DA6F258}"/>
              </a:ext>
            </a:extLst>
          </p:cNvPr>
          <p:cNvSpPr>
            <a:spLocks noGrp="1"/>
          </p:cNvSpPr>
          <p:nvPr>
            <p:ph idx="1"/>
          </p:nvPr>
        </p:nvSpPr>
        <p:spPr>
          <a:xfrm>
            <a:off x="838200" y="1825625"/>
            <a:ext cx="6375400" cy="4351338"/>
          </a:xfrm>
        </p:spPr>
        <p:txBody>
          <a:bodyPr>
            <a:normAutofit/>
          </a:bodyPr>
          <a:lstStyle/>
          <a:p>
            <a:r>
              <a:rPr lang="en-US" dirty="0"/>
              <a:t>Convert to internal fixation within 2 weeks </a:t>
            </a:r>
          </a:p>
          <a:p>
            <a:pPr lvl="1"/>
            <a:r>
              <a:rPr lang="en-US" dirty="0"/>
              <a:t>Reduced risk of infection</a:t>
            </a:r>
          </a:p>
          <a:p>
            <a:r>
              <a:rPr lang="en-US" dirty="0"/>
              <a:t>May use as definitive treatment if necessary</a:t>
            </a:r>
          </a:p>
          <a:p>
            <a:pPr lvl="1"/>
            <a:r>
              <a:rPr lang="en-US" dirty="0"/>
              <a:t>Risk of pin tract infections</a:t>
            </a:r>
          </a:p>
          <a:p>
            <a:pPr lvl="1"/>
            <a:r>
              <a:rPr lang="en-US" dirty="0"/>
              <a:t>Risk of refracture after removal</a:t>
            </a:r>
          </a:p>
          <a:p>
            <a:pPr lvl="2"/>
            <a:r>
              <a:rPr lang="en-US" dirty="0"/>
              <a:t>At fracture site or pin sites</a:t>
            </a:r>
          </a:p>
        </p:txBody>
      </p:sp>
      <p:pic>
        <p:nvPicPr>
          <p:cNvPr id="5" name="Picture 4" descr="Screen Clipping">
            <a:extLst>
              <a:ext uri="{FF2B5EF4-FFF2-40B4-BE49-F238E27FC236}">
                <a16:creationId xmlns:a16="http://schemas.microsoft.com/office/drawing/2014/main" id="{1A955F90-4C79-D24F-9504-01DAE34CC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2834" y="2017931"/>
            <a:ext cx="1782330" cy="3286465"/>
          </a:xfrm>
          <a:prstGeom prst="rect">
            <a:avLst/>
          </a:prstGeom>
        </p:spPr>
      </p:pic>
      <p:sp>
        <p:nvSpPr>
          <p:cNvPr id="6" name="TextBox 5">
            <a:extLst>
              <a:ext uri="{FF2B5EF4-FFF2-40B4-BE49-F238E27FC236}">
                <a16:creationId xmlns:a16="http://schemas.microsoft.com/office/drawing/2014/main" id="{2B45AD56-70DB-6848-BE57-88AE712B6BAE}"/>
              </a:ext>
            </a:extLst>
          </p:cNvPr>
          <p:cNvSpPr txBox="1"/>
          <p:nvPr/>
        </p:nvSpPr>
        <p:spPr>
          <a:xfrm>
            <a:off x="8094132" y="1371600"/>
            <a:ext cx="2167467" cy="646331"/>
          </a:xfrm>
          <a:prstGeom prst="rect">
            <a:avLst/>
          </a:prstGeom>
          <a:noFill/>
        </p:spPr>
        <p:txBody>
          <a:bodyPr wrap="square" rtlCol="0">
            <a:spAutoFit/>
          </a:bodyPr>
          <a:lstStyle/>
          <a:p>
            <a:r>
              <a:rPr lang="en-US" dirty="0"/>
              <a:t>Fracture through chronic osteomyelitis</a:t>
            </a:r>
          </a:p>
        </p:txBody>
      </p:sp>
      <p:pic>
        <p:nvPicPr>
          <p:cNvPr id="8" name="Picture 7">
            <a:extLst>
              <a:ext uri="{FF2B5EF4-FFF2-40B4-BE49-F238E27FC236}">
                <a16:creationId xmlns:a16="http://schemas.microsoft.com/office/drawing/2014/main" id="{63169476-14A2-7C40-9C5E-F46D0FE57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1700" y="2017930"/>
            <a:ext cx="2062781" cy="3286466"/>
          </a:xfrm>
          <a:prstGeom prst="rect">
            <a:avLst/>
          </a:prstGeom>
        </p:spPr>
      </p:pic>
      <p:sp>
        <p:nvSpPr>
          <p:cNvPr id="9" name="TextBox 8">
            <a:extLst>
              <a:ext uri="{FF2B5EF4-FFF2-40B4-BE49-F238E27FC236}">
                <a16:creationId xmlns:a16="http://schemas.microsoft.com/office/drawing/2014/main" id="{7F1D3904-12D5-F147-99D0-D4D3C8248DDC}"/>
              </a:ext>
            </a:extLst>
          </p:cNvPr>
          <p:cNvSpPr txBox="1"/>
          <p:nvPr/>
        </p:nvSpPr>
        <p:spPr>
          <a:xfrm>
            <a:off x="10414000" y="1371600"/>
            <a:ext cx="1855167" cy="646331"/>
          </a:xfrm>
          <a:prstGeom prst="rect">
            <a:avLst/>
          </a:prstGeom>
          <a:noFill/>
        </p:spPr>
        <p:txBody>
          <a:bodyPr wrap="square" rtlCol="0">
            <a:spAutoFit/>
          </a:bodyPr>
          <a:lstStyle/>
          <a:p>
            <a:r>
              <a:rPr lang="en-US" dirty="0"/>
              <a:t>Length unstable fracture</a:t>
            </a:r>
          </a:p>
        </p:txBody>
      </p:sp>
    </p:spTree>
    <p:extLst>
      <p:ext uri="{BB962C8B-B14F-4D97-AF65-F5344CB8AC3E}">
        <p14:creationId xmlns:p14="http://schemas.microsoft.com/office/powerpoint/2010/main" val="3852319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BF8E0D-9907-9849-8711-2F156189E928}"/>
              </a:ext>
            </a:extLst>
          </p:cNvPr>
          <p:cNvSpPr>
            <a:spLocks noGrp="1"/>
          </p:cNvSpPr>
          <p:nvPr>
            <p:ph type="title"/>
          </p:nvPr>
        </p:nvSpPr>
        <p:spPr/>
        <p:txBody>
          <a:bodyPr/>
          <a:lstStyle/>
          <a:p>
            <a:r>
              <a:rPr lang="en-US" dirty="0"/>
              <a:t>Special Circumstances</a:t>
            </a:r>
          </a:p>
        </p:txBody>
      </p:sp>
      <p:sp>
        <p:nvSpPr>
          <p:cNvPr id="4" name="Content Placeholder 3">
            <a:extLst>
              <a:ext uri="{FF2B5EF4-FFF2-40B4-BE49-F238E27FC236}">
                <a16:creationId xmlns:a16="http://schemas.microsoft.com/office/drawing/2014/main" id="{09C74427-05A1-EE4E-93A5-140F17737286}"/>
              </a:ext>
            </a:extLst>
          </p:cNvPr>
          <p:cNvSpPr>
            <a:spLocks noGrp="1"/>
          </p:cNvSpPr>
          <p:nvPr>
            <p:ph idx="1"/>
          </p:nvPr>
        </p:nvSpPr>
        <p:spPr>
          <a:xfrm>
            <a:off x="838200" y="1825625"/>
            <a:ext cx="7683354" cy="4351338"/>
          </a:xfrm>
        </p:spPr>
        <p:txBody>
          <a:bodyPr/>
          <a:lstStyle/>
          <a:p>
            <a:r>
              <a:rPr lang="en-US" dirty="0"/>
              <a:t>Subtrochanteric fractures</a:t>
            </a:r>
          </a:p>
          <a:p>
            <a:pPr lvl="1"/>
            <a:r>
              <a:rPr lang="en-US" dirty="0"/>
              <a:t>12% of all femur fractures</a:t>
            </a:r>
          </a:p>
          <a:p>
            <a:pPr lvl="1"/>
            <a:r>
              <a:rPr lang="en-US" dirty="0"/>
              <a:t>Large deforming forces</a:t>
            </a:r>
          </a:p>
          <a:p>
            <a:pPr lvl="2"/>
            <a:r>
              <a:rPr lang="en-US" dirty="0"/>
              <a:t>Short proximal segment in flexion (psoas), abduction (gluteal muscles) and external rotation (short external rotators)</a:t>
            </a:r>
          </a:p>
          <a:p>
            <a:pPr lvl="1"/>
            <a:r>
              <a:rPr lang="en-US" dirty="0"/>
              <a:t>Can use spica, flex nails, plate or locked IMN to treat depending on age group</a:t>
            </a:r>
          </a:p>
          <a:p>
            <a:pPr marL="457200" lvl="1" indent="0">
              <a:buNone/>
            </a:pPr>
            <a:endParaRPr lang="en-US" dirty="0"/>
          </a:p>
        </p:txBody>
      </p:sp>
      <p:pic>
        <p:nvPicPr>
          <p:cNvPr id="5" name="Picture 4">
            <a:extLst>
              <a:ext uri="{FF2B5EF4-FFF2-40B4-BE49-F238E27FC236}">
                <a16:creationId xmlns:a16="http://schemas.microsoft.com/office/drawing/2014/main" id="{063807B2-527C-1D46-BC8C-AF881DAAEBF0}"/>
              </a:ext>
            </a:extLst>
          </p:cNvPr>
          <p:cNvPicPr>
            <a:picLocks noChangeAspect="1"/>
          </p:cNvPicPr>
          <p:nvPr/>
        </p:nvPicPr>
        <p:blipFill rotWithShape="1">
          <a:blip r:embed="rId3"/>
          <a:srcRect l="51336" t="9229" r="4233" b="9711"/>
          <a:stretch/>
        </p:blipFill>
        <p:spPr>
          <a:xfrm>
            <a:off x="2558168" y="4414695"/>
            <a:ext cx="2040467" cy="2261376"/>
          </a:xfrm>
          <a:prstGeom prst="rect">
            <a:avLst/>
          </a:prstGeom>
        </p:spPr>
      </p:pic>
      <p:pic>
        <p:nvPicPr>
          <p:cNvPr id="6" name="Picture 5">
            <a:extLst>
              <a:ext uri="{FF2B5EF4-FFF2-40B4-BE49-F238E27FC236}">
                <a16:creationId xmlns:a16="http://schemas.microsoft.com/office/drawing/2014/main" id="{7EBDB696-B447-6A48-A58B-CA78BD0B2DC0}"/>
              </a:ext>
            </a:extLst>
          </p:cNvPr>
          <p:cNvPicPr>
            <a:picLocks noChangeAspect="1"/>
          </p:cNvPicPr>
          <p:nvPr/>
        </p:nvPicPr>
        <p:blipFill rotWithShape="1">
          <a:blip r:embed="rId3"/>
          <a:srcRect l="3049" t="9978" r="64034"/>
          <a:stretch/>
        </p:blipFill>
        <p:spPr>
          <a:xfrm>
            <a:off x="1167255" y="4415722"/>
            <a:ext cx="1390913" cy="2310725"/>
          </a:xfrm>
          <a:prstGeom prst="rect">
            <a:avLst/>
          </a:prstGeom>
        </p:spPr>
      </p:pic>
      <p:pic>
        <p:nvPicPr>
          <p:cNvPr id="7" name="Picture 6">
            <a:extLst>
              <a:ext uri="{FF2B5EF4-FFF2-40B4-BE49-F238E27FC236}">
                <a16:creationId xmlns:a16="http://schemas.microsoft.com/office/drawing/2014/main" id="{572789AC-48AB-954D-94B5-7BA2D94970C0}"/>
              </a:ext>
            </a:extLst>
          </p:cNvPr>
          <p:cNvPicPr>
            <a:picLocks noChangeAspect="1"/>
          </p:cNvPicPr>
          <p:nvPr/>
        </p:nvPicPr>
        <p:blipFill>
          <a:blip r:embed="rId4"/>
          <a:stretch>
            <a:fillRect/>
          </a:stretch>
        </p:blipFill>
        <p:spPr>
          <a:xfrm>
            <a:off x="5147475" y="4162968"/>
            <a:ext cx="3439884" cy="2593028"/>
          </a:xfrm>
          <a:prstGeom prst="rect">
            <a:avLst/>
          </a:prstGeom>
        </p:spPr>
      </p:pic>
      <p:pic>
        <p:nvPicPr>
          <p:cNvPr id="10" name="Picture 9">
            <a:extLst>
              <a:ext uri="{FF2B5EF4-FFF2-40B4-BE49-F238E27FC236}">
                <a16:creationId xmlns:a16="http://schemas.microsoft.com/office/drawing/2014/main" id="{4EAD3C54-C441-CD49-B5B3-760F69AAA42C}"/>
              </a:ext>
            </a:extLst>
          </p:cNvPr>
          <p:cNvPicPr>
            <a:picLocks noChangeAspect="1"/>
          </p:cNvPicPr>
          <p:nvPr/>
        </p:nvPicPr>
        <p:blipFill rotWithShape="1">
          <a:blip r:embed="rId5"/>
          <a:srcRect l="66901"/>
          <a:stretch/>
        </p:blipFill>
        <p:spPr>
          <a:xfrm>
            <a:off x="10515925" y="4069825"/>
            <a:ext cx="1289715" cy="2809529"/>
          </a:xfrm>
          <a:prstGeom prst="rect">
            <a:avLst/>
          </a:prstGeom>
        </p:spPr>
      </p:pic>
      <p:pic>
        <p:nvPicPr>
          <p:cNvPr id="11" name="Picture 10">
            <a:extLst>
              <a:ext uri="{FF2B5EF4-FFF2-40B4-BE49-F238E27FC236}">
                <a16:creationId xmlns:a16="http://schemas.microsoft.com/office/drawing/2014/main" id="{29E1458B-9FB0-444D-A4D1-A5A704C99857}"/>
              </a:ext>
            </a:extLst>
          </p:cNvPr>
          <p:cNvPicPr>
            <a:picLocks noChangeAspect="1"/>
          </p:cNvPicPr>
          <p:nvPr/>
        </p:nvPicPr>
        <p:blipFill rotWithShape="1">
          <a:blip r:embed="rId5"/>
          <a:srcRect r="66390"/>
          <a:stretch/>
        </p:blipFill>
        <p:spPr>
          <a:xfrm>
            <a:off x="9160405" y="4091180"/>
            <a:ext cx="1289715" cy="2766820"/>
          </a:xfrm>
          <a:prstGeom prst="rect">
            <a:avLst/>
          </a:prstGeom>
        </p:spPr>
      </p:pic>
      <p:sp>
        <p:nvSpPr>
          <p:cNvPr id="2" name="TextBox 1">
            <a:extLst>
              <a:ext uri="{FF2B5EF4-FFF2-40B4-BE49-F238E27FC236}">
                <a16:creationId xmlns:a16="http://schemas.microsoft.com/office/drawing/2014/main" id="{D9840057-8A22-574C-8994-8D7DA9EE0560}"/>
              </a:ext>
            </a:extLst>
          </p:cNvPr>
          <p:cNvSpPr txBox="1"/>
          <p:nvPr/>
        </p:nvSpPr>
        <p:spPr>
          <a:xfrm>
            <a:off x="3783656" y="4414695"/>
            <a:ext cx="880784" cy="369332"/>
          </a:xfrm>
          <a:prstGeom prst="rect">
            <a:avLst/>
          </a:prstGeom>
          <a:noFill/>
        </p:spPr>
        <p:txBody>
          <a:bodyPr wrap="square" rtlCol="0">
            <a:spAutoFit/>
          </a:bodyPr>
          <a:lstStyle/>
          <a:p>
            <a:r>
              <a:rPr lang="en-US" dirty="0">
                <a:solidFill>
                  <a:schemeClr val="bg1"/>
                </a:solidFill>
              </a:rPr>
              <a:t>3 </a:t>
            </a:r>
            <a:r>
              <a:rPr lang="en-US" dirty="0" err="1">
                <a:solidFill>
                  <a:schemeClr val="bg1"/>
                </a:solidFill>
              </a:rPr>
              <a:t>yo</a:t>
            </a:r>
            <a:r>
              <a:rPr lang="en-US" dirty="0">
                <a:solidFill>
                  <a:schemeClr val="bg1"/>
                </a:solidFill>
              </a:rPr>
              <a:t> F</a:t>
            </a:r>
          </a:p>
        </p:txBody>
      </p:sp>
      <p:sp>
        <p:nvSpPr>
          <p:cNvPr id="12" name="TextBox 11">
            <a:extLst>
              <a:ext uri="{FF2B5EF4-FFF2-40B4-BE49-F238E27FC236}">
                <a16:creationId xmlns:a16="http://schemas.microsoft.com/office/drawing/2014/main" id="{65F28947-DAED-2D43-A28D-6175BA2C147A}"/>
              </a:ext>
            </a:extLst>
          </p:cNvPr>
          <p:cNvSpPr txBox="1"/>
          <p:nvPr/>
        </p:nvSpPr>
        <p:spPr>
          <a:xfrm>
            <a:off x="2735433" y="6027129"/>
            <a:ext cx="1017639" cy="646331"/>
          </a:xfrm>
          <a:prstGeom prst="rect">
            <a:avLst/>
          </a:prstGeom>
          <a:noFill/>
        </p:spPr>
        <p:txBody>
          <a:bodyPr wrap="square" rtlCol="0">
            <a:spAutoFit/>
          </a:bodyPr>
          <a:lstStyle/>
          <a:p>
            <a:r>
              <a:rPr lang="en-US" dirty="0">
                <a:solidFill>
                  <a:schemeClr val="bg1"/>
                </a:solidFill>
              </a:rPr>
              <a:t>Time of Injury</a:t>
            </a:r>
          </a:p>
        </p:txBody>
      </p:sp>
      <p:sp>
        <p:nvSpPr>
          <p:cNvPr id="13" name="TextBox 12">
            <a:extLst>
              <a:ext uri="{FF2B5EF4-FFF2-40B4-BE49-F238E27FC236}">
                <a16:creationId xmlns:a16="http://schemas.microsoft.com/office/drawing/2014/main" id="{B08EF089-51E0-A74A-8603-BD38A52AD78B}"/>
              </a:ext>
            </a:extLst>
          </p:cNvPr>
          <p:cNvSpPr txBox="1"/>
          <p:nvPr/>
        </p:nvSpPr>
        <p:spPr>
          <a:xfrm>
            <a:off x="6300625" y="6322246"/>
            <a:ext cx="1133584" cy="369332"/>
          </a:xfrm>
          <a:prstGeom prst="rect">
            <a:avLst/>
          </a:prstGeom>
          <a:noFill/>
        </p:spPr>
        <p:txBody>
          <a:bodyPr wrap="square" rtlCol="0">
            <a:spAutoFit/>
          </a:bodyPr>
          <a:lstStyle/>
          <a:p>
            <a:r>
              <a:rPr lang="en-US" dirty="0">
                <a:solidFill>
                  <a:schemeClr val="bg1"/>
                </a:solidFill>
              </a:rPr>
              <a:t>3 months</a:t>
            </a:r>
          </a:p>
        </p:txBody>
      </p:sp>
      <p:sp>
        <p:nvSpPr>
          <p:cNvPr id="14" name="TextBox 13">
            <a:extLst>
              <a:ext uri="{FF2B5EF4-FFF2-40B4-BE49-F238E27FC236}">
                <a16:creationId xmlns:a16="http://schemas.microsoft.com/office/drawing/2014/main" id="{87E4CD61-9F61-684C-90C3-51D1949F5016}"/>
              </a:ext>
            </a:extLst>
          </p:cNvPr>
          <p:cNvSpPr txBox="1"/>
          <p:nvPr/>
        </p:nvSpPr>
        <p:spPr>
          <a:xfrm>
            <a:off x="10650281" y="6419745"/>
            <a:ext cx="1017639" cy="369332"/>
          </a:xfrm>
          <a:prstGeom prst="rect">
            <a:avLst/>
          </a:prstGeom>
          <a:noFill/>
        </p:spPr>
        <p:txBody>
          <a:bodyPr wrap="square" rtlCol="0">
            <a:spAutoFit/>
          </a:bodyPr>
          <a:lstStyle/>
          <a:p>
            <a:r>
              <a:rPr lang="en-US" dirty="0">
                <a:solidFill>
                  <a:schemeClr val="bg1"/>
                </a:solidFill>
              </a:rPr>
              <a:t>2 years</a:t>
            </a:r>
          </a:p>
        </p:txBody>
      </p:sp>
      <p:pic>
        <p:nvPicPr>
          <p:cNvPr id="17" name="Picture 16">
            <a:extLst>
              <a:ext uri="{FF2B5EF4-FFF2-40B4-BE49-F238E27FC236}">
                <a16:creationId xmlns:a16="http://schemas.microsoft.com/office/drawing/2014/main" id="{724216CF-28EB-1A40-9288-B0BFDC104FE3}"/>
              </a:ext>
            </a:extLst>
          </p:cNvPr>
          <p:cNvPicPr>
            <a:picLocks noChangeAspect="1"/>
          </p:cNvPicPr>
          <p:nvPr/>
        </p:nvPicPr>
        <p:blipFill rotWithShape="1">
          <a:blip r:embed="rId6"/>
          <a:srcRect b="52656"/>
          <a:stretch/>
        </p:blipFill>
        <p:spPr>
          <a:xfrm>
            <a:off x="8824965" y="326967"/>
            <a:ext cx="3159117" cy="1548024"/>
          </a:xfrm>
          <a:prstGeom prst="rect">
            <a:avLst/>
          </a:prstGeom>
        </p:spPr>
      </p:pic>
      <p:pic>
        <p:nvPicPr>
          <p:cNvPr id="18" name="Picture 17">
            <a:extLst>
              <a:ext uri="{FF2B5EF4-FFF2-40B4-BE49-F238E27FC236}">
                <a16:creationId xmlns:a16="http://schemas.microsoft.com/office/drawing/2014/main" id="{868DC2E2-D60E-F04C-8A58-511A24341A26}"/>
              </a:ext>
            </a:extLst>
          </p:cNvPr>
          <p:cNvPicPr>
            <a:picLocks noChangeAspect="1"/>
          </p:cNvPicPr>
          <p:nvPr/>
        </p:nvPicPr>
        <p:blipFill rotWithShape="1">
          <a:blip r:embed="rId6"/>
          <a:srcRect t="50432"/>
          <a:stretch/>
        </p:blipFill>
        <p:spPr>
          <a:xfrm>
            <a:off x="8824965" y="1868113"/>
            <a:ext cx="3214920" cy="1649381"/>
          </a:xfrm>
          <a:prstGeom prst="rect">
            <a:avLst/>
          </a:prstGeom>
        </p:spPr>
      </p:pic>
      <p:sp>
        <p:nvSpPr>
          <p:cNvPr id="19" name="TextBox 18">
            <a:extLst>
              <a:ext uri="{FF2B5EF4-FFF2-40B4-BE49-F238E27FC236}">
                <a16:creationId xmlns:a16="http://schemas.microsoft.com/office/drawing/2014/main" id="{CB211B09-6105-084F-9006-AEE678789921}"/>
              </a:ext>
            </a:extLst>
          </p:cNvPr>
          <p:cNvSpPr txBox="1"/>
          <p:nvPr/>
        </p:nvSpPr>
        <p:spPr>
          <a:xfrm>
            <a:off x="8788687" y="250400"/>
            <a:ext cx="973394" cy="369332"/>
          </a:xfrm>
          <a:prstGeom prst="rect">
            <a:avLst/>
          </a:prstGeom>
          <a:noFill/>
        </p:spPr>
        <p:txBody>
          <a:bodyPr wrap="square" rtlCol="0">
            <a:spAutoFit/>
          </a:bodyPr>
          <a:lstStyle/>
          <a:p>
            <a:r>
              <a:rPr lang="en-US" dirty="0">
                <a:solidFill>
                  <a:schemeClr val="bg1"/>
                </a:solidFill>
              </a:rPr>
              <a:t>9 </a:t>
            </a:r>
            <a:r>
              <a:rPr lang="en-US" dirty="0" err="1">
                <a:solidFill>
                  <a:schemeClr val="bg1"/>
                </a:solidFill>
              </a:rPr>
              <a:t>yo</a:t>
            </a:r>
            <a:r>
              <a:rPr lang="en-US" dirty="0">
                <a:solidFill>
                  <a:schemeClr val="bg1"/>
                </a:solidFill>
              </a:rPr>
              <a:t> M</a:t>
            </a:r>
          </a:p>
        </p:txBody>
      </p:sp>
      <p:sp>
        <p:nvSpPr>
          <p:cNvPr id="20" name="TextBox 19">
            <a:extLst>
              <a:ext uri="{FF2B5EF4-FFF2-40B4-BE49-F238E27FC236}">
                <a16:creationId xmlns:a16="http://schemas.microsoft.com/office/drawing/2014/main" id="{E34E8E38-E825-3942-BF48-9AD6631B1686}"/>
              </a:ext>
            </a:extLst>
          </p:cNvPr>
          <p:cNvSpPr txBox="1"/>
          <p:nvPr/>
        </p:nvSpPr>
        <p:spPr>
          <a:xfrm>
            <a:off x="8824965" y="3079003"/>
            <a:ext cx="1242193" cy="369332"/>
          </a:xfrm>
          <a:prstGeom prst="rect">
            <a:avLst/>
          </a:prstGeom>
          <a:noFill/>
        </p:spPr>
        <p:txBody>
          <a:bodyPr wrap="square" rtlCol="0">
            <a:spAutoFit/>
          </a:bodyPr>
          <a:lstStyle/>
          <a:p>
            <a:r>
              <a:rPr lang="en-US" dirty="0">
                <a:solidFill>
                  <a:schemeClr val="bg1"/>
                </a:solidFill>
              </a:rPr>
              <a:t>5 months</a:t>
            </a:r>
          </a:p>
        </p:txBody>
      </p:sp>
      <p:cxnSp>
        <p:nvCxnSpPr>
          <p:cNvPr id="22" name="Straight Arrow Connector 21">
            <a:extLst>
              <a:ext uri="{FF2B5EF4-FFF2-40B4-BE49-F238E27FC236}">
                <a16:creationId xmlns:a16="http://schemas.microsoft.com/office/drawing/2014/main" id="{DD487AA4-082D-3145-8634-8B20C4C90F4B}"/>
              </a:ext>
            </a:extLst>
          </p:cNvPr>
          <p:cNvCxnSpPr>
            <a:cxnSpLocks/>
            <a:stCxn id="5" idx="3"/>
          </p:cNvCxnSpPr>
          <p:nvPr/>
        </p:nvCxnSpPr>
        <p:spPr>
          <a:xfrm>
            <a:off x="4598635" y="5545383"/>
            <a:ext cx="5730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71B830D-DB1B-0347-9E83-84A614464357}"/>
              </a:ext>
            </a:extLst>
          </p:cNvPr>
          <p:cNvCxnSpPr>
            <a:cxnSpLocks/>
          </p:cNvCxnSpPr>
          <p:nvPr/>
        </p:nvCxnSpPr>
        <p:spPr>
          <a:xfrm>
            <a:off x="8587359" y="5479495"/>
            <a:ext cx="5730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281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BF8E0D-9907-9849-8711-2F156189E928}"/>
              </a:ext>
            </a:extLst>
          </p:cNvPr>
          <p:cNvSpPr>
            <a:spLocks noGrp="1"/>
          </p:cNvSpPr>
          <p:nvPr>
            <p:ph type="title"/>
          </p:nvPr>
        </p:nvSpPr>
        <p:spPr/>
        <p:txBody>
          <a:bodyPr/>
          <a:lstStyle/>
          <a:p>
            <a:r>
              <a:rPr lang="en-US" dirty="0"/>
              <a:t>Special Circumstances</a:t>
            </a:r>
          </a:p>
        </p:txBody>
      </p:sp>
      <p:sp>
        <p:nvSpPr>
          <p:cNvPr id="4" name="Content Placeholder 3">
            <a:extLst>
              <a:ext uri="{FF2B5EF4-FFF2-40B4-BE49-F238E27FC236}">
                <a16:creationId xmlns:a16="http://schemas.microsoft.com/office/drawing/2014/main" id="{09C74427-05A1-EE4E-93A5-140F17737286}"/>
              </a:ext>
            </a:extLst>
          </p:cNvPr>
          <p:cNvSpPr>
            <a:spLocks noGrp="1"/>
          </p:cNvSpPr>
          <p:nvPr>
            <p:ph idx="1"/>
          </p:nvPr>
        </p:nvSpPr>
        <p:spPr>
          <a:xfrm>
            <a:off x="322006" y="1825625"/>
            <a:ext cx="10515600" cy="4351338"/>
          </a:xfrm>
        </p:spPr>
        <p:txBody>
          <a:bodyPr/>
          <a:lstStyle/>
          <a:p>
            <a:r>
              <a:rPr lang="en-US" dirty="0"/>
              <a:t>Distal femoral shaft fractures</a:t>
            </a:r>
          </a:p>
          <a:p>
            <a:pPr lvl="1"/>
            <a:r>
              <a:rPr lang="en-US" dirty="0"/>
              <a:t>Close proximity to distal femoral physis</a:t>
            </a:r>
          </a:p>
          <a:p>
            <a:pPr lvl="1"/>
            <a:r>
              <a:rPr lang="en-US" dirty="0"/>
              <a:t>Short distal segment </a:t>
            </a:r>
          </a:p>
          <a:p>
            <a:pPr lvl="2"/>
            <a:r>
              <a:rPr lang="en-US" dirty="0"/>
              <a:t>May need to temporarily span the physis</a:t>
            </a:r>
          </a:p>
          <a:p>
            <a:pPr lvl="2"/>
            <a:r>
              <a:rPr lang="en-US" dirty="0"/>
              <a:t>Monitor for growth arrest over time</a:t>
            </a:r>
          </a:p>
          <a:p>
            <a:pPr lvl="1"/>
            <a:r>
              <a:rPr lang="en-US" dirty="0"/>
              <a:t>Treatment options</a:t>
            </a:r>
          </a:p>
          <a:p>
            <a:pPr lvl="2"/>
            <a:r>
              <a:rPr lang="en-US" dirty="0"/>
              <a:t>CRPP </a:t>
            </a:r>
          </a:p>
          <a:p>
            <a:pPr lvl="2"/>
            <a:r>
              <a:rPr lang="en-US" dirty="0"/>
              <a:t>ORIF – try to stay 1 cm proximal to physis</a:t>
            </a:r>
          </a:p>
          <a:p>
            <a:pPr lvl="3"/>
            <a:r>
              <a:rPr lang="en-US" dirty="0"/>
              <a:t>3.5/4.5 plates </a:t>
            </a:r>
          </a:p>
          <a:p>
            <a:pPr lvl="3"/>
            <a:r>
              <a:rPr lang="en-US" dirty="0"/>
              <a:t>Distal femoral metaphyseal plates</a:t>
            </a:r>
          </a:p>
          <a:p>
            <a:pPr lvl="2"/>
            <a:r>
              <a:rPr lang="en-US" dirty="0"/>
              <a:t>Retrograde nail if physis is closed/closing</a:t>
            </a:r>
          </a:p>
        </p:txBody>
      </p:sp>
      <p:pic>
        <p:nvPicPr>
          <p:cNvPr id="2" name="Picture 1">
            <a:extLst>
              <a:ext uri="{FF2B5EF4-FFF2-40B4-BE49-F238E27FC236}">
                <a16:creationId xmlns:a16="http://schemas.microsoft.com/office/drawing/2014/main" id="{E0BCFBD2-0105-AD48-AF5A-4EFD391E6D27}"/>
              </a:ext>
            </a:extLst>
          </p:cNvPr>
          <p:cNvPicPr>
            <a:picLocks noChangeAspect="1"/>
          </p:cNvPicPr>
          <p:nvPr/>
        </p:nvPicPr>
        <p:blipFill>
          <a:blip r:embed="rId3"/>
          <a:stretch>
            <a:fillRect/>
          </a:stretch>
        </p:blipFill>
        <p:spPr>
          <a:xfrm>
            <a:off x="7688850" y="1513559"/>
            <a:ext cx="1484879" cy="3429000"/>
          </a:xfrm>
          <a:prstGeom prst="rect">
            <a:avLst/>
          </a:prstGeom>
        </p:spPr>
      </p:pic>
      <p:pic>
        <p:nvPicPr>
          <p:cNvPr id="6" name="Picture 5">
            <a:extLst>
              <a:ext uri="{FF2B5EF4-FFF2-40B4-BE49-F238E27FC236}">
                <a16:creationId xmlns:a16="http://schemas.microsoft.com/office/drawing/2014/main" id="{C705D707-8FB8-DE4C-AFED-861695412044}"/>
              </a:ext>
            </a:extLst>
          </p:cNvPr>
          <p:cNvPicPr>
            <a:picLocks noChangeAspect="1"/>
          </p:cNvPicPr>
          <p:nvPr/>
        </p:nvPicPr>
        <p:blipFill>
          <a:blip r:embed="rId4"/>
          <a:stretch>
            <a:fillRect/>
          </a:stretch>
        </p:blipFill>
        <p:spPr>
          <a:xfrm>
            <a:off x="9231662" y="1238535"/>
            <a:ext cx="1256933" cy="3979047"/>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8C1E0820-ED46-674A-BAF6-2EC7BA7B97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8150" y="1690688"/>
            <a:ext cx="1511300" cy="3365500"/>
          </a:xfrm>
          <a:prstGeom prst="rect">
            <a:avLst/>
          </a:prstGeom>
        </p:spPr>
      </p:pic>
    </p:spTree>
    <p:extLst>
      <p:ext uri="{BB962C8B-B14F-4D97-AF65-F5344CB8AC3E}">
        <p14:creationId xmlns:p14="http://schemas.microsoft.com/office/powerpoint/2010/main" val="1759909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C2B8-F263-7644-9051-DECC6041DC55}"/>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60D98545-04B3-CD4B-BD41-9539D191CC66}"/>
              </a:ext>
            </a:extLst>
          </p:cNvPr>
          <p:cNvSpPr>
            <a:spLocks noGrp="1"/>
          </p:cNvSpPr>
          <p:nvPr>
            <p:ph idx="1"/>
          </p:nvPr>
        </p:nvSpPr>
        <p:spPr>
          <a:xfrm>
            <a:off x="838200" y="1825625"/>
            <a:ext cx="6493933" cy="4351338"/>
          </a:xfrm>
        </p:spPr>
        <p:txBody>
          <a:bodyPr>
            <a:normAutofit lnSpcReduction="10000"/>
          </a:bodyPr>
          <a:lstStyle/>
          <a:p>
            <a:r>
              <a:rPr lang="en-US" dirty="0"/>
              <a:t>Can occur with all treatment modalities</a:t>
            </a:r>
          </a:p>
          <a:p>
            <a:pPr lvl="1"/>
            <a:r>
              <a:rPr lang="en-US" dirty="0"/>
              <a:t>Leg length discrepancy</a:t>
            </a:r>
          </a:p>
          <a:p>
            <a:pPr lvl="2"/>
            <a:r>
              <a:rPr lang="en-US" dirty="0"/>
              <a:t>Shortening</a:t>
            </a:r>
          </a:p>
          <a:p>
            <a:pPr lvl="2"/>
            <a:r>
              <a:rPr lang="en-US" dirty="0"/>
              <a:t>Overgrowth</a:t>
            </a:r>
          </a:p>
          <a:p>
            <a:pPr lvl="3"/>
            <a:r>
              <a:rPr lang="en-US" dirty="0"/>
              <a:t>Unknown mechanism – activation of growth plate, fracture site instability, disrupted periosteum</a:t>
            </a:r>
          </a:p>
          <a:p>
            <a:pPr lvl="3"/>
            <a:r>
              <a:rPr lang="en-US" dirty="0"/>
              <a:t>Average 10.5 +/- 7.3 mm for 87 femur fractures treated with elastic nails or plating*</a:t>
            </a:r>
          </a:p>
          <a:p>
            <a:pPr lvl="4"/>
            <a:r>
              <a:rPr lang="en-US" dirty="0"/>
              <a:t>No fractures with &gt; 2 cm overgrowth</a:t>
            </a:r>
          </a:p>
          <a:p>
            <a:pPr lvl="1"/>
            <a:r>
              <a:rPr lang="en-US" dirty="0"/>
              <a:t>Infection</a:t>
            </a:r>
          </a:p>
          <a:p>
            <a:pPr lvl="1"/>
            <a:r>
              <a:rPr lang="en-US" dirty="0"/>
              <a:t>Nonunion</a:t>
            </a:r>
          </a:p>
          <a:p>
            <a:pPr lvl="2"/>
            <a:r>
              <a:rPr lang="en-US" dirty="0"/>
              <a:t>Exchange nail</a:t>
            </a:r>
          </a:p>
          <a:p>
            <a:pPr lvl="2"/>
            <a:r>
              <a:rPr lang="en-US" dirty="0"/>
              <a:t>Revision ORIF </a:t>
            </a:r>
            <a:r>
              <a:rPr lang="en-US" u="sng" dirty="0"/>
              <a:t>+</a:t>
            </a:r>
            <a:r>
              <a:rPr lang="en-US" dirty="0"/>
              <a:t> bone graft</a:t>
            </a:r>
          </a:p>
          <a:p>
            <a:pPr lvl="1"/>
            <a:endParaRPr lang="en-US" dirty="0"/>
          </a:p>
        </p:txBody>
      </p:sp>
      <p:sp>
        <p:nvSpPr>
          <p:cNvPr id="4" name="Rectangle 3">
            <a:extLst>
              <a:ext uri="{FF2B5EF4-FFF2-40B4-BE49-F238E27FC236}">
                <a16:creationId xmlns:a16="http://schemas.microsoft.com/office/drawing/2014/main" id="{7AAC8C75-817D-2241-864E-64ABE3381B96}"/>
              </a:ext>
            </a:extLst>
          </p:cNvPr>
          <p:cNvSpPr/>
          <p:nvPr/>
        </p:nvSpPr>
        <p:spPr>
          <a:xfrm>
            <a:off x="6277897" y="5988734"/>
            <a:ext cx="6096000" cy="646331"/>
          </a:xfrm>
          <a:prstGeom prst="rect">
            <a:avLst/>
          </a:prstGeom>
        </p:spPr>
        <p:txBody>
          <a:bodyPr>
            <a:spAutoFit/>
          </a:bodyPr>
          <a:lstStyle/>
          <a:p>
            <a:r>
              <a:rPr lang="en-US" sz="1200" dirty="0"/>
              <a:t>*Park KH, Park BK, Oh CW, Kim DW, Park H, Park KB. Overgrowth of the Femur After Internal Fixation in Children With Femoral Shaft Fracture-A Multicenter Study. J </a:t>
            </a:r>
            <a:r>
              <a:rPr lang="en-US" sz="1200" dirty="0" err="1"/>
              <a:t>Orthop</a:t>
            </a:r>
            <a:r>
              <a:rPr lang="en-US" sz="1200" dirty="0"/>
              <a:t> Trauma. 2020 Mar;34(3):e90-e95.</a:t>
            </a:r>
          </a:p>
        </p:txBody>
      </p:sp>
      <p:grpSp>
        <p:nvGrpSpPr>
          <p:cNvPr id="9" name="Group 8">
            <a:extLst>
              <a:ext uri="{FF2B5EF4-FFF2-40B4-BE49-F238E27FC236}">
                <a16:creationId xmlns:a16="http://schemas.microsoft.com/office/drawing/2014/main" id="{02B3AAEA-A4C8-7540-8C84-670B2956876F}"/>
              </a:ext>
            </a:extLst>
          </p:cNvPr>
          <p:cNvGrpSpPr/>
          <p:nvPr/>
        </p:nvGrpSpPr>
        <p:grpSpPr>
          <a:xfrm>
            <a:off x="9037169" y="1091700"/>
            <a:ext cx="1230306" cy="4674600"/>
            <a:chOff x="9268360" y="1263335"/>
            <a:chExt cx="1230306" cy="4674600"/>
          </a:xfrm>
        </p:grpSpPr>
        <p:pic>
          <p:nvPicPr>
            <p:cNvPr id="6" name="Picture 5" descr="A picture containing indoor&#10;&#10;Description automatically generated">
              <a:extLst>
                <a:ext uri="{FF2B5EF4-FFF2-40B4-BE49-F238E27FC236}">
                  <a16:creationId xmlns:a16="http://schemas.microsoft.com/office/drawing/2014/main" id="{60ECB132-6960-5646-93CA-980D73C09B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22" r="12680"/>
            <a:stretch/>
          </p:blipFill>
          <p:spPr>
            <a:xfrm>
              <a:off x="9268360" y="3042335"/>
              <a:ext cx="1230306" cy="2895600"/>
            </a:xfrm>
            <a:prstGeom prst="rect">
              <a:avLst/>
            </a:prstGeom>
          </p:spPr>
        </p:pic>
        <p:pic>
          <p:nvPicPr>
            <p:cNvPr id="8" name="Picture 7" descr="A picture containing indoor, white&#10;&#10;Description automatically generated">
              <a:extLst>
                <a:ext uri="{FF2B5EF4-FFF2-40B4-BE49-F238E27FC236}">
                  <a16:creationId xmlns:a16="http://schemas.microsoft.com/office/drawing/2014/main" id="{58E90762-9605-D044-B274-E8424025A9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84" b="19734"/>
            <a:stretch/>
          </p:blipFill>
          <p:spPr>
            <a:xfrm>
              <a:off x="9268360" y="1263335"/>
              <a:ext cx="1230306" cy="2504325"/>
            </a:xfrm>
            <a:prstGeom prst="rect">
              <a:avLst/>
            </a:prstGeom>
          </p:spPr>
        </p:pic>
      </p:grpSp>
      <p:pic>
        <p:nvPicPr>
          <p:cNvPr id="15" name="Picture 14" descr="A picture containing wall, indoor&#10;&#10;Description automatically generated">
            <a:extLst>
              <a:ext uri="{FF2B5EF4-FFF2-40B4-BE49-F238E27FC236}">
                <a16:creationId xmlns:a16="http://schemas.microsoft.com/office/drawing/2014/main" id="{BA300CB1-8719-0B4A-A549-B2627457F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7679" y="1501426"/>
            <a:ext cx="1701478" cy="4189198"/>
          </a:xfrm>
          <a:prstGeom prst="rect">
            <a:avLst/>
          </a:prstGeom>
        </p:spPr>
      </p:pic>
      <p:sp>
        <p:nvSpPr>
          <p:cNvPr id="16" name="TextBox 15">
            <a:extLst>
              <a:ext uri="{FF2B5EF4-FFF2-40B4-BE49-F238E27FC236}">
                <a16:creationId xmlns:a16="http://schemas.microsoft.com/office/drawing/2014/main" id="{A7AA0084-86DE-5745-8FE8-E82CA39E6A79}"/>
              </a:ext>
            </a:extLst>
          </p:cNvPr>
          <p:cNvSpPr txBox="1"/>
          <p:nvPr/>
        </p:nvSpPr>
        <p:spPr>
          <a:xfrm>
            <a:off x="10549467" y="900868"/>
            <a:ext cx="1642533" cy="646331"/>
          </a:xfrm>
          <a:prstGeom prst="rect">
            <a:avLst/>
          </a:prstGeom>
          <a:noFill/>
        </p:spPr>
        <p:txBody>
          <a:bodyPr wrap="square" rtlCol="0">
            <a:spAutoFit/>
          </a:bodyPr>
          <a:lstStyle/>
          <a:p>
            <a:r>
              <a:rPr lang="en-US" dirty="0"/>
              <a:t>6w after exchange IMN</a:t>
            </a:r>
          </a:p>
        </p:txBody>
      </p:sp>
    </p:spTree>
    <p:extLst>
      <p:ext uri="{BB962C8B-B14F-4D97-AF65-F5344CB8AC3E}">
        <p14:creationId xmlns:p14="http://schemas.microsoft.com/office/powerpoint/2010/main" val="30475050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8C2B8-F263-7644-9051-DECC6041DC55}"/>
              </a:ext>
            </a:extLst>
          </p:cNvPr>
          <p:cNvSpPr>
            <a:spLocks noGrp="1"/>
          </p:cNvSpPr>
          <p:nvPr>
            <p:ph type="title"/>
          </p:nvPr>
        </p:nvSpPr>
        <p:spPr/>
        <p:txBody>
          <a:bodyPr/>
          <a:lstStyle/>
          <a:p>
            <a:r>
              <a:rPr lang="en-US" dirty="0"/>
              <a:t>Complications</a:t>
            </a:r>
          </a:p>
        </p:txBody>
      </p:sp>
      <p:sp>
        <p:nvSpPr>
          <p:cNvPr id="3" name="Content Placeholder 2">
            <a:extLst>
              <a:ext uri="{FF2B5EF4-FFF2-40B4-BE49-F238E27FC236}">
                <a16:creationId xmlns:a16="http://schemas.microsoft.com/office/drawing/2014/main" id="{60D98545-04B3-CD4B-BD41-9539D191CC66}"/>
              </a:ext>
            </a:extLst>
          </p:cNvPr>
          <p:cNvSpPr>
            <a:spLocks noGrp="1"/>
          </p:cNvSpPr>
          <p:nvPr>
            <p:ph idx="1"/>
          </p:nvPr>
        </p:nvSpPr>
        <p:spPr>
          <a:xfrm>
            <a:off x="838200" y="1476466"/>
            <a:ext cx="7615680" cy="4351338"/>
          </a:xfrm>
        </p:spPr>
        <p:txBody>
          <a:bodyPr>
            <a:normAutofit/>
          </a:bodyPr>
          <a:lstStyle/>
          <a:p>
            <a:r>
              <a:rPr lang="en-US" dirty="0"/>
              <a:t>Malunion</a:t>
            </a:r>
          </a:p>
          <a:p>
            <a:pPr lvl="1"/>
            <a:r>
              <a:rPr lang="en-US" dirty="0"/>
              <a:t>Varus and flexion most common</a:t>
            </a:r>
          </a:p>
          <a:p>
            <a:pPr lvl="2"/>
            <a:r>
              <a:rPr lang="en-US" dirty="0"/>
              <a:t>Remodeling is greatest in sagittal plane</a:t>
            </a:r>
          </a:p>
          <a:p>
            <a:pPr lvl="1"/>
            <a:r>
              <a:rPr lang="en-US" dirty="0"/>
              <a:t>Malrotation</a:t>
            </a:r>
          </a:p>
          <a:p>
            <a:pPr lvl="2"/>
            <a:r>
              <a:rPr lang="en-US" dirty="0"/>
              <a:t>Rotational deformity does not remodel</a:t>
            </a:r>
          </a:p>
          <a:p>
            <a:pPr lvl="2"/>
            <a:r>
              <a:rPr lang="en-US" dirty="0"/>
              <a:t>Multiple techniques exist to determine rotational deformity intraoperatively for comminuted fractures</a:t>
            </a:r>
          </a:p>
          <a:p>
            <a:pPr lvl="3"/>
            <a:r>
              <a:rPr lang="en-US" dirty="0"/>
              <a:t>True Lateral Technique (</a:t>
            </a:r>
            <a:r>
              <a:rPr lang="en-US" dirty="0" err="1"/>
              <a:t>Tornetta</a:t>
            </a:r>
            <a:r>
              <a:rPr lang="en-US" dirty="0"/>
              <a:t> 1995)</a:t>
            </a:r>
          </a:p>
          <a:p>
            <a:pPr lvl="3"/>
            <a:r>
              <a:rPr lang="en-US" dirty="0"/>
              <a:t>Lesser Trochanter Profile</a:t>
            </a:r>
          </a:p>
          <a:p>
            <a:pPr marL="0" indent="0">
              <a:buNone/>
            </a:pPr>
            <a:endParaRPr lang="en-US" dirty="0"/>
          </a:p>
        </p:txBody>
      </p:sp>
      <p:sp>
        <p:nvSpPr>
          <p:cNvPr id="5" name="Rectangle 4">
            <a:extLst>
              <a:ext uri="{FF2B5EF4-FFF2-40B4-BE49-F238E27FC236}">
                <a16:creationId xmlns:a16="http://schemas.microsoft.com/office/drawing/2014/main" id="{89A91AFA-82CF-D24A-8982-05C60428F64E}"/>
              </a:ext>
            </a:extLst>
          </p:cNvPr>
          <p:cNvSpPr/>
          <p:nvPr/>
        </p:nvSpPr>
        <p:spPr>
          <a:xfrm>
            <a:off x="8453880" y="6031210"/>
            <a:ext cx="3503375" cy="830997"/>
          </a:xfrm>
          <a:prstGeom prst="rect">
            <a:avLst/>
          </a:prstGeom>
          <a:solidFill>
            <a:schemeClr val="bg1"/>
          </a:solidFill>
        </p:spPr>
        <p:txBody>
          <a:bodyPr wrap="square">
            <a:spAutoFit/>
          </a:bodyPr>
          <a:lstStyle/>
          <a:p>
            <a:r>
              <a:rPr lang="en-US" sz="1200" dirty="0"/>
              <a:t>Gordon JE, Mehlman CT. The Community Orthopaedic Surgeon Taking Trauma Call: Pediatric Femoral Shaft Fracture Pearls and Pitfalls. J </a:t>
            </a:r>
            <a:r>
              <a:rPr lang="en-US" sz="1200" dirty="0" err="1"/>
              <a:t>Orthop</a:t>
            </a:r>
            <a:r>
              <a:rPr lang="en-US" sz="1200" dirty="0"/>
              <a:t> Trauma. 2017 Nov;31 Suppl 6:S16-S21.</a:t>
            </a:r>
          </a:p>
        </p:txBody>
      </p:sp>
      <p:pic>
        <p:nvPicPr>
          <p:cNvPr id="6" name="Picture 5">
            <a:extLst>
              <a:ext uri="{FF2B5EF4-FFF2-40B4-BE49-F238E27FC236}">
                <a16:creationId xmlns:a16="http://schemas.microsoft.com/office/drawing/2014/main" id="{40AE2C54-5B8B-9048-BF5C-B7EDE1160624}"/>
              </a:ext>
            </a:extLst>
          </p:cNvPr>
          <p:cNvPicPr>
            <a:picLocks noChangeAspect="1"/>
          </p:cNvPicPr>
          <p:nvPr/>
        </p:nvPicPr>
        <p:blipFill rotWithShape="1">
          <a:blip r:embed="rId3">
            <a:extLst>
              <a:ext uri="{28A0092B-C50C-407E-A947-70E740481C1C}">
                <a14:useLocalDpi xmlns:a14="http://schemas.microsoft.com/office/drawing/2010/main" val="0"/>
              </a:ext>
            </a:extLst>
          </a:blip>
          <a:srcRect t="34425"/>
          <a:stretch/>
        </p:blipFill>
        <p:spPr>
          <a:xfrm>
            <a:off x="8453880" y="84434"/>
            <a:ext cx="3503375" cy="5878073"/>
          </a:xfrm>
          <a:prstGeom prst="rect">
            <a:avLst/>
          </a:prstGeom>
        </p:spPr>
      </p:pic>
      <p:cxnSp>
        <p:nvCxnSpPr>
          <p:cNvPr id="10" name="Elbow Connector 9">
            <a:extLst>
              <a:ext uri="{FF2B5EF4-FFF2-40B4-BE49-F238E27FC236}">
                <a16:creationId xmlns:a16="http://schemas.microsoft.com/office/drawing/2014/main" id="{32B584D7-66F8-7041-9A26-69FDB4927BCD}"/>
              </a:ext>
            </a:extLst>
          </p:cNvPr>
          <p:cNvCxnSpPr>
            <a:cxnSpLocks/>
          </p:cNvCxnSpPr>
          <p:nvPr/>
        </p:nvCxnSpPr>
        <p:spPr>
          <a:xfrm rot="5400000">
            <a:off x="1604255" y="4236110"/>
            <a:ext cx="714563" cy="560438"/>
          </a:xfrm>
          <a:prstGeom prst="bentConnector3">
            <a:avLst>
              <a:gd name="adj1" fmla="val -159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46DD6542-E9B2-2042-BFE9-F401A469B547}"/>
              </a:ext>
            </a:extLst>
          </p:cNvPr>
          <p:cNvCxnSpPr/>
          <p:nvPr/>
        </p:nvCxnSpPr>
        <p:spPr>
          <a:xfrm>
            <a:off x="4852219" y="4501579"/>
            <a:ext cx="1369617" cy="372031"/>
          </a:xfrm>
          <a:prstGeom prst="bentConnector3">
            <a:avLst>
              <a:gd name="adj1" fmla="val 97380"/>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497D72ED-C813-5040-9C62-0549D1BF623C}"/>
              </a:ext>
            </a:extLst>
          </p:cNvPr>
          <p:cNvGrpSpPr/>
          <p:nvPr/>
        </p:nvGrpSpPr>
        <p:grpSpPr>
          <a:xfrm>
            <a:off x="877459" y="4873610"/>
            <a:ext cx="1903771" cy="1886824"/>
            <a:chOff x="877459" y="4873610"/>
            <a:chExt cx="1903771" cy="1886824"/>
          </a:xfrm>
        </p:grpSpPr>
        <p:pic>
          <p:nvPicPr>
            <p:cNvPr id="7" name="Picture 6">
              <a:extLst>
                <a:ext uri="{FF2B5EF4-FFF2-40B4-BE49-F238E27FC236}">
                  <a16:creationId xmlns:a16="http://schemas.microsoft.com/office/drawing/2014/main" id="{B4AFB25D-00E8-7F43-9EAC-CC32E3ACFFAF}"/>
                </a:ext>
              </a:extLst>
            </p:cNvPr>
            <p:cNvPicPr>
              <a:picLocks noChangeAspect="1"/>
            </p:cNvPicPr>
            <p:nvPr/>
          </p:nvPicPr>
          <p:blipFill>
            <a:blip r:embed="rId4"/>
            <a:stretch>
              <a:fillRect/>
            </a:stretch>
          </p:blipFill>
          <p:spPr>
            <a:xfrm>
              <a:off x="877459" y="4873610"/>
              <a:ext cx="1903771" cy="1886824"/>
            </a:xfrm>
            <a:prstGeom prst="rect">
              <a:avLst/>
            </a:prstGeom>
          </p:spPr>
        </p:pic>
        <p:sp>
          <p:nvSpPr>
            <p:cNvPr id="17" name="Rectangle 16">
              <a:extLst>
                <a:ext uri="{FF2B5EF4-FFF2-40B4-BE49-F238E27FC236}">
                  <a16:creationId xmlns:a16="http://schemas.microsoft.com/office/drawing/2014/main" id="{54609304-D39C-6044-B3B6-FF90C5C28B63}"/>
                </a:ext>
              </a:extLst>
            </p:cNvPr>
            <p:cNvSpPr/>
            <p:nvPr/>
          </p:nvSpPr>
          <p:spPr>
            <a:xfrm>
              <a:off x="877459" y="6607277"/>
              <a:ext cx="287664" cy="153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E5C0C38F-8BF2-2D45-A1EB-245532C8EDFB}"/>
              </a:ext>
            </a:extLst>
          </p:cNvPr>
          <p:cNvGrpSpPr/>
          <p:nvPr/>
        </p:nvGrpSpPr>
        <p:grpSpPr>
          <a:xfrm>
            <a:off x="4380834" y="4895173"/>
            <a:ext cx="3682004" cy="1865261"/>
            <a:chOff x="4380834" y="4895173"/>
            <a:chExt cx="3682004" cy="1865261"/>
          </a:xfrm>
        </p:grpSpPr>
        <p:pic>
          <p:nvPicPr>
            <p:cNvPr id="8" name="Picture 7">
              <a:extLst>
                <a:ext uri="{FF2B5EF4-FFF2-40B4-BE49-F238E27FC236}">
                  <a16:creationId xmlns:a16="http://schemas.microsoft.com/office/drawing/2014/main" id="{ACB537FA-F09B-2448-8CFD-46F0745F8B72}"/>
                </a:ext>
              </a:extLst>
            </p:cNvPr>
            <p:cNvPicPr>
              <a:picLocks noChangeAspect="1"/>
            </p:cNvPicPr>
            <p:nvPr/>
          </p:nvPicPr>
          <p:blipFill>
            <a:blip r:embed="rId5"/>
            <a:stretch>
              <a:fillRect/>
            </a:stretch>
          </p:blipFill>
          <p:spPr>
            <a:xfrm>
              <a:off x="4380834" y="4895173"/>
              <a:ext cx="3682004" cy="1865261"/>
            </a:xfrm>
            <a:prstGeom prst="rect">
              <a:avLst/>
            </a:prstGeom>
          </p:spPr>
        </p:pic>
        <p:sp>
          <p:nvSpPr>
            <p:cNvPr id="18" name="Rectangle 17">
              <a:extLst>
                <a:ext uri="{FF2B5EF4-FFF2-40B4-BE49-F238E27FC236}">
                  <a16:creationId xmlns:a16="http://schemas.microsoft.com/office/drawing/2014/main" id="{B0D4AFFB-DCDE-0B4B-A803-55F637673DA7}"/>
                </a:ext>
              </a:extLst>
            </p:cNvPr>
            <p:cNvSpPr/>
            <p:nvPr/>
          </p:nvSpPr>
          <p:spPr>
            <a:xfrm>
              <a:off x="4380834" y="6590268"/>
              <a:ext cx="287664" cy="153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324C964-F0D0-7844-9E10-EB8A2BF432A9}"/>
                </a:ext>
              </a:extLst>
            </p:cNvPr>
            <p:cNvSpPr/>
            <p:nvPr/>
          </p:nvSpPr>
          <p:spPr>
            <a:xfrm>
              <a:off x="6246049" y="6590267"/>
              <a:ext cx="287664" cy="153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4303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EFCD82-A7B9-4B40-ACC9-4C092DB32FA4}"/>
              </a:ext>
            </a:extLst>
          </p:cNvPr>
          <p:cNvSpPr>
            <a:spLocks noGrp="1"/>
          </p:cNvSpPr>
          <p:nvPr>
            <p:ph type="title"/>
          </p:nvPr>
        </p:nvSpPr>
        <p:spPr/>
        <p:txBody>
          <a:bodyPr/>
          <a:lstStyle/>
          <a:p>
            <a:r>
              <a:rPr lang="en-US" dirty="0"/>
              <a:t>Treatment Algorithm</a:t>
            </a:r>
          </a:p>
        </p:txBody>
      </p:sp>
      <p:sp>
        <p:nvSpPr>
          <p:cNvPr id="5" name="Rectangle 4">
            <a:extLst>
              <a:ext uri="{FF2B5EF4-FFF2-40B4-BE49-F238E27FC236}">
                <a16:creationId xmlns:a16="http://schemas.microsoft.com/office/drawing/2014/main" id="{77DA286B-4E41-A546-A5D8-93263246738F}"/>
              </a:ext>
            </a:extLst>
          </p:cNvPr>
          <p:cNvSpPr/>
          <p:nvPr/>
        </p:nvSpPr>
        <p:spPr>
          <a:xfrm>
            <a:off x="947057" y="5170714"/>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Pavlik Harness</a:t>
            </a:r>
          </a:p>
        </p:txBody>
      </p:sp>
      <p:sp>
        <p:nvSpPr>
          <p:cNvPr id="6" name="Rectangle 5">
            <a:extLst>
              <a:ext uri="{FF2B5EF4-FFF2-40B4-BE49-F238E27FC236}">
                <a16:creationId xmlns:a16="http://schemas.microsoft.com/office/drawing/2014/main" id="{ECFDDD31-0268-5F42-8758-4CBF5A04BBBC}"/>
              </a:ext>
            </a:extLst>
          </p:cNvPr>
          <p:cNvSpPr/>
          <p:nvPr/>
        </p:nvSpPr>
        <p:spPr>
          <a:xfrm>
            <a:off x="4669973" y="5170713"/>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Flexible Nailing</a:t>
            </a:r>
          </a:p>
        </p:txBody>
      </p:sp>
      <p:sp>
        <p:nvSpPr>
          <p:cNvPr id="7" name="Rectangle 6">
            <a:extLst>
              <a:ext uri="{FF2B5EF4-FFF2-40B4-BE49-F238E27FC236}">
                <a16:creationId xmlns:a16="http://schemas.microsoft.com/office/drawing/2014/main" id="{D2D095B2-B229-8945-8094-4C29E234EA31}"/>
              </a:ext>
            </a:extLst>
          </p:cNvPr>
          <p:cNvSpPr/>
          <p:nvPr/>
        </p:nvSpPr>
        <p:spPr>
          <a:xfrm>
            <a:off x="2808515" y="5170713"/>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Spica Casting</a:t>
            </a:r>
          </a:p>
        </p:txBody>
      </p:sp>
      <p:sp>
        <p:nvSpPr>
          <p:cNvPr id="8" name="Rectangle 7">
            <a:extLst>
              <a:ext uri="{FF2B5EF4-FFF2-40B4-BE49-F238E27FC236}">
                <a16:creationId xmlns:a16="http://schemas.microsoft.com/office/drawing/2014/main" id="{5B391416-5002-E245-B13D-CFC21822F9C7}"/>
              </a:ext>
            </a:extLst>
          </p:cNvPr>
          <p:cNvSpPr/>
          <p:nvPr/>
        </p:nvSpPr>
        <p:spPr>
          <a:xfrm>
            <a:off x="6531431" y="5170712"/>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Submuscular Plating</a:t>
            </a:r>
          </a:p>
        </p:txBody>
      </p:sp>
      <p:sp>
        <p:nvSpPr>
          <p:cNvPr id="9" name="Rectangle 8">
            <a:extLst>
              <a:ext uri="{FF2B5EF4-FFF2-40B4-BE49-F238E27FC236}">
                <a16:creationId xmlns:a16="http://schemas.microsoft.com/office/drawing/2014/main" id="{3B910FE8-6A3E-A040-AEC5-3A36627759CC}"/>
              </a:ext>
            </a:extLst>
          </p:cNvPr>
          <p:cNvSpPr/>
          <p:nvPr/>
        </p:nvSpPr>
        <p:spPr>
          <a:xfrm>
            <a:off x="8392889" y="5170711"/>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Rigid Nailing</a:t>
            </a:r>
          </a:p>
        </p:txBody>
      </p:sp>
      <p:sp>
        <p:nvSpPr>
          <p:cNvPr id="10" name="Rectangle 9">
            <a:extLst>
              <a:ext uri="{FF2B5EF4-FFF2-40B4-BE49-F238E27FC236}">
                <a16:creationId xmlns:a16="http://schemas.microsoft.com/office/drawing/2014/main" id="{B0604308-BF38-D34B-AC14-CDAA89CD5884}"/>
              </a:ext>
            </a:extLst>
          </p:cNvPr>
          <p:cNvSpPr/>
          <p:nvPr/>
        </p:nvSpPr>
        <p:spPr>
          <a:xfrm>
            <a:off x="10254347" y="5170710"/>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External Fixation</a:t>
            </a:r>
          </a:p>
        </p:txBody>
      </p:sp>
      <p:sp>
        <p:nvSpPr>
          <p:cNvPr id="11" name="Oval 10">
            <a:extLst>
              <a:ext uri="{FF2B5EF4-FFF2-40B4-BE49-F238E27FC236}">
                <a16:creationId xmlns:a16="http://schemas.microsoft.com/office/drawing/2014/main" id="{7BFBA9D8-F690-3E40-9177-25694DD93FAA}"/>
              </a:ext>
            </a:extLst>
          </p:cNvPr>
          <p:cNvSpPr/>
          <p:nvPr/>
        </p:nvSpPr>
        <p:spPr>
          <a:xfrm>
            <a:off x="1064078" y="2174304"/>
            <a:ext cx="1279072"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Age ≤6 Months </a:t>
            </a:r>
          </a:p>
        </p:txBody>
      </p:sp>
      <p:sp>
        <p:nvSpPr>
          <p:cNvPr id="14" name="Oval 13">
            <a:extLst>
              <a:ext uri="{FF2B5EF4-FFF2-40B4-BE49-F238E27FC236}">
                <a16:creationId xmlns:a16="http://schemas.microsoft.com/office/drawing/2014/main" id="{93A4234C-9C82-984D-B540-FA08B3A3C4AA}"/>
              </a:ext>
            </a:extLst>
          </p:cNvPr>
          <p:cNvSpPr/>
          <p:nvPr/>
        </p:nvSpPr>
        <p:spPr>
          <a:xfrm>
            <a:off x="2925536" y="2174304"/>
            <a:ext cx="1279072"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Age 6 months to 5 years</a:t>
            </a:r>
          </a:p>
        </p:txBody>
      </p:sp>
      <p:sp>
        <p:nvSpPr>
          <p:cNvPr id="15" name="Oval 14">
            <a:extLst>
              <a:ext uri="{FF2B5EF4-FFF2-40B4-BE49-F238E27FC236}">
                <a16:creationId xmlns:a16="http://schemas.microsoft.com/office/drawing/2014/main" id="{067C4CFD-E8F4-6E41-ABB7-6F53D9769392}"/>
              </a:ext>
            </a:extLst>
          </p:cNvPr>
          <p:cNvSpPr/>
          <p:nvPr/>
        </p:nvSpPr>
        <p:spPr>
          <a:xfrm>
            <a:off x="5660572" y="2174304"/>
            <a:ext cx="1279072"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Age 6 to 11 years</a:t>
            </a:r>
          </a:p>
        </p:txBody>
      </p:sp>
      <p:sp>
        <p:nvSpPr>
          <p:cNvPr id="16" name="Oval 15">
            <a:extLst>
              <a:ext uri="{FF2B5EF4-FFF2-40B4-BE49-F238E27FC236}">
                <a16:creationId xmlns:a16="http://schemas.microsoft.com/office/drawing/2014/main" id="{6D874B0B-AF3E-154F-A13A-6AA2EE944024}"/>
              </a:ext>
            </a:extLst>
          </p:cNvPr>
          <p:cNvSpPr/>
          <p:nvPr/>
        </p:nvSpPr>
        <p:spPr>
          <a:xfrm>
            <a:off x="8477246" y="2251064"/>
            <a:ext cx="1279072"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Age 11 years to skeletal maturity</a:t>
            </a:r>
          </a:p>
        </p:txBody>
      </p:sp>
      <p:cxnSp>
        <p:nvCxnSpPr>
          <p:cNvPr id="20" name="Straight Arrow Connector 19">
            <a:extLst>
              <a:ext uri="{FF2B5EF4-FFF2-40B4-BE49-F238E27FC236}">
                <a16:creationId xmlns:a16="http://schemas.microsoft.com/office/drawing/2014/main" id="{AB5671CB-1601-C941-9890-82812A7288F0}"/>
              </a:ext>
            </a:extLst>
          </p:cNvPr>
          <p:cNvCxnSpPr>
            <a:stCxn id="11" idx="4"/>
            <a:endCxn id="5" idx="0"/>
          </p:cNvCxnSpPr>
          <p:nvPr/>
        </p:nvCxnSpPr>
        <p:spPr>
          <a:xfrm>
            <a:off x="1703614" y="3306418"/>
            <a:ext cx="0" cy="1864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97000F-DE83-B94E-BA12-B9296F45565C}"/>
              </a:ext>
            </a:extLst>
          </p:cNvPr>
          <p:cNvCxnSpPr>
            <a:stCxn id="14" idx="4"/>
            <a:endCxn id="7" idx="0"/>
          </p:cNvCxnSpPr>
          <p:nvPr/>
        </p:nvCxnSpPr>
        <p:spPr>
          <a:xfrm>
            <a:off x="3565072" y="3306418"/>
            <a:ext cx="0" cy="1864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C423C06-C11C-234A-80E7-942143643C69}"/>
              </a:ext>
            </a:extLst>
          </p:cNvPr>
          <p:cNvSpPr/>
          <p:nvPr/>
        </p:nvSpPr>
        <p:spPr>
          <a:xfrm>
            <a:off x="7230838" y="365125"/>
            <a:ext cx="1279072" cy="1132114"/>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Age 0-36 months</a:t>
            </a:r>
          </a:p>
        </p:txBody>
      </p:sp>
      <p:sp>
        <p:nvSpPr>
          <p:cNvPr id="27" name="Explosion 1 26">
            <a:extLst>
              <a:ext uri="{FF2B5EF4-FFF2-40B4-BE49-F238E27FC236}">
                <a16:creationId xmlns:a16="http://schemas.microsoft.com/office/drawing/2014/main" id="{868C42EA-8713-614C-B2ED-5221A5A09756}"/>
              </a:ext>
            </a:extLst>
          </p:cNvPr>
          <p:cNvSpPr/>
          <p:nvPr/>
        </p:nvSpPr>
        <p:spPr>
          <a:xfrm>
            <a:off x="8907239" y="76653"/>
            <a:ext cx="1763485" cy="1709058"/>
          </a:xfrm>
          <a:prstGeom prst="irregularSeal1">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Eval for NAT</a:t>
            </a:r>
          </a:p>
        </p:txBody>
      </p:sp>
      <p:cxnSp>
        <p:nvCxnSpPr>
          <p:cNvPr id="29" name="Straight Arrow Connector 28">
            <a:extLst>
              <a:ext uri="{FF2B5EF4-FFF2-40B4-BE49-F238E27FC236}">
                <a16:creationId xmlns:a16="http://schemas.microsoft.com/office/drawing/2014/main" id="{9F897D78-B738-3B41-B819-3F9098AC08F2}"/>
              </a:ext>
            </a:extLst>
          </p:cNvPr>
          <p:cNvCxnSpPr>
            <a:cxnSpLocks/>
            <a:stCxn id="26" idx="6"/>
          </p:cNvCxnSpPr>
          <p:nvPr/>
        </p:nvCxnSpPr>
        <p:spPr>
          <a:xfrm>
            <a:off x="8509910" y="931182"/>
            <a:ext cx="5361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952BFDFC-9644-B44C-812D-6E1C1F7406BB}"/>
              </a:ext>
            </a:extLst>
          </p:cNvPr>
          <p:cNvSpPr/>
          <p:nvPr/>
        </p:nvSpPr>
        <p:spPr>
          <a:xfrm>
            <a:off x="4669973" y="3581400"/>
            <a:ext cx="1513108" cy="1045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182880">
              <a:buAutoNum type="arabicPeriod"/>
            </a:pPr>
            <a:r>
              <a:rPr lang="en-US" sz="1200" dirty="0"/>
              <a:t>Length stable pattern</a:t>
            </a:r>
          </a:p>
          <a:p>
            <a:pPr marL="182880" indent="-182880">
              <a:buAutoNum type="arabicPeriod"/>
            </a:pPr>
            <a:r>
              <a:rPr lang="en-US" sz="1200" dirty="0"/>
              <a:t>Weight &lt; 108 </a:t>
            </a:r>
            <a:r>
              <a:rPr lang="en-US" sz="1200" dirty="0" err="1"/>
              <a:t>lbs</a:t>
            </a:r>
            <a:r>
              <a:rPr lang="en-US" sz="1200" dirty="0"/>
              <a:t> (49 kg)</a:t>
            </a:r>
          </a:p>
        </p:txBody>
      </p:sp>
      <p:sp>
        <p:nvSpPr>
          <p:cNvPr id="32" name="Rounded Rectangle 31">
            <a:extLst>
              <a:ext uri="{FF2B5EF4-FFF2-40B4-BE49-F238E27FC236}">
                <a16:creationId xmlns:a16="http://schemas.microsoft.com/office/drawing/2014/main" id="{EFE67864-2417-2B46-8EFB-6A9098686714}"/>
              </a:ext>
            </a:extLst>
          </p:cNvPr>
          <p:cNvSpPr/>
          <p:nvPr/>
        </p:nvSpPr>
        <p:spPr>
          <a:xfrm>
            <a:off x="6531427" y="3600331"/>
            <a:ext cx="1513108" cy="1045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182880">
              <a:buFont typeface="+mj-lt"/>
              <a:buAutoNum type="arabicPeriod"/>
            </a:pPr>
            <a:r>
              <a:rPr lang="en-US" sz="1200" dirty="0"/>
              <a:t>Length </a:t>
            </a:r>
            <a:r>
              <a:rPr lang="en-US" sz="1200" b="1" dirty="0"/>
              <a:t>un</a:t>
            </a:r>
            <a:r>
              <a:rPr lang="en-US" sz="1200" dirty="0"/>
              <a:t>stable pattern</a:t>
            </a:r>
          </a:p>
          <a:p>
            <a:pPr marL="182880" indent="-182880">
              <a:buFont typeface="+mj-lt"/>
              <a:buAutoNum type="arabicPeriod"/>
            </a:pPr>
            <a:r>
              <a:rPr lang="en-US" sz="1200" dirty="0"/>
              <a:t>Weight &gt; 108 </a:t>
            </a:r>
            <a:r>
              <a:rPr lang="en-US" sz="1200" dirty="0" err="1"/>
              <a:t>lbs</a:t>
            </a:r>
            <a:r>
              <a:rPr lang="en-US" sz="1200" dirty="0"/>
              <a:t> (49 kg)</a:t>
            </a:r>
          </a:p>
        </p:txBody>
      </p:sp>
      <p:cxnSp>
        <p:nvCxnSpPr>
          <p:cNvPr id="36" name="Elbow Connector 35">
            <a:extLst>
              <a:ext uri="{FF2B5EF4-FFF2-40B4-BE49-F238E27FC236}">
                <a16:creationId xmlns:a16="http://schemas.microsoft.com/office/drawing/2014/main" id="{0A2130B9-8518-D945-B463-700FD0B1CB7B}"/>
              </a:ext>
            </a:extLst>
          </p:cNvPr>
          <p:cNvCxnSpPr>
            <a:cxnSpLocks/>
            <a:stCxn id="15" idx="4"/>
            <a:endCxn id="31" idx="0"/>
          </p:cNvCxnSpPr>
          <p:nvPr/>
        </p:nvCxnSpPr>
        <p:spPr>
          <a:xfrm rot="5400000">
            <a:off x="5725827" y="3007119"/>
            <a:ext cx="274982" cy="873581"/>
          </a:xfrm>
          <a:prstGeom prst="bentConnector3">
            <a:avLst>
              <a:gd name="adj1" fmla="val 539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427BE1BD-B162-8B46-8F28-BA7B86550852}"/>
              </a:ext>
            </a:extLst>
          </p:cNvPr>
          <p:cNvCxnSpPr>
            <a:cxnSpLocks/>
            <a:stCxn id="15" idx="4"/>
            <a:endCxn id="32" idx="0"/>
          </p:cNvCxnSpPr>
          <p:nvPr/>
        </p:nvCxnSpPr>
        <p:spPr>
          <a:xfrm rot="16200000" flipH="1">
            <a:off x="6647088" y="2959437"/>
            <a:ext cx="293913" cy="98787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966841-5732-E04F-89FC-E8F7C5E875B8}"/>
              </a:ext>
            </a:extLst>
          </p:cNvPr>
          <p:cNvCxnSpPr>
            <a:stCxn id="31" idx="2"/>
            <a:endCxn id="6" idx="0"/>
          </p:cNvCxnSpPr>
          <p:nvPr/>
        </p:nvCxnSpPr>
        <p:spPr>
          <a:xfrm>
            <a:off x="5426527" y="4626429"/>
            <a:ext cx="3" cy="54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96FC108-544C-7B41-A272-ECEAE1A57607}"/>
              </a:ext>
            </a:extLst>
          </p:cNvPr>
          <p:cNvCxnSpPr>
            <a:stCxn id="32" idx="2"/>
            <a:endCxn id="8" idx="0"/>
          </p:cNvCxnSpPr>
          <p:nvPr/>
        </p:nvCxnSpPr>
        <p:spPr>
          <a:xfrm>
            <a:off x="7287981" y="4645360"/>
            <a:ext cx="7" cy="525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477DA11-DD21-1543-81C7-27600AE76112}"/>
              </a:ext>
            </a:extLst>
          </p:cNvPr>
          <p:cNvCxnSpPr>
            <a:cxnSpLocks/>
          </p:cNvCxnSpPr>
          <p:nvPr/>
        </p:nvCxnSpPr>
        <p:spPr>
          <a:xfrm>
            <a:off x="9108604" y="3384551"/>
            <a:ext cx="32664" cy="1787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ounded Rectangle 71">
            <a:extLst>
              <a:ext uri="{FF2B5EF4-FFF2-40B4-BE49-F238E27FC236}">
                <a16:creationId xmlns:a16="http://schemas.microsoft.com/office/drawing/2014/main" id="{069666AC-192B-234F-8D24-B49C8A093AA0}"/>
              </a:ext>
            </a:extLst>
          </p:cNvPr>
          <p:cNvSpPr/>
          <p:nvPr/>
        </p:nvSpPr>
        <p:spPr>
          <a:xfrm>
            <a:off x="10246182" y="3581399"/>
            <a:ext cx="1513108" cy="1045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Consider if:</a:t>
            </a:r>
          </a:p>
          <a:p>
            <a:pPr marL="182880" indent="-182880">
              <a:buFont typeface="+mj-lt"/>
              <a:buAutoNum type="arabicPeriod"/>
            </a:pPr>
            <a:r>
              <a:rPr lang="en-US" sz="1200" dirty="0"/>
              <a:t>Damage Control</a:t>
            </a:r>
          </a:p>
          <a:p>
            <a:pPr marL="182880" indent="-182880">
              <a:buFont typeface="+mj-lt"/>
              <a:buAutoNum type="arabicPeriod"/>
            </a:pPr>
            <a:r>
              <a:rPr lang="en-US" sz="1200" dirty="0"/>
              <a:t>Significant Soft Tissue Injury</a:t>
            </a:r>
          </a:p>
          <a:p>
            <a:pPr marL="182880" indent="-182880">
              <a:buFont typeface="+mj-lt"/>
              <a:buAutoNum type="arabicPeriod"/>
            </a:pPr>
            <a:r>
              <a:rPr lang="en-US" sz="1200" dirty="0"/>
              <a:t>Vascular Injury</a:t>
            </a:r>
          </a:p>
        </p:txBody>
      </p:sp>
      <p:cxnSp>
        <p:nvCxnSpPr>
          <p:cNvPr id="76" name="Elbow Connector 75">
            <a:extLst>
              <a:ext uri="{FF2B5EF4-FFF2-40B4-BE49-F238E27FC236}">
                <a16:creationId xmlns:a16="http://schemas.microsoft.com/office/drawing/2014/main" id="{1FCC08DA-03E5-7B4C-9C4D-7DA11D5FEA53}"/>
              </a:ext>
            </a:extLst>
          </p:cNvPr>
          <p:cNvCxnSpPr>
            <a:cxnSpLocks/>
            <a:stCxn id="11" idx="0"/>
            <a:endCxn id="72" idx="0"/>
          </p:cNvCxnSpPr>
          <p:nvPr/>
        </p:nvCxnSpPr>
        <p:spPr>
          <a:xfrm rot="16200000" flipH="1">
            <a:off x="5649627" y="-1771710"/>
            <a:ext cx="1407095" cy="9299122"/>
          </a:xfrm>
          <a:prstGeom prst="bentConnector3">
            <a:avLst>
              <a:gd name="adj1" fmla="val -162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9F2DD4A0-1B6B-8242-BBA1-BB5BC7A84C84}"/>
              </a:ext>
            </a:extLst>
          </p:cNvPr>
          <p:cNvCxnSpPr>
            <a:stCxn id="14" idx="0"/>
            <a:endCxn id="72" idx="0"/>
          </p:cNvCxnSpPr>
          <p:nvPr/>
        </p:nvCxnSpPr>
        <p:spPr>
          <a:xfrm rot="16200000" flipH="1">
            <a:off x="6580356" y="-840981"/>
            <a:ext cx="1407095" cy="7437664"/>
          </a:xfrm>
          <a:prstGeom prst="bentConnector3">
            <a:avLst>
              <a:gd name="adj1" fmla="val -162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a:extLst>
              <a:ext uri="{FF2B5EF4-FFF2-40B4-BE49-F238E27FC236}">
                <a16:creationId xmlns:a16="http://schemas.microsoft.com/office/drawing/2014/main" id="{76C492AF-5CA1-B143-87D2-025D09A26EAB}"/>
              </a:ext>
            </a:extLst>
          </p:cNvPr>
          <p:cNvCxnSpPr>
            <a:stCxn id="15" idx="0"/>
            <a:endCxn id="72" idx="0"/>
          </p:cNvCxnSpPr>
          <p:nvPr/>
        </p:nvCxnSpPr>
        <p:spPr>
          <a:xfrm rot="16200000" flipH="1">
            <a:off x="7947874" y="526537"/>
            <a:ext cx="1407095" cy="4702628"/>
          </a:xfrm>
          <a:prstGeom prst="bentConnector3">
            <a:avLst>
              <a:gd name="adj1" fmla="val -162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16FB8299-3C8D-1242-9E27-9C7DC76AC217}"/>
              </a:ext>
            </a:extLst>
          </p:cNvPr>
          <p:cNvCxnSpPr>
            <a:stCxn id="16" idx="0"/>
            <a:endCxn id="72" idx="0"/>
          </p:cNvCxnSpPr>
          <p:nvPr/>
        </p:nvCxnSpPr>
        <p:spPr>
          <a:xfrm rot="16200000" flipH="1">
            <a:off x="9394591" y="1973254"/>
            <a:ext cx="1330335" cy="1885954"/>
          </a:xfrm>
          <a:prstGeom prst="bentConnector3">
            <a:avLst>
              <a:gd name="adj1" fmla="val -2291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D9D74BCF-1AC7-1B42-BE6E-6FC34933594A}"/>
              </a:ext>
            </a:extLst>
          </p:cNvPr>
          <p:cNvCxnSpPr>
            <a:stCxn id="72" idx="2"/>
            <a:endCxn id="10" idx="0"/>
          </p:cNvCxnSpPr>
          <p:nvPr/>
        </p:nvCxnSpPr>
        <p:spPr>
          <a:xfrm>
            <a:off x="11002736" y="4626428"/>
            <a:ext cx="8168" cy="544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F176C88F-CF81-7E41-8574-24E8711684FE}"/>
              </a:ext>
            </a:extLst>
          </p:cNvPr>
          <p:cNvCxnSpPr>
            <a:cxnSpLocks/>
          </p:cNvCxnSpPr>
          <p:nvPr/>
        </p:nvCxnSpPr>
        <p:spPr>
          <a:xfrm rot="10800000" flipV="1">
            <a:off x="7594600" y="4730750"/>
            <a:ext cx="1530336" cy="439960"/>
          </a:xfrm>
          <a:prstGeom prst="bentConnector3">
            <a:avLst>
              <a:gd name="adj1" fmla="val 100208"/>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015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6AB88-95B7-2543-945A-EA52FAEB02D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8FA07AE-81D5-0A43-8905-4C9C0811FF65}"/>
              </a:ext>
            </a:extLst>
          </p:cNvPr>
          <p:cNvSpPr>
            <a:spLocks noGrp="1"/>
          </p:cNvSpPr>
          <p:nvPr>
            <p:ph idx="1"/>
          </p:nvPr>
        </p:nvSpPr>
        <p:spPr/>
        <p:txBody>
          <a:bodyPr/>
          <a:lstStyle/>
          <a:p>
            <a:r>
              <a:rPr lang="en-US" dirty="0"/>
              <a:t>Treatment of pediatric diaphyseal femur fractures is based on patient age, weight/size, fracture characteristics and family social situation.</a:t>
            </a:r>
          </a:p>
          <a:p>
            <a:r>
              <a:rPr lang="en-US" dirty="0"/>
              <a:t>NAT should always be considered in patients under 36 months of age.</a:t>
            </a:r>
          </a:p>
          <a:p>
            <a:r>
              <a:rPr lang="en-US" dirty="0"/>
              <a:t>Options include Pavlik harness, spica casting, flexible nailing, submuscular plating, rigid nailing and external fixation.</a:t>
            </a:r>
          </a:p>
          <a:p>
            <a:r>
              <a:rPr lang="en-US" dirty="0"/>
              <a:t>Each treatment option has its own set of technical challenges and possible complications to consider.</a:t>
            </a:r>
          </a:p>
          <a:p>
            <a:endParaRPr lang="en-US" dirty="0"/>
          </a:p>
        </p:txBody>
      </p:sp>
    </p:spTree>
    <p:extLst>
      <p:ext uri="{BB962C8B-B14F-4D97-AF65-F5344CB8AC3E}">
        <p14:creationId xmlns:p14="http://schemas.microsoft.com/office/powerpoint/2010/main" val="2022222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u="sng" dirty="0"/>
              <a:t>AAOS Clinical Practice Guidelines 2015</a:t>
            </a:r>
            <a:endParaRPr lang="en-US" b="1" u="sng" dirty="0"/>
          </a:p>
        </p:txBody>
      </p:sp>
      <p:sp>
        <p:nvSpPr>
          <p:cNvPr id="3" name="Content Placeholder 2"/>
          <p:cNvSpPr>
            <a:spLocks noGrp="1"/>
          </p:cNvSpPr>
          <p:nvPr>
            <p:ph idx="1"/>
          </p:nvPr>
        </p:nvSpPr>
        <p:spPr>
          <a:xfrm>
            <a:off x="838200" y="1825625"/>
            <a:ext cx="8288867" cy="4351338"/>
          </a:xfrm>
        </p:spPr>
        <p:txBody>
          <a:bodyPr>
            <a:normAutofit/>
          </a:bodyPr>
          <a:lstStyle/>
          <a:p>
            <a:r>
              <a:rPr lang="en-US" b="1" dirty="0"/>
              <a:t>Grade A recommendation</a:t>
            </a:r>
          </a:p>
          <a:p>
            <a:pPr lvl="1"/>
            <a:r>
              <a:rPr lang="en-US" dirty="0"/>
              <a:t>Children aged &lt;36 months with a diaphyseal femur fracture should be evaluated for non-accidental trauma. </a:t>
            </a:r>
          </a:p>
          <a:p>
            <a:pPr lvl="2"/>
            <a:r>
              <a:rPr lang="en-US" dirty="0"/>
              <a:t>Level of Evidence: II</a:t>
            </a:r>
          </a:p>
          <a:p>
            <a:pPr lvl="2"/>
            <a:r>
              <a:rPr lang="en-US" dirty="0"/>
              <a:t>12-14% of femur fractures in this age group are secondary to NAT</a:t>
            </a:r>
            <a:br>
              <a:rPr lang="en-US" dirty="0"/>
            </a:br>
            <a:endParaRPr lang="en-US" dirty="0"/>
          </a:p>
          <a:p>
            <a:r>
              <a:rPr lang="en-US" b="1" dirty="0"/>
              <a:t>Grade B Recommendation</a:t>
            </a:r>
          </a:p>
          <a:p>
            <a:pPr lvl="1"/>
            <a:r>
              <a:rPr lang="en-US" dirty="0"/>
              <a:t>Treatment with early spica casting or traction with delayed spica casting for children aged 6 months to 5 years with a diaphyseal femur fracture with &lt;2 cm of shortening. </a:t>
            </a:r>
          </a:p>
          <a:p>
            <a:pPr lvl="2"/>
            <a:r>
              <a:rPr lang="en-US" dirty="0"/>
              <a:t>Level of Evidence: II</a:t>
            </a:r>
            <a:br>
              <a:rPr lang="en-US" dirty="0"/>
            </a:br>
            <a:endParaRPr lang="en-US" dirty="0"/>
          </a:p>
          <a:p>
            <a:pPr lvl="1"/>
            <a:endParaRPr lang="en-US" b="1" dirty="0"/>
          </a:p>
        </p:txBody>
      </p:sp>
      <p:grpSp>
        <p:nvGrpSpPr>
          <p:cNvPr id="8" name="Group 7">
            <a:extLst>
              <a:ext uri="{FF2B5EF4-FFF2-40B4-BE49-F238E27FC236}">
                <a16:creationId xmlns:a16="http://schemas.microsoft.com/office/drawing/2014/main" id="{D22B95DD-A532-2F4E-9727-690C6FC967B6}"/>
              </a:ext>
            </a:extLst>
          </p:cNvPr>
          <p:cNvGrpSpPr/>
          <p:nvPr/>
        </p:nvGrpSpPr>
        <p:grpSpPr>
          <a:xfrm>
            <a:off x="5050973" y="1825625"/>
            <a:ext cx="1861454" cy="416832"/>
            <a:chOff x="5181601" y="1825625"/>
            <a:chExt cx="1861454" cy="416832"/>
          </a:xfrm>
        </p:grpSpPr>
        <p:sp>
          <p:nvSpPr>
            <p:cNvPr id="4" name="5-Point Star 3">
              <a:extLst>
                <a:ext uri="{FF2B5EF4-FFF2-40B4-BE49-F238E27FC236}">
                  <a16:creationId xmlns:a16="http://schemas.microsoft.com/office/drawing/2014/main" id="{FFA2022B-0574-824E-974B-0F1EE3AC5DAD}"/>
                </a:ext>
              </a:extLst>
            </p:cNvPr>
            <p:cNvSpPr/>
            <p:nvPr/>
          </p:nvSpPr>
          <p:spPr>
            <a:xfrm>
              <a:off x="5181601"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a:extLst>
                <a:ext uri="{FF2B5EF4-FFF2-40B4-BE49-F238E27FC236}">
                  <a16:creationId xmlns:a16="http://schemas.microsoft.com/office/drawing/2014/main" id="{BF4F584F-D3C8-4947-83EC-209E491735F6}"/>
                </a:ext>
              </a:extLst>
            </p:cNvPr>
            <p:cNvSpPr/>
            <p:nvPr/>
          </p:nvSpPr>
          <p:spPr>
            <a:xfrm>
              <a:off x="6585856"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2305A0F1-D810-C84B-A327-7FF144583EC5}"/>
                </a:ext>
              </a:extLst>
            </p:cNvPr>
            <p:cNvSpPr/>
            <p:nvPr/>
          </p:nvSpPr>
          <p:spPr>
            <a:xfrm>
              <a:off x="5649686"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0C586E2C-2B12-134C-BB9B-4FF29B2F2C5A}"/>
                </a:ext>
              </a:extLst>
            </p:cNvPr>
            <p:cNvSpPr/>
            <p:nvPr/>
          </p:nvSpPr>
          <p:spPr>
            <a:xfrm>
              <a:off x="6117771"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AA09FF11-0956-644A-9F07-B2CFAC037230}"/>
              </a:ext>
            </a:extLst>
          </p:cNvPr>
          <p:cNvGrpSpPr/>
          <p:nvPr/>
        </p:nvGrpSpPr>
        <p:grpSpPr>
          <a:xfrm>
            <a:off x="5165273" y="4001294"/>
            <a:ext cx="1393369" cy="416832"/>
            <a:chOff x="5181601" y="1825625"/>
            <a:chExt cx="1393369" cy="416832"/>
          </a:xfrm>
        </p:grpSpPr>
        <p:sp>
          <p:nvSpPr>
            <p:cNvPr id="10" name="5-Point Star 9">
              <a:extLst>
                <a:ext uri="{FF2B5EF4-FFF2-40B4-BE49-F238E27FC236}">
                  <a16:creationId xmlns:a16="http://schemas.microsoft.com/office/drawing/2014/main" id="{D4156C1F-3B1E-944C-9441-88152BB0E872}"/>
                </a:ext>
              </a:extLst>
            </p:cNvPr>
            <p:cNvSpPr/>
            <p:nvPr/>
          </p:nvSpPr>
          <p:spPr>
            <a:xfrm>
              <a:off x="5181601"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a:extLst>
                <a:ext uri="{FF2B5EF4-FFF2-40B4-BE49-F238E27FC236}">
                  <a16:creationId xmlns:a16="http://schemas.microsoft.com/office/drawing/2014/main" id="{9780366E-C623-F84E-92F3-F158CAD647B4}"/>
                </a:ext>
              </a:extLst>
            </p:cNvPr>
            <p:cNvSpPr/>
            <p:nvPr/>
          </p:nvSpPr>
          <p:spPr>
            <a:xfrm>
              <a:off x="5649686"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a:extLst>
                <a:ext uri="{FF2B5EF4-FFF2-40B4-BE49-F238E27FC236}">
                  <a16:creationId xmlns:a16="http://schemas.microsoft.com/office/drawing/2014/main" id="{C9FFB578-153D-3342-82A4-F9A5E71F0744}"/>
                </a:ext>
              </a:extLst>
            </p:cNvPr>
            <p:cNvSpPr/>
            <p:nvPr/>
          </p:nvSpPr>
          <p:spPr>
            <a:xfrm>
              <a:off x="6117771"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6F72377-4689-C843-A1AE-0B3D957CBE32}"/>
              </a:ext>
            </a:extLst>
          </p:cNvPr>
          <p:cNvSpPr/>
          <p:nvPr/>
        </p:nvSpPr>
        <p:spPr>
          <a:xfrm>
            <a:off x="4016828" y="5948385"/>
            <a:ext cx="8512629" cy="738664"/>
          </a:xfrm>
          <a:prstGeom prst="rect">
            <a:avLst/>
          </a:prstGeom>
        </p:spPr>
        <p:txBody>
          <a:bodyPr wrap="square">
            <a:spAutoFit/>
          </a:bodyPr>
          <a:lstStyle/>
          <a:p>
            <a:r>
              <a:rPr lang="en-US" sz="1400" dirty="0"/>
              <a:t>Kocher MS, Sink EL, </a:t>
            </a:r>
            <a:r>
              <a:rPr lang="en-US" sz="1400" dirty="0" err="1"/>
              <a:t>Blasier</a:t>
            </a:r>
            <a:r>
              <a:rPr lang="en-US" sz="1400" dirty="0"/>
              <a:t> RD, </a:t>
            </a:r>
            <a:r>
              <a:rPr lang="en-US" sz="1400" dirty="0" err="1"/>
              <a:t>Luhmann</a:t>
            </a:r>
            <a:r>
              <a:rPr lang="en-US" sz="1400" dirty="0"/>
              <a:t> SJ, Mehlman CT, </a:t>
            </a:r>
            <a:r>
              <a:rPr lang="en-US" sz="1400" dirty="0" err="1"/>
              <a:t>Scher</a:t>
            </a:r>
            <a:r>
              <a:rPr lang="en-US" sz="1400" dirty="0"/>
              <a:t> DM, </a:t>
            </a:r>
            <a:r>
              <a:rPr lang="en-US" sz="1400" dirty="0" err="1"/>
              <a:t>Matheney</a:t>
            </a:r>
            <a:r>
              <a:rPr lang="en-US" sz="1400" dirty="0"/>
              <a:t> T, Sanders JO, Watters WC 3rd, Goldberg MJ, Keith MW, Haralson RH 3rd, </a:t>
            </a:r>
            <a:r>
              <a:rPr lang="en-US" sz="1400" dirty="0" err="1"/>
              <a:t>Turkelson</a:t>
            </a:r>
            <a:r>
              <a:rPr lang="en-US" sz="1400" dirty="0"/>
              <a:t> CM, </a:t>
            </a:r>
            <a:r>
              <a:rPr lang="en-US" sz="1400" dirty="0" err="1"/>
              <a:t>Wies</a:t>
            </a:r>
            <a:r>
              <a:rPr lang="en-US" sz="1400" dirty="0"/>
              <a:t> JL, </a:t>
            </a:r>
            <a:r>
              <a:rPr lang="en-US" sz="1400" dirty="0" err="1"/>
              <a:t>Sluka</a:t>
            </a:r>
            <a:r>
              <a:rPr lang="en-US" sz="1400" dirty="0"/>
              <a:t> P, Hitchcock K. Treatment of pediatric diaphyseal femur fractures. J Am </a:t>
            </a:r>
            <a:r>
              <a:rPr lang="en-US" sz="1400" dirty="0" err="1"/>
              <a:t>Acad</a:t>
            </a:r>
            <a:r>
              <a:rPr lang="en-US" sz="1400" dirty="0"/>
              <a:t> </a:t>
            </a:r>
            <a:r>
              <a:rPr lang="en-US" sz="1400" dirty="0" err="1"/>
              <a:t>Orthop</a:t>
            </a:r>
            <a:r>
              <a:rPr lang="en-US" sz="1400" dirty="0"/>
              <a:t> Surg. 2009 Nov;17(11):718-25. </a:t>
            </a:r>
          </a:p>
        </p:txBody>
      </p:sp>
      <p:pic>
        <p:nvPicPr>
          <p:cNvPr id="15" name="Picture 14" descr="A close - up of a person's body&#10;&#10;Description automatically generated with low confidence">
            <a:extLst>
              <a:ext uri="{FF2B5EF4-FFF2-40B4-BE49-F238E27FC236}">
                <a16:creationId xmlns:a16="http://schemas.microsoft.com/office/drawing/2014/main" id="{9DAF21B4-7DFC-D448-9D19-D67B39395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37994" y="2034041"/>
            <a:ext cx="1782723" cy="3512344"/>
          </a:xfrm>
          <a:prstGeom prst="rect">
            <a:avLst/>
          </a:prstGeom>
        </p:spPr>
      </p:pic>
    </p:spTree>
    <p:extLst>
      <p:ext uri="{BB962C8B-B14F-4D97-AF65-F5344CB8AC3E}">
        <p14:creationId xmlns:p14="http://schemas.microsoft.com/office/powerpoint/2010/main" val="4340738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857B-C188-ED44-BB88-16549FAD1B46}"/>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CB935D12-CFF1-DF4B-9445-7799BE9A4485}"/>
              </a:ext>
            </a:extLst>
          </p:cNvPr>
          <p:cNvSpPr>
            <a:spLocks noGrp="1"/>
          </p:cNvSpPr>
          <p:nvPr>
            <p:ph idx="1"/>
          </p:nvPr>
        </p:nvSpPr>
        <p:spPr>
          <a:xfrm>
            <a:off x="838200" y="1519083"/>
            <a:ext cx="10515600" cy="5180269"/>
          </a:xfrm>
        </p:spPr>
        <p:txBody>
          <a:bodyPr>
            <a:normAutofit fontScale="40000" lnSpcReduction="20000"/>
          </a:bodyPr>
          <a:lstStyle/>
          <a:p>
            <a:r>
              <a:rPr lang="en-US" dirty="0" err="1"/>
              <a:t>Anglen</a:t>
            </a:r>
            <a:r>
              <a:rPr lang="en-US" dirty="0"/>
              <a:t> JO, Choi L. Treatment options in pediatric femoral shaft fractures. J </a:t>
            </a:r>
            <a:r>
              <a:rPr lang="en-US" dirty="0" err="1"/>
              <a:t>Orthop</a:t>
            </a:r>
            <a:r>
              <a:rPr lang="en-US" dirty="0"/>
              <a:t> Trauma. 2005 Nov-Dec;19(10):724-33. </a:t>
            </a:r>
            <a:r>
              <a:rPr lang="en-US" dirty="0" err="1"/>
              <a:t>doi</a:t>
            </a:r>
            <a:r>
              <a:rPr lang="en-US" dirty="0"/>
              <a:t>: 10.1097/01.bot.0000192294.47047.99. PMID: 16314721.</a:t>
            </a:r>
          </a:p>
          <a:p>
            <a:r>
              <a:rPr lang="en-US" dirty="0" err="1"/>
              <a:t>Cassinelli</a:t>
            </a:r>
            <a:r>
              <a:rPr lang="en-US" dirty="0"/>
              <a:t> EH, Young B, Vogt M, Pierce MC, </a:t>
            </a:r>
            <a:r>
              <a:rPr lang="en-US" dirty="0" err="1"/>
              <a:t>Deeney</a:t>
            </a:r>
            <a:r>
              <a:rPr lang="en-US" dirty="0"/>
              <a:t> VF. Spica cast application in the emergency room for select pediatric femur fractures. J </a:t>
            </a:r>
            <a:r>
              <a:rPr lang="en-US" dirty="0" err="1"/>
              <a:t>Orthop</a:t>
            </a:r>
            <a:r>
              <a:rPr lang="en-US" dirty="0"/>
              <a:t> Trauma. 2005 Nov-Dec;19(10):709-16. </a:t>
            </a:r>
            <a:r>
              <a:rPr lang="en-US" dirty="0" err="1"/>
              <a:t>doi</a:t>
            </a:r>
            <a:r>
              <a:rPr lang="en-US" dirty="0"/>
              <a:t>: 10.1097/01.bot.0000184146.82824.35. PMID: 16314719.</a:t>
            </a:r>
          </a:p>
          <a:p>
            <a:r>
              <a:rPr lang="en-US" dirty="0"/>
              <a:t>Gordon JE, Mehlman CT. The Community Orthopaedic Surgeon Taking Trauma Call: Pediatric Femoral Shaft Fracture Pearls and Pitfalls. J </a:t>
            </a:r>
            <a:r>
              <a:rPr lang="en-US" dirty="0" err="1"/>
              <a:t>Orthop</a:t>
            </a:r>
            <a:r>
              <a:rPr lang="en-US" dirty="0"/>
              <a:t> Trauma. 2017 Nov;31 Suppl 6:S16-S21.  </a:t>
            </a:r>
          </a:p>
          <a:p>
            <a:r>
              <a:rPr lang="en-US" dirty="0" err="1"/>
              <a:t>Hedequist</a:t>
            </a:r>
            <a:r>
              <a:rPr lang="en-US" dirty="0"/>
              <a:t> DJ, Sink E. Technical aspects of bridge plating for pediatric femur fractures. J </a:t>
            </a:r>
            <a:r>
              <a:rPr lang="en-US" dirty="0" err="1"/>
              <a:t>Orthop</a:t>
            </a:r>
            <a:r>
              <a:rPr lang="en-US" dirty="0"/>
              <a:t> Trauma. 2005 Apr;19(4):276-9. </a:t>
            </a:r>
            <a:r>
              <a:rPr lang="en-US" dirty="0" err="1"/>
              <a:t>doi</a:t>
            </a:r>
            <a:r>
              <a:rPr lang="en-US" dirty="0"/>
              <a:t>: 10.1097/01.bot.0000142324.59313.50. PMID: 15795577.</a:t>
            </a:r>
          </a:p>
          <a:p>
            <a:r>
              <a:rPr lang="en-US" dirty="0"/>
              <a:t>Herrera-Soto JA, </a:t>
            </a:r>
            <a:r>
              <a:rPr lang="en-US" dirty="0" err="1"/>
              <a:t>Meuret</a:t>
            </a:r>
            <a:r>
              <a:rPr lang="en-US" dirty="0"/>
              <a:t> R, Phillips JH, Vogel DJ. The management of pediatric subtrochanteric femur fractures with a statically locked intramedullary nail. J </a:t>
            </a:r>
            <a:r>
              <a:rPr lang="en-US" dirty="0" err="1"/>
              <a:t>Orthop</a:t>
            </a:r>
            <a:r>
              <a:rPr lang="en-US" dirty="0"/>
              <a:t> Trauma. 2015 Jan;29(1):e7-e11. </a:t>
            </a:r>
          </a:p>
          <a:p>
            <a:r>
              <a:rPr lang="en-US" dirty="0" err="1"/>
              <a:t>Hosalkar</a:t>
            </a:r>
            <a:r>
              <a:rPr lang="en-US" dirty="0"/>
              <a:t> HS, Pandya NK, Cho RH, Glaser DA, Moor MA, Herman MJ. Intramedullary nailing of pediatric femoral shaft fracture. J Am </a:t>
            </a:r>
            <a:r>
              <a:rPr lang="en-US" dirty="0" err="1"/>
              <a:t>Acad</a:t>
            </a:r>
            <a:r>
              <a:rPr lang="en-US" dirty="0"/>
              <a:t> </a:t>
            </a:r>
            <a:r>
              <a:rPr lang="en-US" dirty="0" err="1"/>
              <a:t>Orthop</a:t>
            </a:r>
            <a:r>
              <a:rPr lang="en-US" dirty="0"/>
              <a:t> Surg. 2011 Aug;19(8):472-81. </a:t>
            </a:r>
            <a:r>
              <a:rPr lang="en-US" dirty="0" err="1"/>
              <a:t>doi</a:t>
            </a:r>
            <a:r>
              <a:rPr lang="en-US" dirty="0"/>
              <a:t>: 10.5435/00124635-201108000-00003. PMID: 21807915.</a:t>
            </a:r>
          </a:p>
          <a:p>
            <a:r>
              <a:rPr lang="en-US" dirty="0"/>
              <a:t>Kocher MS, Sink EL, </a:t>
            </a:r>
            <a:r>
              <a:rPr lang="en-US" dirty="0" err="1"/>
              <a:t>Blasier</a:t>
            </a:r>
            <a:r>
              <a:rPr lang="en-US" dirty="0"/>
              <a:t> RD, </a:t>
            </a:r>
            <a:r>
              <a:rPr lang="en-US" dirty="0" err="1"/>
              <a:t>Luhmann</a:t>
            </a:r>
            <a:r>
              <a:rPr lang="en-US" dirty="0"/>
              <a:t> SJ, Mehlman CT, </a:t>
            </a:r>
            <a:r>
              <a:rPr lang="en-US" dirty="0" err="1"/>
              <a:t>Scher</a:t>
            </a:r>
            <a:r>
              <a:rPr lang="en-US" dirty="0"/>
              <a:t> DM, </a:t>
            </a:r>
            <a:r>
              <a:rPr lang="en-US" dirty="0" err="1"/>
              <a:t>Matheney</a:t>
            </a:r>
            <a:r>
              <a:rPr lang="en-US" dirty="0"/>
              <a:t> T, Sanders JO, Watters WC 3rd, Goldberg MJ, Keith MW, Haralson RH 3rd, </a:t>
            </a:r>
            <a:r>
              <a:rPr lang="en-US" dirty="0" err="1"/>
              <a:t>Turkelson</a:t>
            </a:r>
            <a:r>
              <a:rPr lang="en-US" dirty="0"/>
              <a:t> CM, </a:t>
            </a:r>
            <a:r>
              <a:rPr lang="en-US" dirty="0" err="1"/>
              <a:t>Wies</a:t>
            </a:r>
            <a:r>
              <a:rPr lang="en-US" dirty="0"/>
              <a:t> JL, </a:t>
            </a:r>
            <a:r>
              <a:rPr lang="en-US" dirty="0" err="1"/>
              <a:t>Sluka</a:t>
            </a:r>
            <a:r>
              <a:rPr lang="en-US" dirty="0"/>
              <a:t> P, Hitchcock K. Treatment of pediatric diaphyseal femur fractures. J Am </a:t>
            </a:r>
            <a:r>
              <a:rPr lang="en-US" dirty="0" err="1"/>
              <a:t>Acad</a:t>
            </a:r>
            <a:r>
              <a:rPr lang="en-US" dirty="0"/>
              <a:t> </a:t>
            </a:r>
            <a:r>
              <a:rPr lang="en-US" dirty="0" err="1"/>
              <a:t>Orthop</a:t>
            </a:r>
            <a:r>
              <a:rPr lang="en-US" dirty="0"/>
              <a:t> Surg. 2009 Nov;17(11):718-25. </a:t>
            </a:r>
            <a:r>
              <a:rPr lang="en-US" dirty="0" err="1"/>
              <a:t>doi</a:t>
            </a:r>
            <a:r>
              <a:rPr lang="en-US" dirty="0"/>
              <a:t>: 10.5435/00124635-200911000-00006. PMID: 19880682.</a:t>
            </a:r>
          </a:p>
          <a:p>
            <a:r>
              <a:rPr lang="en-US" dirty="0"/>
              <a:t>Leu D, Sargent MC, Ain MC, </a:t>
            </a:r>
            <a:r>
              <a:rPr lang="en-US" dirty="0" err="1"/>
              <a:t>Leet</a:t>
            </a:r>
            <a:r>
              <a:rPr lang="en-US" dirty="0"/>
              <a:t> AI, Tis JE, </a:t>
            </a:r>
            <a:r>
              <a:rPr lang="en-US" dirty="0" err="1"/>
              <a:t>Sponseller</a:t>
            </a:r>
            <a:r>
              <a:rPr lang="en-US" dirty="0"/>
              <a:t> PD. Spica casting for pediatric femoral fractures: a prospective, randomized controlled study of single-leg versus double-leg spica casts. J Bone Joint Surg Am. 2012 Jul 18;94(14):1259-64. </a:t>
            </a:r>
            <a:r>
              <a:rPr lang="en-US" dirty="0" err="1"/>
              <a:t>doi</a:t>
            </a:r>
            <a:r>
              <a:rPr lang="en-US" dirty="0"/>
              <a:t>: 10.2106/JBJS.K.00966. PMID: 22695973.</a:t>
            </a:r>
          </a:p>
          <a:p>
            <a:r>
              <a:rPr lang="en-US" dirty="0"/>
              <a:t>Marchand LS, Jacobson LG, Stuart AR, Haller JM, Higgins TF, Rothberg DL. Assessing Femoral Rotation: A Survey Comparison of Techniques. J </a:t>
            </a:r>
            <a:r>
              <a:rPr lang="en-US" dirty="0" err="1"/>
              <a:t>Orthop</a:t>
            </a:r>
            <a:r>
              <a:rPr lang="en-US" dirty="0"/>
              <a:t> Trauma. 2020 Mar;34(3):e96-e101.</a:t>
            </a:r>
          </a:p>
          <a:p>
            <a:r>
              <a:rPr lang="en-US" dirty="0"/>
              <a:t>Park KH, Park BK, Oh CW, Kim DW, Park H, Park KB. Overgrowth of the Femur After Internal Fixation in Children With Femoral Shaft Fracture-A Multicenter Study. J </a:t>
            </a:r>
            <a:r>
              <a:rPr lang="en-US" dirty="0" err="1"/>
              <a:t>Orthop</a:t>
            </a:r>
            <a:r>
              <a:rPr lang="en-US" dirty="0"/>
              <a:t> Trauma. 2020 Mar;34(3):e90-e95.</a:t>
            </a:r>
          </a:p>
          <a:p>
            <a:r>
              <a:rPr lang="en-US" dirty="0"/>
              <a:t>Rush JK, Kelly DM, Sawyer JR, Beaty JH, Warner WC Jr. Treatment of pediatric femur fractures with the Pavlik harness: multiyear clinical and radiographic outcomes. J </a:t>
            </a:r>
            <a:r>
              <a:rPr lang="en-US" dirty="0" err="1"/>
              <a:t>Pediatr</a:t>
            </a:r>
            <a:r>
              <a:rPr lang="en-US" dirty="0"/>
              <a:t> </a:t>
            </a:r>
            <a:r>
              <a:rPr lang="en-US" dirty="0" err="1"/>
              <a:t>Orthop</a:t>
            </a:r>
            <a:r>
              <a:rPr lang="en-US" dirty="0"/>
              <a:t>. 2013 Sep;33(6):614-7. </a:t>
            </a:r>
            <a:r>
              <a:rPr lang="en-US" dirty="0" err="1"/>
              <a:t>doi</a:t>
            </a:r>
            <a:r>
              <a:rPr lang="en-US" dirty="0"/>
              <a:t>: 10.1097/BPO.0b013e318292464a. PMID: 23774204.</a:t>
            </a:r>
          </a:p>
          <a:p>
            <a:r>
              <a:rPr lang="en-US" dirty="0"/>
              <a:t>Sargent MC. Single-Leg Spica Cast Application for Treatment of Pediatric Femoral Fracture. JBJS Essent Surg Tech. 2017 Sep 13;7(3):e26.</a:t>
            </a:r>
          </a:p>
          <a:p>
            <a:r>
              <a:rPr lang="en-US" dirty="0" err="1"/>
              <a:t>Sutphen</a:t>
            </a:r>
            <a:r>
              <a:rPr lang="en-US" dirty="0"/>
              <a:t> SA, Beebe AC, </a:t>
            </a:r>
            <a:r>
              <a:rPr lang="en-US" dirty="0" err="1"/>
              <a:t>Klingele</a:t>
            </a:r>
            <a:r>
              <a:rPr lang="en-US" dirty="0"/>
              <a:t> KE. Bridge Plating Length-Unstable Pediatric Femoral Shaft Fractures. J </a:t>
            </a:r>
            <a:r>
              <a:rPr lang="en-US" dirty="0" err="1"/>
              <a:t>Pediatr</a:t>
            </a:r>
            <a:r>
              <a:rPr lang="en-US" dirty="0"/>
              <a:t> </a:t>
            </a:r>
            <a:r>
              <a:rPr lang="en-US" dirty="0" err="1"/>
              <a:t>Orthop</a:t>
            </a:r>
            <a:r>
              <a:rPr lang="en-US" dirty="0"/>
              <a:t>. 2016 Jun;36 Suppl 1:S29-34. </a:t>
            </a:r>
            <a:r>
              <a:rPr lang="en-US" dirty="0" err="1"/>
              <a:t>doi</a:t>
            </a:r>
            <a:r>
              <a:rPr lang="en-US" dirty="0"/>
              <a:t>: 10.1097/BPO.0000000000000761. PMID: 27078229.</a:t>
            </a:r>
          </a:p>
        </p:txBody>
      </p:sp>
    </p:spTree>
    <p:extLst>
      <p:ext uri="{BB962C8B-B14F-4D97-AF65-F5344CB8AC3E}">
        <p14:creationId xmlns:p14="http://schemas.microsoft.com/office/powerpoint/2010/main" val="3267827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756" y="340187"/>
            <a:ext cx="10515600" cy="1325563"/>
          </a:xfrm>
        </p:spPr>
        <p:txBody>
          <a:bodyPr/>
          <a:lstStyle/>
          <a:p>
            <a:r>
              <a:rPr lang="en-US" u="sng" dirty="0"/>
              <a:t>AAOS Clinical Practice Guidelines 2015</a:t>
            </a:r>
            <a:endParaRPr lang="en-US" b="1" u="sng" dirty="0"/>
          </a:p>
        </p:txBody>
      </p:sp>
      <p:sp>
        <p:nvSpPr>
          <p:cNvPr id="3" name="Content Placeholder 2"/>
          <p:cNvSpPr>
            <a:spLocks noGrp="1"/>
          </p:cNvSpPr>
          <p:nvPr>
            <p:ph idx="1"/>
          </p:nvPr>
        </p:nvSpPr>
        <p:spPr>
          <a:xfrm>
            <a:off x="838200" y="1825625"/>
            <a:ext cx="8119533" cy="4351338"/>
          </a:xfrm>
        </p:spPr>
        <p:txBody>
          <a:bodyPr>
            <a:normAutofit lnSpcReduction="10000"/>
          </a:bodyPr>
          <a:lstStyle/>
          <a:p>
            <a:r>
              <a:rPr lang="en-US" b="1" dirty="0"/>
              <a:t>Grade C Recommendations</a:t>
            </a:r>
          </a:p>
          <a:p>
            <a:pPr lvl="1"/>
            <a:r>
              <a:rPr lang="en-US" dirty="0"/>
              <a:t>Treatment with a Pavlik harness or spica cast are both options for infants aged ≤6 months with a diaphyseal femur fracture. </a:t>
            </a:r>
          </a:p>
          <a:p>
            <a:pPr lvl="1"/>
            <a:endParaRPr lang="en-US" dirty="0"/>
          </a:p>
          <a:p>
            <a:pPr lvl="1"/>
            <a:r>
              <a:rPr lang="en-US" dirty="0"/>
              <a:t>When the spica cast is used in children aged 6 months to 5 years, you may consider altering the treatment plan when the fracture shortens &gt;2 cm. </a:t>
            </a:r>
          </a:p>
          <a:p>
            <a:pPr lvl="1"/>
            <a:endParaRPr lang="en-US" dirty="0"/>
          </a:p>
          <a:p>
            <a:pPr lvl="1"/>
            <a:r>
              <a:rPr lang="en-US" dirty="0"/>
              <a:t>Waterproof cast liners for spica casts are an option for use in children diagnosed with pediatric diaphyseal femur fractures. </a:t>
            </a:r>
            <a:br>
              <a:rPr lang="en-US" dirty="0"/>
            </a:br>
            <a:r>
              <a:rPr lang="en-US" dirty="0"/>
              <a:t>			</a:t>
            </a:r>
          </a:p>
          <a:p>
            <a:pPr lvl="1"/>
            <a:endParaRPr lang="en-US" dirty="0"/>
          </a:p>
          <a:p>
            <a:pPr lvl="1"/>
            <a:endParaRPr lang="en-US" b="1" dirty="0"/>
          </a:p>
        </p:txBody>
      </p:sp>
      <p:grpSp>
        <p:nvGrpSpPr>
          <p:cNvPr id="4" name="Group 3">
            <a:extLst>
              <a:ext uri="{FF2B5EF4-FFF2-40B4-BE49-F238E27FC236}">
                <a16:creationId xmlns:a16="http://schemas.microsoft.com/office/drawing/2014/main" id="{EBD10329-DE82-594A-8FEE-E8CCC006EE29}"/>
              </a:ext>
            </a:extLst>
          </p:cNvPr>
          <p:cNvGrpSpPr/>
          <p:nvPr/>
        </p:nvGrpSpPr>
        <p:grpSpPr>
          <a:xfrm>
            <a:off x="5268688" y="1825625"/>
            <a:ext cx="925284" cy="416832"/>
            <a:chOff x="5181601" y="1825625"/>
            <a:chExt cx="925284" cy="416832"/>
          </a:xfrm>
        </p:grpSpPr>
        <p:sp>
          <p:nvSpPr>
            <p:cNvPr id="5" name="5-Point Star 4">
              <a:extLst>
                <a:ext uri="{FF2B5EF4-FFF2-40B4-BE49-F238E27FC236}">
                  <a16:creationId xmlns:a16="http://schemas.microsoft.com/office/drawing/2014/main" id="{42F3D318-068F-014E-8907-D26062F351A2}"/>
                </a:ext>
              </a:extLst>
            </p:cNvPr>
            <p:cNvSpPr/>
            <p:nvPr/>
          </p:nvSpPr>
          <p:spPr>
            <a:xfrm>
              <a:off x="5181601"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a:extLst>
                <a:ext uri="{FF2B5EF4-FFF2-40B4-BE49-F238E27FC236}">
                  <a16:creationId xmlns:a16="http://schemas.microsoft.com/office/drawing/2014/main" id="{A9761231-9F27-394C-A4B0-8CF873297E59}"/>
                </a:ext>
              </a:extLst>
            </p:cNvPr>
            <p:cNvSpPr/>
            <p:nvPr/>
          </p:nvSpPr>
          <p:spPr>
            <a:xfrm>
              <a:off x="5649686"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168158FE-6DE3-654A-B0A3-9A067622558F}"/>
              </a:ext>
            </a:extLst>
          </p:cNvPr>
          <p:cNvSpPr/>
          <p:nvPr/>
        </p:nvSpPr>
        <p:spPr>
          <a:xfrm>
            <a:off x="4016828" y="5948385"/>
            <a:ext cx="8512629" cy="738664"/>
          </a:xfrm>
          <a:prstGeom prst="rect">
            <a:avLst/>
          </a:prstGeom>
        </p:spPr>
        <p:txBody>
          <a:bodyPr wrap="square">
            <a:spAutoFit/>
          </a:bodyPr>
          <a:lstStyle/>
          <a:p>
            <a:r>
              <a:rPr lang="en-US" sz="1400" dirty="0"/>
              <a:t>Kocher MS, Sink EL, </a:t>
            </a:r>
            <a:r>
              <a:rPr lang="en-US" sz="1400" dirty="0" err="1"/>
              <a:t>Blasier</a:t>
            </a:r>
            <a:r>
              <a:rPr lang="en-US" sz="1400" dirty="0"/>
              <a:t> RD, </a:t>
            </a:r>
            <a:r>
              <a:rPr lang="en-US" sz="1400" dirty="0" err="1"/>
              <a:t>Luhmann</a:t>
            </a:r>
            <a:r>
              <a:rPr lang="en-US" sz="1400" dirty="0"/>
              <a:t> SJ, Mehlman CT, </a:t>
            </a:r>
            <a:r>
              <a:rPr lang="en-US" sz="1400" dirty="0" err="1"/>
              <a:t>Scher</a:t>
            </a:r>
            <a:r>
              <a:rPr lang="en-US" sz="1400" dirty="0"/>
              <a:t> DM, </a:t>
            </a:r>
            <a:r>
              <a:rPr lang="en-US" sz="1400" dirty="0" err="1"/>
              <a:t>Matheney</a:t>
            </a:r>
            <a:r>
              <a:rPr lang="en-US" sz="1400" dirty="0"/>
              <a:t> T, Sanders JO, Watters WC 3rd, Goldberg MJ, Keith MW, Haralson RH 3rd, </a:t>
            </a:r>
            <a:r>
              <a:rPr lang="en-US" sz="1400" dirty="0" err="1"/>
              <a:t>Turkelson</a:t>
            </a:r>
            <a:r>
              <a:rPr lang="en-US" sz="1400" dirty="0"/>
              <a:t> CM, </a:t>
            </a:r>
            <a:r>
              <a:rPr lang="en-US" sz="1400" dirty="0" err="1"/>
              <a:t>Wies</a:t>
            </a:r>
            <a:r>
              <a:rPr lang="en-US" sz="1400" dirty="0"/>
              <a:t> JL, </a:t>
            </a:r>
            <a:r>
              <a:rPr lang="en-US" sz="1400" dirty="0" err="1"/>
              <a:t>Sluka</a:t>
            </a:r>
            <a:r>
              <a:rPr lang="en-US" sz="1400" dirty="0"/>
              <a:t> P, Hitchcock K. Treatment of pediatric diaphyseal femur fractures. J Am </a:t>
            </a:r>
            <a:r>
              <a:rPr lang="en-US" sz="1400" dirty="0" err="1"/>
              <a:t>Acad</a:t>
            </a:r>
            <a:r>
              <a:rPr lang="en-US" sz="1400" dirty="0"/>
              <a:t> </a:t>
            </a:r>
            <a:r>
              <a:rPr lang="en-US" sz="1400" dirty="0" err="1"/>
              <a:t>Orthop</a:t>
            </a:r>
            <a:r>
              <a:rPr lang="en-US" sz="1400" dirty="0"/>
              <a:t> Surg. 2009 Nov;17(11):718-25. </a:t>
            </a:r>
          </a:p>
        </p:txBody>
      </p:sp>
      <p:pic>
        <p:nvPicPr>
          <p:cNvPr id="10" name="Picture 9">
            <a:extLst>
              <a:ext uri="{FF2B5EF4-FFF2-40B4-BE49-F238E27FC236}">
                <a16:creationId xmlns:a16="http://schemas.microsoft.com/office/drawing/2014/main" id="{6A3597CB-3CA0-B949-80BF-45111878C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56375" y="1919972"/>
            <a:ext cx="1854886" cy="3788704"/>
          </a:xfrm>
          <a:prstGeom prst="rect">
            <a:avLst/>
          </a:prstGeom>
        </p:spPr>
      </p:pic>
    </p:spTree>
    <p:extLst>
      <p:ext uri="{BB962C8B-B14F-4D97-AF65-F5344CB8AC3E}">
        <p14:creationId xmlns:p14="http://schemas.microsoft.com/office/powerpoint/2010/main" val="1387500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3" y="416069"/>
            <a:ext cx="10515600" cy="1325563"/>
          </a:xfrm>
        </p:spPr>
        <p:txBody>
          <a:bodyPr/>
          <a:lstStyle/>
          <a:p>
            <a:r>
              <a:rPr lang="en-US" u="sng" dirty="0"/>
              <a:t>AAOS Clinical Practice Guidelines 2015</a:t>
            </a:r>
            <a:endParaRPr lang="en-US" b="1" u="sng" dirty="0"/>
          </a:p>
        </p:txBody>
      </p:sp>
      <p:sp>
        <p:nvSpPr>
          <p:cNvPr id="3" name="Content Placeholder 2"/>
          <p:cNvSpPr>
            <a:spLocks noGrp="1"/>
          </p:cNvSpPr>
          <p:nvPr>
            <p:ph idx="1"/>
          </p:nvPr>
        </p:nvSpPr>
        <p:spPr>
          <a:xfrm>
            <a:off x="838200" y="1825625"/>
            <a:ext cx="9050867" cy="4351338"/>
          </a:xfrm>
        </p:spPr>
        <p:txBody>
          <a:bodyPr>
            <a:normAutofit lnSpcReduction="10000"/>
          </a:bodyPr>
          <a:lstStyle/>
          <a:p>
            <a:r>
              <a:rPr lang="en-US" b="1" dirty="0"/>
              <a:t>Grade C Recommendations</a:t>
            </a:r>
            <a:endParaRPr lang="en-US" dirty="0"/>
          </a:p>
          <a:p>
            <a:pPr lvl="1"/>
            <a:r>
              <a:rPr lang="en-US" dirty="0"/>
              <a:t>Flexible intramedullary nailing may be used to treat children aged 5 to 11 years with diaphyseal femur fractures. </a:t>
            </a:r>
          </a:p>
          <a:p>
            <a:pPr lvl="1"/>
            <a:endParaRPr lang="en-US" dirty="0"/>
          </a:p>
          <a:p>
            <a:pPr lvl="1"/>
            <a:r>
              <a:rPr lang="en-US" dirty="0"/>
              <a:t>Rigid trochanteric entry nailing, submuscular plating, and flexible intramedullary nails are treatment options for children aged 11 years to skeletal maturity with diaphyseal femur fractures but AVOID PIRIFORMIS ENTRY for rigid nailing.</a:t>
            </a:r>
          </a:p>
          <a:p>
            <a:pPr lvl="1"/>
            <a:endParaRPr lang="en-US" dirty="0"/>
          </a:p>
          <a:p>
            <a:pPr lvl="1"/>
            <a:r>
              <a:rPr lang="en-US" dirty="0"/>
              <a:t>Consider regional pain management for patient comfort perioperatively. </a:t>
            </a:r>
            <a:br>
              <a:rPr lang="en-US" dirty="0"/>
            </a:br>
            <a:r>
              <a:rPr lang="en-US" dirty="0"/>
              <a:t>			</a:t>
            </a:r>
          </a:p>
          <a:p>
            <a:pPr lvl="1"/>
            <a:endParaRPr lang="en-US" dirty="0"/>
          </a:p>
          <a:p>
            <a:pPr lvl="1"/>
            <a:endParaRPr lang="en-US" b="1" dirty="0"/>
          </a:p>
        </p:txBody>
      </p:sp>
      <p:grpSp>
        <p:nvGrpSpPr>
          <p:cNvPr id="4" name="Group 3">
            <a:extLst>
              <a:ext uri="{FF2B5EF4-FFF2-40B4-BE49-F238E27FC236}">
                <a16:creationId xmlns:a16="http://schemas.microsoft.com/office/drawing/2014/main" id="{169E23E4-BB49-1541-AE69-06F2A48D337F}"/>
              </a:ext>
            </a:extLst>
          </p:cNvPr>
          <p:cNvGrpSpPr/>
          <p:nvPr/>
        </p:nvGrpSpPr>
        <p:grpSpPr>
          <a:xfrm>
            <a:off x="5268688" y="1825625"/>
            <a:ext cx="925284" cy="416832"/>
            <a:chOff x="5181601" y="1825625"/>
            <a:chExt cx="925284" cy="416832"/>
          </a:xfrm>
        </p:grpSpPr>
        <p:sp>
          <p:nvSpPr>
            <p:cNvPr id="5" name="5-Point Star 4">
              <a:extLst>
                <a:ext uri="{FF2B5EF4-FFF2-40B4-BE49-F238E27FC236}">
                  <a16:creationId xmlns:a16="http://schemas.microsoft.com/office/drawing/2014/main" id="{1ED63B03-B0E2-A54F-A94A-DFFF44266E48}"/>
                </a:ext>
              </a:extLst>
            </p:cNvPr>
            <p:cNvSpPr/>
            <p:nvPr/>
          </p:nvSpPr>
          <p:spPr>
            <a:xfrm>
              <a:off x="5181601"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B7572AB2-6972-8242-B3F4-96A1F766FB39}"/>
                </a:ext>
              </a:extLst>
            </p:cNvPr>
            <p:cNvSpPr/>
            <p:nvPr/>
          </p:nvSpPr>
          <p:spPr>
            <a:xfrm>
              <a:off x="5649686" y="1825625"/>
              <a:ext cx="457199" cy="416832"/>
            </a:xfrm>
            <a:prstGeom prst="star5">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FEF626C-7E43-8E48-A57C-FE1451054FFB}"/>
              </a:ext>
            </a:extLst>
          </p:cNvPr>
          <p:cNvSpPr/>
          <p:nvPr/>
        </p:nvSpPr>
        <p:spPr>
          <a:xfrm>
            <a:off x="4016828" y="5948385"/>
            <a:ext cx="8512629" cy="738664"/>
          </a:xfrm>
          <a:prstGeom prst="rect">
            <a:avLst/>
          </a:prstGeom>
        </p:spPr>
        <p:txBody>
          <a:bodyPr wrap="square">
            <a:spAutoFit/>
          </a:bodyPr>
          <a:lstStyle/>
          <a:p>
            <a:r>
              <a:rPr lang="en-US" sz="1400" dirty="0"/>
              <a:t>Kocher MS, Sink EL, </a:t>
            </a:r>
            <a:r>
              <a:rPr lang="en-US" sz="1400" dirty="0" err="1"/>
              <a:t>Blasier</a:t>
            </a:r>
            <a:r>
              <a:rPr lang="en-US" sz="1400" dirty="0"/>
              <a:t> RD, </a:t>
            </a:r>
            <a:r>
              <a:rPr lang="en-US" sz="1400" dirty="0" err="1"/>
              <a:t>Luhmann</a:t>
            </a:r>
            <a:r>
              <a:rPr lang="en-US" sz="1400" dirty="0"/>
              <a:t> SJ, Mehlman CT, </a:t>
            </a:r>
            <a:r>
              <a:rPr lang="en-US" sz="1400" dirty="0" err="1"/>
              <a:t>Scher</a:t>
            </a:r>
            <a:r>
              <a:rPr lang="en-US" sz="1400" dirty="0"/>
              <a:t> DM, </a:t>
            </a:r>
            <a:r>
              <a:rPr lang="en-US" sz="1400" dirty="0" err="1"/>
              <a:t>Matheney</a:t>
            </a:r>
            <a:r>
              <a:rPr lang="en-US" sz="1400" dirty="0"/>
              <a:t> T, Sanders JO, Watters WC 3rd, Goldberg MJ, Keith MW, Haralson RH 3rd, </a:t>
            </a:r>
            <a:r>
              <a:rPr lang="en-US" sz="1400" dirty="0" err="1"/>
              <a:t>Turkelson</a:t>
            </a:r>
            <a:r>
              <a:rPr lang="en-US" sz="1400" dirty="0"/>
              <a:t> CM, </a:t>
            </a:r>
            <a:r>
              <a:rPr lang="en-US" sz="1400" dirty="0" err="1"/>
              <a:t>Wies</a:t>
            </a:r>
            <a:r>
              <a:rPr lang="en-US" sz="1400" dirty="0"/>
              <a:t> JL, </a:t>
            </a:r>
            <a:r>
              <a:rPr lang="en-US" sz="1400" dirty="0" err="1"/>
              <a:t>Sluka</a:t>
            </a:r>
            <a:r>
              <a:rPr lang="en-US" sz="1400" dirty="0"/>
              <a:t> P, Hitchcock K. Treatment of pediatric diaphyseal femur fractures. J Am </a:t>
            </a:r>
            <a:r>
              <a:rPr lang="en-US" sz="1400" dirty="0" err="1"/>
              <a:t>Acad</a:t>
            </a:r>
            <a:r>
              <a:rPr lang="en-US" sz="1400" dirty="0"/>
              <a:t> </a:t>
            </a:r>
            <a:r>
              <a:rPr lang="en-US" sz="1400" dirty="0" err="1"/>
              <a:t>Orthop</a:t>
            </a:r>
            <a:r>
              <a:rPr lang="en-US" sz="1400" dirty="0"/>
              <a:t> Surg. 2009 Nov;17(11):718-25. </a:t>
            </a:r>
          </a:p>
        </p:txBody>
      </p:sp>
      <p:pic>
        <p:nvPicPr>
          <p:cNvPr id="13" name="Content Placeholder 3" descr="Screen Clipping">
            <a:extLst>
              <a:ext uri="{FF2B5EF4-FFF2-40B4-BE49-F238E27FC236}">
                <a16:creationId xmlns:a16="http://schemas.microsoft.com/office/drawing/2014/main" id="{D58337CA-5ADF-B349-937E-60C18FA5353D}"/>
              </a:ext>
            </a:extLst>
          </p:cNvPr>
          <p:cNvPicPr>
            <a:picLocks noChangeAspect="1"/>
          </p:cNvPicPr>
          <p:nvPr/>
        </p:nvPicPr>
        <p:blipFill rotWithShape="1">
          <a:blip r:embed="rId2">
            <a:extLst>
              <a:ext uri="{28A0092B-C50C-407E-A947-70E740481C1C}">
                <a14:useLocalDpi xmlns:a14="http://schemas.microsoft.com/office/drawing/2010/main" val="0"/>
              </a:ext>
            </a:extLst>
          </a:blip>
          <a:srcRect l="3547" r="74541" b="3928"/>
          <a:stretch/>
        </p:blipFill>
        <p:spPr>
          <a:xfrm>
            <a:off x="10158792" y="1516208"/>
            <a:ext cx="1693334" cy="4348184"/>
          </a:xfrm>
          <a:prstGeom prst="rect">
            <a:avLst/>
          </a:prstGeom>
        </p:spPr>
      </p:pic>
    </p:spTree>
    <p:extLst>
      <p:ext uri="{BB962C8B-B14F-4D97-AF65-F5344CB8AC3E}">
        <p14:creationId xmlns:p14="http://schemas.microsoft.com/office/powerpoint/2010/main" val="773807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EFCD82-A7B9-4B40-ACC9-4C092DB32FA4}"/>
              </a:ext>
            </a:extLst>
          </p:cNvPr>
          <p:cNvSpPr>
            <a:spLocks noGrp="1"/>
          </p:cNvSpPr>
          <p:nvPr>
            <p:ph type="title"/>
          </p:nvPr>
        </p:nvSpPr>
        <p:spPr/>
        <p:txBody>
          <a:bodyPr/>
          <a:lstStyle/>
          <a:p>
            <a:r>
              <a:rPr lang="en-US" dirty="0"/>
              <a:t>Treatment Algorithm</a:t>
            </a:r>
          </a:p>
        </p:txBody>
      </p:sp>
      <p:sp>
        <p:nvSpPr>
          <p:cNvPr id="5" name="Rectangle 4">
            <a:extLst>
              <a:ext uri="{FF2B5EF4-FFF2-40B4-BE49-F238E27FC236}">
                <a16:creationId xmlns:a16="http://schemas.microsoft.com/office/drawing/2014/main" id="{77DA286B-4E41-A546-A5D8-93263246738F}"/>
              </a:ext>
            </a:extLst>
          </p:cNvPr>
          <p:cNvSpPr/>
          <p:nvPr/>
        </p:nvSpPr>
        <p:spPr>
          <a:xfrm>
            <a:off x="947057" y="5170714"/>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Pavlik Harness</a:t>
            </a:r>
          </a:p>
        </p:txBody>
      </p:sp>
      <p:sp>
        <p:nvSpPr>
          <p:cNvPr id="6" name="Rectangle 5">
            <a:extLst>
              <a:ext uri="{FF2B5EF4-FFF2-40B4-BE49-F238E27FC236}">
                <a16:creationId xmlns:a16="http://schemas.microsoft.com/office/drawing/2014/main" id="{ECFDDD31-0268-5F42-8758-4CBF5A04BBBC}"/>
              </a:ext>
            </a:extLst>
          </p:cNvPr>
          <p:cNvSpPr/>
          <p:nvPr/>
        </p:nvSpPr>
        <p:spPr>
          <a:xfrm>
            <a:off x="4669973" y="5170713"/>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Flexible Nailing</a:t>
            </a:r>
          </a:p>
        </p:txBody>
      </p:sp>
      <p:sp>
        <p:nvSpPr>
          <p:cNvPr id="7" name="Rectangle 6">
            <a:extLst>
              <a:ext uri="{FF2B5EF4-FFF2-40B4-BE49-F238E27FC236}">
                <a16:creationId xmlns:a16="http://schemas.microsoft.com/office/drawing/2014/main" id="{D2D095B2-B229-8945-8094-4C29E234EA31}"/>
              </a:ext>
            </a:extLst>
          </p:cNvPr>
          <p:cNvSpPr/>
          <p:nvPr/>
        </p:nvSpPr>
        <p:spPr>
          <a:xfrm>
            <a:off x="2808515" y="5170713"/>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Spica Casting</a:t>
            </a:r>
          </a:p>
        </p:txBody>
      </p:sp>
      <p:sp>
        <p:nvSpPr>
          <p:cNvPr id="8" name="Rectangle 7">
            <a:extLst>
              <a:ext uri="{FF2B5EF4-FFF2-40B4-BE49-F238E27FC236}">
                <a16:creationId xmlns:a16="http://schemas.microsoft.com/office/drawing/2014/main" id="{5B391416-5002-E245-B13D-CFC21822F9C7}"/>
              </a:ext>
            </a:extLst>
          </p:cNvPr>
          <p:cNvSpPr/>
          <p:nvPr/>
        </p:nvSpPr>
        <p:spPr>
          <a:xfrm>
            <a:off x="6531431" y="5170712"/>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Submuscular Plating</a:t>
            </a:r>
          </a:p>
        </p:txBody>
      </p:sp>
      <p:sp>
        <p:nvSpPr>
          <p:cNvPr id="9" name="Rectangle 8">
            <a:extLst>
              <a:ext uri="{FF2B5EF4-FFF2-40B4-BE49-F238E27FC236}">
                <a16:creationId xmlns:a16="http://schemas.microsoft.com/office/drawing/2014/main" id="{3B910FE8-6A3E-A040-AEC5-3A36627759CC}"/>
              </a:ext>
            </a:extLst>
          </p:cNvPr>
          <p:cNvSpPr/>
          <p:nvPr/>
        </p:nvSpPr>
        <p:spPr>
          <a:xfrm>
            <a:off x="8392889" y="5170711"/>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Rigid Nailing</a:t>
            </a:r>
          </a:p>
        </p:txBody>
      </p:sp>
      <p:sp>
        <p:nvSpPr>
          <p:cNvPr id="10" name="Rectangle 9">
            <a:extLst>
              <a:ext uri="{FF2B5EF4-FFF2-40B4-BE49-F238E27FC236}">
                <a16:creationId xmlns:a16="http://schemas.microsoft.com/office/drawing/2014/main" id="{B0604308-BF38-D34B-AC14-CDAA89CD5884}"/>
              </a:ext>
            </a:extLst>
          </p:cNvPr>
          <p:cNvSpPr/>
          <p:nvPr/>
        </p:nvSpPr>
        <p:spPr>
          <a:xfrm>
            <a:off x="10254347" y="5170710"/>
            <a:ext cx="1513114" cy="104502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External Fixation</a:t>
            </a:r>
          </a:p>
        </p:txBody>
      </p:sp>
      <p:sp>
        <p:nvSpPr>
          <p:cNvPr id="11" name="Oval 10">
            <a:extLst>
              <a:ext uri="{FF2B5EF4-FFF2-40B4-BE49-F238E27FC236}">
                <a16:creationId xmlns:a16="http://schemas.microsoft.com/office/drawing/2014/main" id="{7BFBA9D8-F690-3E40-9177-25694DD93FAA}"/>
              </a:ext>
            </a:extLst>
          </p:cNvPr>
          <p:cNvSpPr/>
          <p:nvPr/>
        </p:nvSpPr>
        <p:spPr>
          <a:xfrm>
            <a:off x="1064078" y="2174304"/>
            <a:ext cx="1279072"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Age ≤6 Months </a:t>
            </a:r>
          </a:p>
        </p:txBody>
      </p:sp>
      <p:sp>
        <p:nvSpPr>
          <p:cNvPr id="14" name="Oval 13">
            <a:extLst>
              <a:ext uri="{FF2B5EF4-FFF2-40B4-BE49-F238E27FC236}">
                <a16:creationId xmlns:a16="http://schemas.microsoft.com/office/drawing/2014/main" id="{93A4234C-9C82-984D-B540-FA08B3A3C4AA}"/>
              </a:ext>
            </a:extLst>
          </p:cNvPr>
          <p:cNvSpPr/>
          <p:nvPr/>
        </p:nvSpPr>
        <p:spPr>
          <a:xfrm>
            <a:off x="2925536" y="2174304"/>
            <a:ext cx="1279072"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Age 6 months to 5 years</a:t>
            </a:r>
          </a:p>
        </p:txBody>
      </p:sp>
      <p:sp>
        <p:nvSpPr>
          <p:cNvPr id="15" name="Oval 14">
            <a:extLst>
              <a:ext uri="{FF2B5EF4-FFF2-40B4-BE49-F238E27FC236}">
                <a16:creationId xmlns:a16="http://schemas.microsoft.com/office/drawing/2014/main" id="{067C4CFD-E8F4-6E41-ABB7-6F53D9769392}"/>
              </a:ext>
            </a:extLst>
          </p:cNvPr>
          <p:cNvSpPr/>
          <p:nvPr/>
        </p:nvSpPr>
        <p:spPr>
          <a:xfrm>
            <a:off x="5660572" y="2174304"/>
            <a:ext cx="1279072"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Age 6 to 11 years</a:t>
            </a:r>
          </a:p>
        </p:txBody>
      </p:sp>
      <p:sp>
        <p:nvSpPr>
          <p:cNvPr id="16" name="Oval 15">
            <a:extLst>
              <a:ext uri="{FF2B5EF4-FFF2-40B4-BE49-F238E27FC236}">
                <a16:creationId xmlns:a16="http://schemas.microsoft.com/office/drawing/2014/main" id="{6D874B0B-AF3E-154F-A13A-6AA2EE944024}"/>
              </a:ext>
            </a:extLst>
          </p:cNvPr>
          <p:cNvSpPr/>
          <p:nvPr/>
        </p:nvSpPr>
        <p:spPr>
          <a:xfrm>
            <a:off x="8477246" y="2251064"/>
            <a:ext cx="1279072" cy="11321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Age 11 years to skeletal maturity</a:t>
            </a:r>
          </a:p>
        </p:txBody>
      </p:sp>
      <p:cxnSp>
        <p:nvCxnSpPr>
          <p:cNvPr id="20" name="Straight Arrow Connector 19">
            <a:extLst>
              <a:ext uri="{FF2B5EF4-FFF2-40B4-BE49-F238E27FC236}">
                <a16:creationId xmlns:a16="http://schemas.microsoft.com/office/drawing/2014/main" id="{AB5671CB-1601-C941-9890-82812A7288F0}"/>
              </a:ext>
            </a:extLst>
          </p:cNvPr>
          <p:cNvCxnSpPr>
            <a:stCxn id="11" idx="4"/>
            <a:endCxn id="5" idx="0"/>
          </p:cNvCxnSpPr>
          <p:nvPr/>
        </p:nvCxnSpPr>
        <p:spPr>
          <a:xfrm>
            <a:off x="1703614" y="3306418"/>
            <a:ext cx="0" cy="1864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97000F-DE83-B94E-BA12-B9296F45565C}"/>
              </a:ext>
            </a:extLst>
          </p:cNvPr>
          <p:cNvCxnSpPr>
            <a:stCxn id="14" idx="4"/>
            <a:endCxn id="7" idx="0"/>
          </p:cNvCxnSpPr>
          <p:nvPr/>
        </p:nvCxnSpPr>
        <p:spPr>
          <a:xfrm>
            <a:off x="3565072" y="3306418"/>
            <a:ext cx="0" cy="1864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1C423C06-C11C-234A-80E7-942143643C69}"/>
              </a:ext>
            </a:extLst>
          </p:cNvPr>
          <p:cNvSpPr/>
          <p:nvPr/>
        </p:nvSpPr>
        <p:spPr>
          <a:xfrm>
            <a:off x="7230838" y="365125"/>
            <a:ext cx="1279072" cy="1132114"/>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Age 0-36 months</a:t>
            </a:r>
          </a:p>
        </p:txBody>
      </p:sp>
      <p:sp>
        <p:nvSpPr>
          <p:cNvPr id="27" name="Explosion 1 26">
            <a:extLst>
              <a:ext uri="{FF2B5EF4-FFF2-40B4-BE49-F238E27FC236}">
                <a16:creationId xmlns:a16="http://schemas.microsoft.com/office/drawing/2014/main" id="{868C42EA-8713-614C-B2ED-5221A5A09756}"/>
              </a:ext>
            </a:extLst>
          </p:cNvPr>
          <p:cNvSpPr/>
          <p:nvPr/>
        </p:nvSpPr>
        <p:spPr>
          <a:xfrm>
            <a:off x="8907239" y="76653"/>
            <a:ext cx="1763485" cy="1709058"/>
          </a:xfrm>
          <a:prstGeom prst="irregularSeal1">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Eval for NAT</a:t>
            </a:r>
          </a:p>
        </p:txBody>
      </p:sp>
      <p:cxnSp>
        <p:nvCxnSpPr>
          <p:cNvPr id="29" name="Straight Arrow Connector 28">
            <a:extLst>
              <a:ext uri="{FF2B5EF4-FFF2-40B4-BE49-F238E27FC236}">
                <a16:creationId xmlns:a16="http://schemas.microsoft.com/office/drawing/2014/main" id="{9F897D78-B738-3B41-B819-3F9098AC08F2}"/>
              </a:ext>
            </a:extLst>
          </p:cNvPr>
          <p:cNvCxnSpPr>
            <a:cxnSpLocks/>
            <a:stCxn id="26" idx="6"/>
          </p:cNvCxnSpPr>
          <p:nvPr/>
        </p:nvCxnSpPr>
        <p:spPr>
          <a:xfrm>
            <a:off x="8509910" y="931182"/>
            <a:ext cx="5361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952BFDFC-9644-B44C-812D-6E1C1F7406BB}"/>
              </a:ext>
            </a:extLst>
          </p:cNvPr>
          <p:cNvSpPr/>
          <p:nvPr/>
        </p:nvSpPr>
        <p:spPr>
          <a:xfrm>
            <a:off x="4669973" y="3581400"/>
            <a:ext cx="1513108" cy="1045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182880">
              <a:buAutoNum type="arabicPeriod"/>
            </a:pPr>
            <a:r>
              <a:rPr lang="en-US" sz="1200" dirty="0"/>
              <a:t>Length stable pattern</a:t>
            </a:r>
          </a:p>
          <a:p>
            <a:pPr marL="182880" indent="-182880">
              <a:buAutoNum type="arabicPeriod"/>
            </a:pPr>
            <a:r>
              <a:rPr lang="en-US" sz="1200" dirty="0"/>
              <a:t>Weight &lt; 108 </a:t>
            </a:r>
            <a:r>
              <a:rPr lang="en-US" sz="1200" dirty="0" err="1"/>
              <a:t>lbs</a:t>
            </a:r>
            <a:r>
              <a:rPr lang="en-US" sz="1200" dirty="0"/>
              <a:t> (49 kg)</a:t>
            </a:r>
          </a:p>
        </p:txBody>
      </p:sp>
      <p:sp>
        <p:nvSpPr>
          <p:cNvPr id="32" name="Rounded Rectangle 31">
            <a:extLst>
              <a:ext uri="{FF2B5EF4-FFF2-40B4-BE49-F238E27FC236}">
                <a16:creationId xmlns:a16="http://schemas.microsoft.com/office/drawing/2014/main" id="{EFE67864-2417-2B46-8EFB-6A9098686714}"/>
              </a:ext>
            </a:extLst>
          </p:cNvPr>
          <p:cNvSpPr/>
          <p:nvPr/>
        </p:nvSpPr>
        <p:spPr>
          <a:xfrm>
            <a:off x="6531427" y="3600331"/>
            <a:ext cx="1513108" cy="1045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indent="-182880">
              <a:buFont typeface="+mj-lt"/>
              <a:buAutoNum type="arabicPeriod"/>
            </a:pPr>
            <a:r>
              <a:rPr lang="en-US" sz="1200" dirty="0"/>
              <a:t>Length </a:t>
            </a:r>
            <a:r>
              <a:rPr lang="en-US" sz="1200" b="1" dirty="0"/>
              <a:t>un</a:t>
            </a:r>
            <a:r>
              <a:rPr lang="en-US" sz="1200" dirty="0"/>
              <a:t>stable pattern</a:t>
            </a:r>
          </a:p>
          <a:p>
            <a:pPr marL="182880" indent="-182880">
              <a:buFont typeface="+mj-lt"/>
              <a:buAutoNum type="arabicPeriod"/>
            </a:pPr>
            <a:r>
              <a:rPr lang="en-US" sz="1200" dirty="0"/>
              <a:t>Weight &gt; 108 </a:t>
            </a:r>
            <a:r>
              <a:rPr lang="en-US" sz="1200" dirty="0" err="1"/>
              <a:t>lbs</a:t>
            </a:r>
            <a:r>
              <a:rPr lang="en-US" sz="1200" dirty="0"/>
              <a:t> (49 kg)</a:t>
            </a:r>
          </a:p>
        </p:txBody>
      </p:sp>
      <p:cxnSp>
        <p:nvCxnSpPr>
          <p:cNvPr id="36" name="Elbow Connector 35">
            <a:extLst>
              <a:ext uri="{FF2B5EF4-FFF2-40B4-BE49-F238E27FC236}">
                <a16:creationId xmlns:a16="http://schemas.microsoft.com/office/drawing/2014/main" id="{0A2130B9-8518-D945-B463-700FD0B1CB7B}"/>
              </a:ext>
            </a:extLst>
          </p:cNvPr>
          <p:cNvCxnSpPr>
            <a:cxnSpLocks/>
            <a:stCxn id="15" idx="4"/>
            <a:endCxn id="31" idx="0"/>
          </p:cNvCxnSpPr>
          <p:nvPr/>
        </p:nvCxnSpPr>
        <p:spPr>
          <a:xfrm rot="5400000">
            <a:off x="5725827" y="3007119"/>
            <a:ext cx="274982" cy="873581"/>
          </a:xfrm>
          <a:prstGeom prst="bentConnector3">
            <a:avLst>
              <a:gd name="adj1" fmla="val 5395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427BE1BD-B162-8B46-8F28-BA7B86550852}"/>
              </a:ext>
            </a:extLst>
          </p:cNvPr>
          <p:cNvCxnSpPr>
            <a:cxnSpLocks/>
            <a:stCxn id="15" idx="4"/>
            <a:endCxn id="32" idx="0"/>
          </p:cNvCxnSpPr>
          <p:nvPr/>
        </p:nvCxnSpPr>
        <p:spPr>
          <a:xfrm rot="16200000" flipH="1">
            <a:off x="6647088" y="2959437"/>
            <a:ext cx="293913" cy="987873"/>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966841-5732-E04F-89FC-E8F7C5E875B8}"/>
              </a:ext>
            </a:extLst>
          </p:cNvPr>
          <p:cNvCxnSpPr>
            <a:stCxn id="31" idx="2"/>
            <a:endCxn id="6" idx="0"/>
          </p:cNvCxnSpPr>
          <p:nvPr/>
        </p:nvCxnSpPr>
        <p:spPr>
          <a:xfrm>
            <a:off x="5426527" y="4626429"/>
            <a:ext cx="3" cy="544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96FC108-544C-7B41-A272-ECEAE1A57607}"/>
              </a:ext>
            </a:extLst>
          </p:cNvPr>
          <p:cNvCxnSpPr>
            <a:stCxn id="32" idx="2"/>
            <a:endCxn id="8" idx="0"/>
          </p:cNvCxnSpPr>
          <p:nvPr/>
        </p:nvCxnSpPr>
        <p:spPr>
          <a:xfrm>
            <a:off x="7287981" y="4645360"/>
            <a:ext cx="7" cy="5253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7477DA11-DD21-1543-81C7-27600AE76112}"/>
              </a:ext>
            </a:extLst>
          </p:cNvPr>
          <p:cNvCxnSpPr>
            <a:cxnSpLocks/>
          </p:cNvCxnSpPr>
          <p:nvPr/>
        </p:nvCxnSpPr>
        <p:spPr>
          <a:xfrm>
            <a:off x="9108604" y="3384551"/>
            <a:ext cx="32664" cy="1787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Rounded Rectangle 71">
            <a:extLst>
              <a:ext uri="{FF2B5EF4-FFF2-40B4-BE49-F238E27FC236}">
                <a16:creationId xmlns:a16="http://schemas.microsoft.com/office/drawing/2014/main" id="{069666AC-192B-234F-8D24-B49C8A093AA0}"/>
              </a:ext>
            </a:extLst>
          </p:cNvPr>
          <p:cNvSpPr/>
          <p:nvPr/>
        </p:nvSpPr>
        <p:spPr>
          <a:xfrm>
            <a:off x="10246182" y="3581399"/>
            <a:ext cx="1513108" cy="10450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Consider if:</a:t>
            </a:r>
          </a:p>
          <a:p>
            <a:pPr marL="182880" indent="-182880">
              <a:buFont typeface="+mj-lt"/>
              <a:buAutoNum type="arabicPeriod"/>
            </a:pPr>
            <a:r>
              <a:rPr lang="en-US" sz="1200" dirty="0"/>
              <a:t>Damage Control</a:t>
            </a:r>
          </a:p>
          <a:p>
            <a:pPr marL="182880" indent="-182880">
              <a:buFont typeface="+mj-lt"/>
              <a:buAutoNum type="arabicPeriod"/>
            </a:pPr>
            <a:r>
              <a:rPr lang="en-US" sz="1200" dirty="0"/>
              <a:t>Significant Soft Tissue Injury</a:t>
            </a:r>
          </a:p>
          <a:p>
            <a:pPr marL="182880" indent="-182880">
              <a:buFont typeface="+mj-lt"/>
              <a:buAutoNum type="arabicPeriod"/>
            </a:pPr>
            <a:r>
              <a:rPr lang="en-US" sz="1200" dirty="0"/>
              <a:t>Vascular Injury</a:t>
            </a:r>
          </a:p>
        </p:txBody>
      </p:sp>
      <p:cxnSp>
        <p:nvCxnSpPr>
          <p:cNvPr id="76" name="Elbow Connector 75">
            <a:extLst>
              <a:ext uri="{FF2B5EF4-FFF2-40B4-BE49-F238E27FC236}">
                <a16:creationId xmlns:a16="http://schemas.microsoft.com/office/drawing/2014/main" id="{1FCC08DA-03E5-7B4C-9C4D-7DA11D5FEA53}"/>
              </a:ext>
            </a:extLst>
          </p:cNvPr>
          <p:cNvCxnSpPr>
            <a:cxnSpLocks/>
            <a:stCxn id="11" idx="0"/>
            <a:endCxn id="72" idx="0"/>
          </p:cNvCxnSpPr>
          <p:nvPr/>
        </p:nvCxnSpPr>
        <p:spPr>
          <a:xfrm rot="16200000" flipH="1">
            <a:off x="5649627" y="-1771710"/>
            <a:ext cx="1407095" cy="9299122"/>
          </a:xfrm>
          <a:prstGeom prst="bentConnector3">
            <a:avLst>
              <a:gd name="adj1" fmla="val -162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a:extLst>
              <a:ext uri="{FF2B5EF4-FFF2-40B4-BE49-F238E27FC236}">
                <a16:creationId xmlns:a16="http://schemas.microsoft.com/office/drawing/2014/main" id="{9F2DD4A0-1B6B-8242-BBA1-BB5BC7A84C84}"/>
              </a:ext>
            </a:extLst>
          </p:cNvPr>
          <p:cNvCxnSpPr>
            <a:stCxn id="14" idx="0"/>
            <a:endCxn id="72" idx="0"/>
          </p:cNvCxnSpPr>
          <p:nvPr/>
        </p:nvCxnSpPr>
        <p:spPr>
          <a:xfrm rot="16200000" flipH="1">
            <a:off x="6580356" y="-840981"/>
            <a:ext cx="1407095" cy="7437664"/>
          </a:xfrm>
          <a:prstGeom prst="bentConnector3">
            <a:avLst>
              <a:gd name="adj1" fmla="val -162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Elbow Connector 80">
            <a:extLst>
              <a:ext uri="{FF2B5EF4-FFF2-40B4-BE49-F238E27FC236}">
                <a16:creationId xmlns:a16="http://schemas.microsoft.com/office/drawing/2014/main" id="{76C492AF-5CA1-B143-87D2-025D09A26EAB}"/>
              </a:ext>
            </a:extLst>
          </p:cNvPr>
          <p:cNvCxnSpPr>
            <a:stCxn id="15" idx="0"/>
            <a:endCxn id="72" idx="0"/>
          </p:cNvCxnSpPr>
          <p:nvPr/>
        </p:nvCxnSpPr>
        <p:spPr>
          <a:xfrm rot="16200000" flipH="1">
            <a:off x="7947874" y="526537"/>
            <a:ext cx="1407095" cy="4702628"/>
          </a:xfrm>
          <a:prstGeom prst="bentConnector3">
            <a:avLst>
              <a:gd name="adj1" fmla="val -162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Elbow Connector 82">
            <a:extLst>
              <a:ext uri="{FF2B5EF4-FFF2-40B4-BE49-F238E27FC236}">
                <a16:creationId xmlns:a16="http://schemas.microsoft.com/office/drawing/2014/main" id="{16FB8299-3C8D-1242-9E27-9C7DC76AC217}"/>
              </a:ext>
            </a:extLst>
          </p:cNvPr>
          <p:cNvCxnSpPr>
            <a:stCxn id="16" idx="0"/>
            <a:endCxn id="72" idx="0"/>
          </p:cNvCxnSpPr>
          <p:nvPr/>
        </p:nvCxnSpPr>
        <p:spPr>
          <a:xfrm rot="16200000" flipH="1">
            <a:off x="9394591" y="1973254"/>
            <a:ext cx="1330335" cy="1885954"/>
          </a:xfrm>
          <a:prstGeom prst="bentConnector3">
            <a:avLst>
              <a:gd name="adj1" fmla="val -2291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D9D74BCF-1AC7-1B42-BE6E-6FC34933594A}"/>
              </a:ext>
            </a:extLst>
          </p:cNvPr>
          <p:cNvCxnSpPr>
            <a:stCxn id="72" idx="2"/>
            <a:endCxn id="10" idx="0"/>
          </p:cNvCxnSpPr>
          <p:nvPr/>
        </p:nvCxnSpPr>
        <p:spPr>
          <a:xfrm>
            <a:off x="11002736" y="4626428"/>
            <a:ext cx="8168" cy="544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a:extLst>
              <a:ext uri="{FF2B5EF4-FFF2-40B4-BE49-F238E27FC236}">
                <a16:creationId xmlns:a16="http://schemas.microsoft.com/office/drawing/2014/main" id="{F176C88F-CF81-7E41-8574-24E8711684FE}"/>
              </a:ext>
            </a:extLst>
          </p:cNvPr>
          <p:cNvCxnSpPr>
            <a:cxnSpLocks/>
          </p:cNvCxnSpPr>
          <p:nvPr/>
        </p:nvCxnSpPr>
        <p:spPr>
          <a:xfrm rot="10800000" flipV="1">
            <a:off x="7594600" y="4730750"/>
            <a:ext cx="1530336" cy="439960"/>
          </a:xfrm>
          <a:prstGeom prst="bentConnector3">
            <a:avLst>
              <a:gd name="adj1" fmla="val 100208"/>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066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21047</TotalTime>
  <Words>3476</Words>
  <Application>Microsoft Office PowerPoint</Application>
  <PresentationFormat>Widescreen</PresentationFormat>
  <Paragraphs>525</Paragraphs>
  <Slides>60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Cambria Math</vt:lpstr>
      <vt:lpstr>Office Theme</vt:lpstr>
      <vt:lpstr>Pediatric  Diaphyseal Femur Fractures</vt:lpstr>
      <vt:lpstr>Disclaimer</vt:lpstr>
      <vt:lpstr>Outline</vt:lpstr>
      <vt:lpstr>Epidemiology</vt:lpstr>
      <vt:lpstr>Background</vt:lpstr>
      <vt:lpstr>AAOS Clinical Practice Guidelines 2015</vt:lpstr>
      <vt:lpstr>AAOS Clinical Practice Guidelines 2015</vt:lpstr>
      <vt:lpstr>AAOS Clinical Practice Guidelines 2015</vt:lpstr>
      <vt:lpstr>Treatment Algorithm</vt:lpstr>
      <vt:lpstr>Treatment</vt:lpstr>
      <vt:lpstr>Pavlik Harness</vt:lpstr>
      <vt:lpstr>Pavlik Harness</vt:lpstr>
      <vt:lpstr>Pavlik Harness</vt:lpstr>
      <vt:lpstr>Spica Casting</vt:lpstr>
      <vt:lpstr>Spica Casting</vt:lpstr>
      <vt:lpstr>Spica Casting</vt:lpstr>
      <vt:lpstr>Spica Casting in ED – Keys to Success</vt:lpstr>
      <vt:lpstr>Spica Casting</vt:lpstr>
      <vt:lpstr>Spica Casting</vt:lpstr>
      <vt:lpstr>Spica Casting</vt:lpstr>
      <vt:lpstr>Spica Casting</vt:lpstr>
      <vt:lpstr>Spica Casting</vt:lpstr>
      <vt:lpstr>Flexible Nailing</vt:lpstr>
      <vt:lpstr>Flexible Nailing</vt:lpstr>
      <vt:lpstr>Flexible Nailing</vt:lpstr>
      <vt:lpstr>Flexible Nailing</vt:lpstr>
      <vt:lpstr>Flexible Nailing</vt:lpstr>
      <vt:lpstr>Flexible Nailing</vt:lpstr>
      <vt:lpstr>Flexible Nailing</vt:lpstr>
      <vt:lpstr>Flexible nailing</vt:lpstr>
      <vt:lpstr>Flexible Nailing</vt:lpstr>
      <vt:lpstr>Flexible Nailing</vt:lpstr>
      <vt:lpstr>Flexible Nailing</vt:lpstr>
      <vt:lpstr>Flexible Nailing</vt:lpstr>
      <vt:lpstr>Submuscular Plating</vt:lpstr>
      <vt:lpstr>Submuscular Plating</vt:lpstr>
      <vt:lpstr>Submuscular Plating</vt:lpstr>
      <vt:lpstr>Submuscular Plating</vt:lpstr>
      <vt:lpstr>Submuscular Plating</vt:lpstr>
      <vt:lpstr>Submuscular Plating</vt:lpstr>
      <vt:lpstr>Submuscular Plating</vt:lpstr>
      <vt:lpstr>Submuscular Plating</vt:lpstr>
      <vt:lpstr>Submuscular Plating</vt:lpstr>
      <vt:lpstr>Submuscular Plating</vt:lpstr>
      <vt:lpstr>Rigid Nailing</vt:lpstr>
      <vt:lpstr>Rigid Nailing – Patient Positioning</vt:lpstr>
      <vt:lpstr>Rigid Nailing</vt:lpstr>
      <vt:lpstr>Rigid Nailing</vt:lpstr>
      <vt:lpstr>Rigid Nailing</vt:lpstr>
      <vt:lpstr>Rigid Nailing</vt:lpstr>
      <vt:lpstr>Rigid Nailing</vt:lpstr>
      <vt:lpstr>External Fixation</vt:lpstr>
      <vt:lpstr>External Fixation</vt:lpstr>
      <vt:lpstr>Special Circumstances</vt:lpstr>
      <vt:lpstr>Special Circumstances</vt:lpstr>
      <vt:lpstr>Complications</vt:lpstr>
      <vt:lpstr>Complications</vt:lpstr>
      <vt:lpstr>Treatment Algorithm</vt:lpstr>
      <vt:lpstr>Summary</vt:lpstr>
      <vt:lpstr>References</vt:lpstr>
    </vt:vector>
  </TitlesOfParts>
  <Company>Penn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Mehta, Samir</dc:creator>
  <cp:lastModifiedBy>Sharon Moore</cp:lastModifiedBy>
  <cp:revision>96</cp:revision>
  <dcterms:created xsi:type="dcterms:W3CDTF">2020-05-02T17:28:30Z</dcterms:created>
  <dcterms:modified xsi:type="dcterms:W3CDTF">2021-04-19T21:29:15Z</dcterms:modified>
</cp:coreProperties>
</file>